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Lst>
  <p:notesMasterIdLst>
    <p:notesMasterId r:id="rId86"/>
  </p:notesMasterIdLst>
  <p:handoutMasterIdLst>
    <p:handoutMasterId r:id="rId87"/>
  </p:handoutMasterIdLst>
  <p:sldIdLst>
    <p:sldId id="274" r:id="rId2"/>
    <p:sldId id="323" r:id="rId3"/>
    <p:sldId id="324" r:id="rId4"/>
    <p:sldId id="325" r:id="rId5"/>
    <p:sldId id="277" r:id="rId6"/>
    <p:sldId id="306" r:id="rId7"/>
    <p:sldId id="371" r:id="rId8"/>
    <p:sldId id="315" r:id="rId9"/>
    <p:sldId id="316" r:id="rId10"/>
    <p:sldId id="317" r:id="rId11"/>
    <p:sldId id="318" r:id="rId12"/>
    <p:sldId id="310" r:id="rId13"/>
    <p:sldId id="319" r:id="rId14"/>
    <p:sldId id="322" r:id="rId15"/>
    <p:sldId id="326" r:id="rId16"/>
    <p:sldId id="377" r:id="rId17"/>
    <p:sldId id="427" r:id="rId18"/>
    <p:sldId id="421" r:id="rId19"/>
    <p:sldId id="422" r:id="rId20"/>
    <p:sldId id="423" r:id="rId21"/>
    <p:sldId id="424" r:id="rId22"/>
    <p:sldId id="425" r:id="rId23"/>
    <p:sldId id="426" r:id="rId24"/>
    <p:sldId id="411" r:id="rId25"/>
    <p:sldId id="412" r:id="rId26"/>
    <p:sldId id="413" r:id="rId27"/>
    <p:sldId id="414" r:id="rId28"/>
    <p:sldId id="415" r:id="rId29"/>
    <p:sldId id="416" r:id="rId30"/>
    <p:sldId id="417" r:id="rId31"/>
    <p:sldId id="418" r:id="rId32"/>
    <p:sldId id="419" r:id="rId33"/>
    <p:sldId id="395" r:id="rId34"/>
    <p:sldId id="394" r:id="rId35"/>
    <p:sldId id="393" r:id="rId36"/>
    <p:sldId id="392" r:id="rId37"/>
    <p:sldId id="397" r:id="rId38"/>
    <p:sldId id="398" r:id="rId39"/>
    <p:sldId id="335" r:id="rId40"/>
    <p:sldId id="336" r:id="rId41"/>
    <p:sldId id="337" r:id="rId42"/>
    <p:sldId id="338" r:id="rId43"/>
    <p:sldId id="339" r:id="rId44"/>
    <p:sldId id="340" r:id="rId45"/>
    <p:sldId id="341" r:id="rId46"/>
    <p:sldId id="342" r:id="rId47"/>
    <p:sldId id="381" r:id="rId48"/>
    <p:sldId id="343" r:id="rId49"/>
    <p:sldId id="344" r:id="rId50"/>
    <p:sldId id="346" r:id="rId51"/>
    <p:sldId id="345" r:id="rId52"/>
    <p:sldId id="347" r:id="rId53"/>
    <p:sldId id="348" r:id="rId54"/>
    <p:sldId id="383" r:id="rId55"/>
    <p:sldId id="384" r:id="rId56"/>
    <p:sldId id="385" r:id="rId57"/>
    <p:sldId id="386" r:id="rId58"/>
    <p:sldId id="387" r:id="rId59"/>
    <p:sldId id="350" r:id="rId60"/>
    <p:sldId id="382" r:id="rId61"/>
    <p:sldId id="406" r:id="rId62"/>
    <p:sldId id="405" r:id="rId63"/>
    <p:sldId id="404" r:id="rId64"/>
    <p:sldId id="351" r:id="rId65"/>
    <p:sldId id="388" r:id="rId66"/>
    <p:sldId id="352" r:id="rId67"/>
    <p:sldId id="354" r:id="rId68"/>
    <p:sldId id="356" r:id="rId69"/>
    <p:sldId id="403" r:id="rId70"/>
    <p:sldId id="357" r:id="rId71"/>
    <p:sldId id="358" r:id="rId72"/>
    <p:sldId id="359" r:id="rId73"/>
    <p:sldId id="361" r:id="rId74"/>
    <p:sldId id="365" r:id="rId75"/>
    <p:sldId id="366" r:id="rId76"/>
    <p:sldId id="367" r:id="rId77"/>
    <p:sldId id="368" r:id="rId78"/>
    <p:sldId id="369" r:id="rId79"/>
    <p:sldId id="370" r:id="rId80"/>
    <p:sldId id="372" r:id="rId81"/>
    <p:sldId id="374" r:id="rId82"/>
    <p:sldId id="375" r:id="rId83"/>
    <p:sldId id="389" r:id="rId84"/>
    <p:sldId id="376" r:id="rId85"/>
  </p:sldIdLst>
  <p:sldSz cx="9144000" cy="6858000" type="screen4x3"/>
  <p:notesSz cx="6934200" cy="9080500"/>
  <p:defaultTextStyle>
    <a:defPPr>
      <a:defRPr lang="en-US"/>
    </a:defPPr>
    <a:lvl1pPr algn="ctr" rtl="0" eaLnBrk="0" fontAlgn="base" hangingPunct="0">
      <a:lnSpc>
        <a:spcPct val="85000"/>
      </a:lnSpc>
      <a:spcBef>
        <a:spcPct val="50000"/>
      </a:spcBef>
      <a:spcAft>
        <a:spcPct val="0"/>
      </a:spcAft>
      <a:defRPr kern="1200">
        <a:solidFill>
          <a:schemeClr val="tx1"/>
        </a:solidFill>
        <a:latin typeface="Arial" charset="0"/>
        <a:ea typeface="+mn-ea"/>
        <a:cs typeface="+mn-cs"/>
      </a:defRPr>
    </a:lvl1pPr>
    <a:lvl2pPr marL="457200" algn="ctr" rtl="0" eaLnBrk="0" fontAlgn="base" hangingPunct="0">
      <a:lnSpc>
        <a:spcPct val="85000"/>
      </a:lnSpc>
      <a:spcBef>
        <a:spcPct val="50000"/>
      </a:spcBef>
      <a:spcAft>
        <a:spcPct val="0"/>
      </a:spcAft>
      <a:defRPr kern="1200">
        <a:solidFill>
          <a:schemeClr val="tx1"/>
        </a:solidFill>
        <a:latin typeface="Arial" charset="0"/>
        <a:ea typeface="+mn-ea"/>
        <a:cs typeface="+mn-cs"/>
      </a:defRPr>
    </a:lvl2pPr>
    <a:lvl3pPr marL="914400" algn="ctr" rtl="0" eaLnBrk="0" fontAlgn="base" hangingPunct="0">
      <a:lnSpc>
        <a:spcPct val="85000"/>
      </a:lnSpc>
      <a:spcBef>
        <a:spcPct val="50000"/>
      </a:spcBef>
      <a:spcAft>
        <a:spcPct val="0"/>
      </a:spcAft>
      <a:defRPr kern="1200">
        <a:solidFill>
          <a:schemeClr val="tx1"/>
        </a:solidFill>
        <a:latin typeface="Arial" charset="0"/>
        <a:ea typeface="+mn-ea"/>
        <a:cs typeface="+mn-cs"/>
      </a:defRPr>
    </a:lvl3pPr>
    <a:lvl4pPr marL="1371600" algn="ctr" rtl="0" eaLnBrk="0" fontAlgn="base" hangingPunct="0">
      <a:lnSpc>
        <a:spcPct val="85000"/>
      </a:lnSpc>
      <a:spcBef>
        <a:spcPct val="50000"/>
      </a:spcBef>
      <a:spcAft>
        <a:spcPct val="0"/>
      </a:spcAft>
      <a:defRPr kern="1200">
        <a:solidFill>
          <a:schemeClr val="tx1"/>
        </a:solidFill>
        <a:latin typeface="Arial" charset="0"/>
        <a:ea typeface="+mn-ea"/>
        <a:cs typeface="+mn-cs"/>
      </a:defRPr>
    </a:lvl4pPr>
    <a:lvl5pPr marL="1828800" algn="ctr" rtl="0" eaLnBrk="0" fontAlgn="base" hangingPunct="0">
      <a:lnSpc>
        <a:spcPct val="85000"/>
      </a:lnSpc>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DADADA"/>
    <a:srgbClr val="CECECE"/>
    <a:srgbClr val="FFFFFF"/>
    <a:srgbClr val="FC0128"/>
    <a:srgbClr val="00FF00"/>
    <a:srgbClr val="333333"/>
    <a:srgbClr val="454745"/>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7" autoAdjust="0"/>
    <p:restoredTop sz="94984" autoAdjust="0"/>
  </p:normalViewPr>
  <p:slideViewPr>
    <p:cSldViewPr>
      <p:cViewPr varScale="1">
        <p:scale>
          <a:sx n="75" d="100"/>
          <a:sy n="75" d="100"/>
        </p:scale>
        <p:origin x="-1020" y="-90"/>
      </p:cViewPr>
      <p:guideLst>
        <p:guide orient="horz" pos="576"/>
        <p:guide orient="horz" pos="4080"/>
        <p:guide pos="5568"/>
        <p:guide pos="417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86" y="690"/>
      </p:cViewPr>
      <p:guideLst>
        <p:guide orient="horz" pos="2140"/>
        <p:guide pos="29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54025"/>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gn="l">
              <a:defRPr sz="1000" i="1"/>
            </a:lvl1pPr>
          </a:lstStyle>
          <a:p>
            <a:endParaRPr lang="en-US"/>
          </a:p>
        </p:txBody>
      </p:sp>
      <p:sp>
        <p:nvSpPr>
          <p:cNvPr id="3075" name="Rectangle 3"/>
          <p:cNvSpPr>
            <a:spLocks noGrp="1" noChangeArrowheads="1"/>
          </p:cNvSpPr>
          <p:nvPr>
            <p:ph type="dt" sz="quarter" idx="1"/>
          </p:nvPr>
        </p:nvSpPr>
        <p:spPr bwMode="auto">
          <a:xfrm>
            <a:off x="3929063" y="0"/>
            <a:ext cx="3005137" cy="454025"/>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gn="r">
              <a:defRPr sz="1000" i="1"/>
            </a:lvl1pPr>
          </a:lstStyle>
          <a:p>
            <a:endParaRPr lang="en-US"/>
          </a:p>
        </p:txBody>
      </p:sp>
      <p:sp>
        <p:nvSpPr>
          <p:cNvPr id="3076" name="Rectangle 4"/>
          <p:cNvSpPr>
            <a:spLocks noGrp="1" noChangeArrowheads="1"/>
          </p:cNvSpPr>
          <p:nvPr>
            <p:ph type="ftr" sz="quarter" idx="2"/>
          </p:nvPr>
        </p:nvSpPr>
        <p:spPr bwMode="auto">
          <a:xfrm>
            <a:off x="0" y="8626475"/>
            <a:ext cx="3005138" cy="454025"/>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gn="l">
              <a:defRPr sz="1000" i="1"/>
            </a:lvl1pPr>
          </a:lstStyle>
          <a:p>
            <a:endParaRPr lang="en-US"/>
          </a:p>
        </p:txBody>
      </p:sp>
      <p:sp>
        <p:nvSpPr>
          <p:cNvPr id="3077" name="Rectangle 5"/>
          <p:cNvSpPr>
            <a:spLocks noGrp="1" noChangeArrowheads="1"/>
          </p:cNvSpPr>
          <p:nvPr>
            <p:ph type="sldNum" sz="quarter" idx="3"/>
          </p:nvPr>
        </p:nvSpPr>
        <p:spPr bwMode="auto">
          <a:xfrm>
            <a:off x="3929063" y="8626475"/>
            <a:ext cx="3005137" cy="454025"/>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gn="r">
              <a:defRPr sz="1000" i="1"/>
            </a:lvl1pPr>
          </a:lstStyle>
          <a:p>
            <a:fld id="{6EB82047-6BB2-4DA3-B407-6C929068D8BF}" type="slidenum">
              <a:rPr lang="en-US"/>
              <a:pPr/>
              <a:t>‹#›</a:t>
            </a:fld>
            <a:endParaRPr lang="en-US"/>
          </a:p>
        </p:txBody>
      </p:sp>
      <p:sp>
        <p:nvSpPr>
          <p:cNvPr id="3078" name="Rectangle 6"/>
          <p:cNvSpPr>
            <a:spLocks noChangeArrowheads="1"/>
          </p:cNvSpPr>
          <p:nvPr/>
        </p:nvSpPr>
        <p:spPr bwMode="auto">
          <a:xfrm>
            <a:off x="85725" y="112713"/>
            <a:ext cx="1968500" cy="258762"/>
          </a:xfrm>
          <a:prstGeom prst="rect">
            <a:avLst/>
          </a:prstGeom>
          <a:noFill/>
          <a:ln w="9525">
            <a:noFill/>
            <a:miter lim="800000"/>
            <a:headEnd/>
            <a:tailEnd/>
          </a:ln>
          <a:effectLst/>
        </p:spPr>
        <p:txBody>
          <a:bodyPr wrap="none" anchor="ctr"/>
          <a:lstStyle/>
          <a:p>
            <a:endParaRPr lang="en-US"/>
          </a:p>
        </p:txBody>
      </p:sp>
      <p:sp>
        <p:nvSpPr>
          <p:cNvPr id="3079" name="Rectangle 7"/>
          <p:cNvSpPr>
            <a:spLocks noChangeArrowheads="1"/>
          </p:cNvSpPr>
          <p:nvPr/>
        </p:nvSpPr>
        <p:spPr bwMode="auto">
          <a:xfrm>
            <a:off x="61913" y="8667750"/>
            <a:ext cx="850900" cy="342900"/>
          </a:xfrm>
          <a:prstGeom prst="rect">
            <a:avLst/>
          </a:prstGeom>
          <a:noFill/>
          <a:ln w="9525">
            <a:noFill/>
            <a:miter lim="800000"/>
            <a:headEnd/>
            <a:tailEnd/>
          </a:ln>
          <a:effectLst/>
        </p:spPr>
        <p:txBody>
          <a:bodyPr wrap="none" lIns="98484" tIns="49241" rIns="98484" bIns="49241" anchor="ctr">
            <a:spAutoFit/>
          </a:bodyPr>
          <a:lstStyle/>
          <a:p>
            <a:pPr algn="l" defTabSz="982663">
              <a:lnSpc>
                <a:spcPct val="100000"/>
              </a:lnSpc>
              <a:spcBef>
                <a:spcPct val="0"/>
              </a:spcBef>
            </a:pPr>
            <a:fld id="{9EDBCDD6-D020-4E83-B3E7-F5B6593F0663}" type="datetime1">
              <a:rPr lang="en-US" sz="1600">
                <a:latin typeface="Book Antiqua" pitchFamily="18" charset="0"/>
              </a:rPr>
              <a:pPr algn="l" defTabSz="982663">
                <a:lnSpc>
                  <a:spcPct val="100000"/>
                </a:lnSpc>
                <a:spcBef>
                  <a:spcPct val="0"/>
                </a:spcBef>
              </a:pPr>
              <a:t>3/12/2009</a:t>
            </a:fld>
            <a:endParaRPr lang="en-US" sz="1600">
              <a:latin typeface="Book Antiqua" pitchFamily="18" charset="0"/>
            </a:endParaRPr>
          </a:p>
        </p:txBody>
      </p:sp>
      <p:sp>
        <p:nvSpPr>
          <p:cNvPr id="3080" name="Rectangle 8"/>
          <p:cNvSpPr>
            <a:spLocks noChangeArrowheads="1"/>
          </p:cNvSpPr>
          <p:nvPr/>
        </p:nvSpPr>
        <p:spPr bwMode="auto">
          <a:xfrm>
            <a:off x="6418263" y="8667750"/>
            <a:ext cx="454025" cy="342900"/>
          </a:xfrm>
          <a:prstGeom prst="rect">
            <a:avLst/>
          </a:prstGeom>
          <a:noFill/>
          <a:ln w="9525">
            <a:noFill/>
            <a:miter lim="800000"/>
            <a:headEnd/>
            <a:tailEnd/>
          </a:ln>
          <a:effectLst/>
        </p:spPr>
        <p:txBody>
          <a:bodyPr wrap="none" lIns="98484" tIns="49241" rIns="98484" bIns="49241" anchor="ctr">
            <a:spAutoFit/>
          </a:bodyPr>
          <a:lstStyle/>
          <a:p>
            <a:pPr algn="r" defTabSz="982663">
              <a:lnSpc>
                <a:spcPct val="100000"/>
              </a:lnSpc>
              <a:spcBef>
                <a:spcPct val="0"/>
              </a:spcBef>
            </a:pPr>
            <a:fld id="{487DD16A-F189-4E44-A3A0-5D00C984C51C}" type="slidenum">
              <a:rPr lang="en-US" sz="1600">
                <a:latin typeface="Book Antiqua" pitchFamily="18" charset="0"/>
              </a:rPr>
              <a:pPr algn="r" defTabSz="982663">
                <a:lnSpc>
                  <a:spcPct val="100000"/>
                </a:lnSpc>
                <a:spcBef>
                  <a:spcPct val="0"/>
                </a:spcBef>
              </a:pPr>
              <a:t>‹#›</a:t>
            </a:fld>
            <a:endParaRPr lang="en-US" sz="1600">
              <a:latin typeface="Book Antiqua" pitchFamily="18" charset="0"/>
            </a:endParaRPr>
          </a:p>
        </p:txBody>
      </p:sp>
      <p:pic>
        <p:nvPicPr>
          <p:cNvPr id="3081" name="Picture 9" descr="RA_Sig_2color"/>
          <p:cNvPicPr>
            <a:picLocks noChangeAspect="1" noChangeArrowheads="1"/>
          </p:cNvPicPr>
          <p:nvPr/>
        </p:nvPicPr>
        <p:blipFill>
          <a:blip r:embed="rId2"/>
          <a:srcRect/>
          <a:stretch>
            <a:fillRect/>
          </a:stretch>
        </p:blipFill>
        <p:spPr bwMode="auto">
          <a:xfrm>
            <a:off x="76200" y="74613"/>
            <a:ext cx="1541463" cy="379412"/>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05138" cy="454025"/>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gn="l">
              <a:lnSpc>
                <a:spcPct val="100000"/>
              </a:lnSpc>
              <a:spcBef>
                <a:spcPct val="0"/>
              </a:spcBef>
              <a:defRPr sz="1000" i="1">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929063" y="0"/>
            <a:ext cx="3005137" cy="454025"/>
          </a:xfrm>
          <a:prstGeom prst="rect">
            <a:avLst/>
          </a:prstGeom>
          <a:noFill/>
          <a:ln w="9525">
            <a:noFill/>
            <a:miter lim="800000"/>
            <a:headEnd/>
            <a:tailEnd/>
          </a:ln>
          <a:effectLst/>
        </p:spPr>
        <p:txBody>
          <a:bodyPr vert="horz" wrap="square" lIns="19061" tIns="0" rIns="19061" bIns="0" numCol="1" anchor="t" anchorCtr="0" compatLnSpc="1">
            <a:prstTxWarp prst="textNoShape">
              <a:avLst/>
            </a:prstTxWarp>
          </a:bodyPr>
          <a:lstStyle>
            <a:lvl1pPr algn="r">
              <a:lnSpc>
                <a:spcPct val="100000"/>
              </a:lnSpc>
              <a:spcBef>
                <a:spcPct val="0"/>
              </a:spcBef>
              <a:defRPr sz="1000" i="1">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8626475"/>
            <a:ext cx="3005138" cy="454025"/>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gn="l">
              <a:lnSpc>
                <a:spcPct val="100000"/>
              </a:lnSpc>
              <a:spcBef>
                <a:spcPct val="0"/>
              </a:spcBef>
              <a:defRPr sz="100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929063" y="8626475"/>
            <a:ext cx="3005137" cy="454025"/>
          </a:xfrm>
          <a:prstGeom prst="rect">
            <a:avLst/>
          </a:prstGeom>
          <a:noFill/>
          <a:ln w="9525">
            <a:noFill/>
            <a:miter lim="800000"/>
            <a:headEnd/>
            <a:tailEnd/>
          </a:ln>
          <a:effectLst/>
        </p:spPr>
        <p:txBody>
          <a:bodyPr vert="horz" wrap="square" lIns="19061" tIns="0" rIns="19061" bIns="0" numCol="1" anchor="b" anchorCtr="0" compatLnSpc="1">
            <a:prstTxWarp prst="textNoShape">
              <a:avLst/>
            </a:prstTxWarp>
          </a:bodyPr>
          <a:lstStyle>
            <a:lvl1pPr algn="r">
              <a:lnSpc>
                <a:spcPct val="100000"/>
              </a:lnSpc>
              <a:spcBef>
                <a:spcPct val="0"/>
              </a:spcBef>
              <a:defRPr sz="1000" i="1">
                <a:latin typeface="Times New Roman" pitchFamily="18" charset="0"/>
              </a:defRPr>
            </a:lvl1pPr>
          </a:lstStyle>
          <a:p>
            <a:endParaRPr lang="en-US"/>
          </a:p>
        </p:txBody>
      </p:sp>
      <p:sp>
        <p:nvSpPr>
          <p:cNvPr id="2054" name="Rectangle 6"/>
          <p:cNvSpPr>
            <a:spLocks noGrp="1" noChangeArrowheads="1"/>
          </p:cNvSpPr>
          <p:nvPr>
            <p:ph type="body" sz="quarter" idx="3"/>
          </p:nvPr>
        </p:nvSpPr>
        <p:spPr bwMode="auto">
          <a:xfrm>
            <a:off x="1054100" y="4313238"/>
            <a:ext cx="5038725" cy="4086225"/>
          </a:xfrm>
          <a:prstGeom prst="rect">
            <a:avLst/>
          </a:prstGeom>
          <a:noFill/>
          <a:ln w="9525">
            <a:noFill/>
            <a:miter lim="800000"/>
            <a:headEnd/>
            <a:tailEnd/>
          </a:ln>
          <a:effectLst/>
        </p:spPr>
        <p:txBody>
          <a:bodyPr vert="horz" wrap="square" lIns="98484" tIns="49241" rIns="98484" bIns="49241" numCol="1" anchor="t" anchorCtr="0" compatLnSpc="1">
            <a:prstTxWarp prst="textNoShape">
              <a:avLst/>
            </a:prstTxWarp>
          </a:bodyPr>
          <a:lstStyle/>
          <a:p>
            <a:pPr lvl="0"/>
            <a:r>
              <a:rPr lang="en-US" smtClean="0"/>
              <a:t>Click to edit Master notes styles</a:t>
            </a:r>
          </a:p>
          <a:p>
            <a:pPr lvl="1"/>
            <a:r>
              <a:rPr lang="en-US" smtClean="0"/>
              <a:t>Second Level</a:t>
            </a:r>
          </a:p>
          <a:p>
            <a:pPr lvl="0"/>
            <a:endParaRPr lang="en-US" smtClean="0"/>
          </a:p>
        </p:txBody>
      </p:sp>
      <p:sp>
        <p:nvSpPr>
          <p:cNvPr id="2055" name="Rectangle 7"/>
          <p:cNvSpPr>
            <a:spLocks noGrp="1" noRot="1" noChangeAspect="1" noChangeArrowheads="1" noTextEdit="1"/>
          </p:cNvSpPr>
          <p:nvPr>
            <p:ph type="sldImg" idx="2"/>
          </p:nvPr>
        </p:nvSpPr>
        <p:spPr bwMode="auto">
          <a:xfrm>
            <a:off x="1196975" y="795338"/>
            <a:ext cx="4546600" cy="3409950"/>
          </a:xfrm>
          <a:prstGeom prst="rect">
            <a:avLst/>
          </a:prstGeom>
          <a:noFill/>
          <a:ln w="12700">
            <a:solidFill>
              <a:schemeClr val="tx1"/>
            </a:solidFill>
            <a:miter lim="800000"/>
            <a:headEnd/>
            <a:tailEnd/>
          </a:ln>
          <a:effectLst/>
        </p:spPr>
      </p:sp>
      <p:pic>
        <p:nvPicPr>
          <p:cNvPr id="2061" name="Picture 13" descr="RA_Sig_2color"/>
          <p:cNvPicPr>
            <a:picLocks noChangeAspect="1" noChangeArrowheads="1"/>
          </p:cNvPicPr>
          <p:nvPr/>
        </p:nvPicPr>
        <p:blipFill>
          <a:blip r:embed="rId2"/>
          <a:srcRect/>
          <a:stretch>
            <a:fillRect/>
          </a:stretch>
        </p:blipFill>
        <p:spPr bwMode="auto">
          <a:xfrm>
            <a:off x="76200" y="74613"/>
            <a:ext cx="1541463" cy="379412"/>
          </a:xfrm>
          <a:prstGeom prst="rect">
            <a:avLst/>
          </a:prstGeom>
          <a:noFill/>
        </p:spPr>
      </p:pic>
    </p:spTree>
  </p:cSld>
  <p:clrMap bg1="lt1" tx1="dk1" bg2="lt2" tx2="dk2" accent1="accent1" accent2="accent2" accent3="accent3" accent4="accent4" accent5="accent5" accent6="accent6" hlink="hlink" folHlink="folHlink"/>
  <p:hf sldNum="0" hdr="0" ftr="0" dt="0"/>
  <p:notesStyle>
    <a:lvl1pPr algn="l" defTabSz="981075" rtl="0" eaLnBrk="0" fontAlgn="base" hangingPunct="0">
      <a:spcBef>
        <a:spcPct val="70000"/>
      </a:spcBef>
      <a:spcAft>
        <a:spcPct val="0"/>
      </a:spcAft>
      <a:buChar char="•"/>
      <a:defRPr sz="1200" kern="1200">
        <a:solidFill>
          <a:schemeClr val="tx1"/>
        </a:solidFill>
        <a:latin typeface="Arial" charset="0"/>
        <a:ea typeface="+mn-ea"/>
        <a:cs typeface="+mn-cs"/>
      </a:defRPr>
    </a:lvl1pPr>
    <a:lvl2pPr marL="292100" indent="-168275" algn="l" defTabSz="981075" rtl="0" eaLnBrk="0" fontAlgn="base" hangingPunct="0">
      <a:spcBef>
        <a:spcPct val="50000"/>
      </a:spcBef>
      <a:spcAft>
        <a:spcPct val="40000"/>
      </a:spcAft>
      <a:buSzPct val="100000"/>
      <a:buChar char="•"/>
      <a:defRPr sz="1200" kern="1200">
        <a:solidFill>
          <a:schemeClr val="tx1"/>
        </a:solidFill>
        <a:latin typeface="Arial" charset="0"/>
        <a:ea typeface="+mn-ea"/>
        <a:cs typeface="+mn-cs"/>
      </a:defRPr>
    </a:lvl2pPr>
    <a:lvl3pPr marL="635000" indent="-228600" algn="l" defTabSz="981075" rtl="0" eaLnBrk="0" fontAlgn="base" hangingPunct="0">
      <a:spcBef>
        <a:spcPct val="15000"/>
      </a:spcBef>
      <a:spcAft>
        <a:spcPct val="10000"/>
      </a:spcAft>
      <a:buSzPct val="100000"/>
      <a:buChar char="–"/>
      <a:defRPr sz="1200" kern="1200">
        <a:solidFill>
          <a:schemeClr val="tx1"/>
        </a:solidFill>
        <a:latin typeface="Arial" charset="0"/>
        <a:ea typeface="+mn-ea"/>
        <a:cs typeface="+mn-cs"/>
      </a:defRPr>
    </a:lvl3pPr>
    <a:lvl4pPr marL="1371600" algn="l" defTabSz="98107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98107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a:t>Proc #1 troubleshooting:</a:t>
            </a:r>
          </a:p>
          <a:p>
            <a:r>
              <a:rPr lang="en-US"/>
              <a:t>Open RS-Logix 500.</a:t>
            </a:r>
          </a:p>
          <a:p>
            <a:r>
              <a:rPr lang="en-US"/>
              <a:t>Open program BT603178</a:t>
            </a:r>
          </a:p>
          <a:p>
            <a:r>
              <a:rPr lang="en-US"/>
              <a:t>When the students attempt to download the program, the error “No response from processor at the selected path/node” will be displayed.</a:t>
            </a:r>
          </a:p>
          <a:p>
            <a:r>
              <a:rPr lang="en-US"/>
              <a:t>To correct this problem the node address will need to be changed temporarily to correspond to the processor in the rack (the address is 5)</a:t>
            </a:r>
          </a:p>
          <a:p>
            <a:r>
              <a:rPr lang="en-US"/>
              <a:t>To determine the node address you must do a WHO ACTIVE .</a:t>
            </a:r>
          </a:p>
          <a:p>
            <a:r>
              <a:rPr lang="en-US"/>
              <a:t>Once you know the node address, go offline and in controller properties/ controller communications, change the processor node address to 5.</a:t>
            </a:r>
          </a:p>
          <a:p>
            <a:r>
              <a:rPr lang="en-US"/>
              <a:t>Click on OK, then apply.</a:t>
            </a:r>
          </a:p>
          <a:p>
            <a:r>
              <a:rPr lang="en-US"/>
              <a:t>Now do a download.</a:t>
            </a:r>
          </a:p>
          <a:p>
            <a:pPr>
              <a:buFontTx/>
              <a:buNone/>
            </a:pPr>
            <a:r>
              <a:rPr lang="en-US"/>
              <a:t> </a:t>
            </a:r>
            <a:r>
              <a:rPr lang="en-US" b="1"/>
              <a:t>ONE WAY TO SETERMINE WHICH PROCESSOR IS WHICH IS TO PULL THE DH+ CONNECTORS FROM THE PROCESSORS ONE AT A TIME.</a:t>
            </a:r>
          </a:p>
          <a:p>
            <a:pPr>
              <a:buFontTx/>
              <a:buNone/>
            </a:pPr>
            <a:r>
              <a:rPr lang="en-US"/>
              <a:t>After the students have completed the exercise, I will need to download the original program (BT603178 with a node address of 32) back into the processor for the next class.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a:t>Draw on the board  there computer with node address 76 and connected to 5 processors with node addresses 1 thru 5.</a:t>
            </a:r>
          </a:p>
          <a:p>
            <a:r>
              <a:rPr lang="en-US"/>
              <a:t>Replace node 3 with the </a:t>
            </a:r>
            <a:r>
              <a:rPr lang="en-US" b="1"/>
              <a:t>OUT OF THE BOX</a:t>
            </a:r>
            <a:r>
              <a:rPr lang="en-US"/>
              <a:t> processor, noting that this processor will now become node address 1 as well, causing a conflict with the other node address 1 processor.</a:t>
            </a:r>
          </a:p>
          <a:p>
            <a:r>
              <a:rPr lang="en-US"/>
              <a:t>A couple of ways around this would be to disconnect the Blue hose so there is no conflict and also you could load in the program using RS-232 communications.</a:t>
            </a:r>
          </a:p>
          <a:p>
            <a:endParaRPr lang="en-US"/>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a:t>Draw on the board  there computer with node address 76 and connected to 5 processors with node addresses 1 thru 5.</a:t>
            </a:r>
          </a:p>
          <a:p>
            <a:r>
              <a:rPr lang="en-US"/>
              <a:t>Replace node 3 with the </a:t>
            </a:r>
            <a:r>
              <a:rPr lang="en-US" b="1"/>
              <a:t>OUT OF THE BOX</a:t>
            </a:r>
            <a:r>
              <a:rPr lang="en-US"/>
              <a:t> processor, noting that this processor will now become node address 1 as well, causing a conflict with the other node address 1 processor.</a:t>
            </a:r>
          </a:p>
          <a:p>
            <a:r>
              <a:rPr lang="en-US"/>
              <a:t>A couple of ways around this would be to disconnect the Blue hose so there is no conflict and also you could load in the program using RS-232 communications.</a:t>
            </a:r>
          </a:p>
          <a:p>
            <a:endParaRPr lang="en-US"/>
          </a:p>
          <a:p>
            <a:endParaRPr lang="en-US"/>
          </a:p>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D00D0C4-4DEB-4F1F-ABD6-9E9DF7E850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F3FF35-45CA-4756-B413-2EF9BF73129E}" type="datetimeFigureOut">
              <a:rPr lang="en-US" smtClean="0"/>
              <a:pPr/>
              <a:t>3/12/2009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57B9C60-8E53-4CC2-B853-CD4CAF941438}" type="slidenum">
              <a:rPr lang="en-US" smtClean="0"/>
              <a:pPr/>
              <a:t>‹#›</a:t>
            </a:fld>
            <a:endParaRPr lang="en-US" sz="1400">
              <a:latin typeface="Times"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F3FF35-45CA-4756-B413-2EF9BF73129E}" type="datetimeFigureOut">
              <a:rPr lang="en-US" smtClean="0"/>
              <a:pPr/>
              <a:t>3/12/2009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FB29AB-1BE5-4E7C-AFFB-A0AEED1E5543}" type="slidenum">
              <a:rPr lang="en-US" smtClean="0"/>
              <a:pPr/>
              <a:t>‹#›</a:t>
            </a:fld>
            <a:endParaRPr lang="en-US" sz="1400">
              <a:latin typeface="Times"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89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066800"/>
            <a:ext cx="41148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1148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534400" y="6629400"/>
            <a:ext cx="609600" cy="228600"/>
          </a:xfrm>
        </p:spPr>
        <p:txBody>
          <a:bodyPr/>
          <a:lstStyle>
            <a:lvl1pPr>
              <a:defRPr/>
            </a:lvl1pPr>
          </a:lstStyle>
          <a:p>
            <a:fld id="{97815147-3AF2-4CB7-B586-BAD178AAF0F2}" type="slidenum">
              <a:rPr lang="en-US"/>
              <a:pPr/>
              <a:t>‹#›</a:t>
            </a:fld>
            <a:endParaRPr lang="en-US" sz="1400">
              <a:latin typeface="Times" pitchFamily="18" charset="0"/>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F3FF35-45CA-4756-B413-2EF9BF73129E}" type="datetimeFigureOut">
              <a:rPr lang="en-US" smtClean="0"/>
              <a:pPr/>
              <a:t>3/12/2009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410BE2D-E672-4227-8DD6-4DA861896502}" type="slidenum">
              <a:rPr lang="en-US" smtClean="0"/>
              <a:pPr/>
              <a:t>‹#›</a:t>
            </a:fld>
            <a:endParaRPr lang="en-US" sz="1400">
              <a:latin typeface="Times" pitchFamily="18" charset="0"/>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DF3FF35-45CA-4756-B413-2EF9BF73129E}" type="datetimeFigureOut">
              <a:rPr lang="en-US" smtClean="0"/>
              <a:pPr/>
              <a:t>3/12/2009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2058B60-4549-4868-AE42-C31972FDDC94}" type="slidenum">
              <a:rPr lang="en-US" smtClean="0"/>
              <a:pPr/>
              <a:t>‹#›</a:t>
            </a:fld>
            <a:endParaRPr lang="en-US" sz="1400">
              <a:latin typeface="Times" pitchFamily="18" charset="0"/>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F3FF35-45CA-4756-B413-2EF9BF73129E}" type="datetimeFigureOut">
              <a:rPr lang="en-US" smtClean="0"/>
              <a:pPr/>
              <a:t>3/12/2009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BD5294A-9FFB-4C81-864A-939C92CC16AC}" type="slidenum">
              <a:rPr lang="en-US" smtClean="0"/>
              <a:pPr/>
              <a:t>‹#›</a:t>
            </a:fld>
            <a:endParaRPr lang="en-US" sz="1400">
              <a:latin typeface="Times" pitchFamily="18" charset="0"/>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F3FF35-45CA-4756-B413-2EF9BF73129E}" type="datetimeFigureOut">
              <a:rPr lang="en-US" smtClean="0"/>
              <a:pPr/>
              <a:t>3/12/2009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373AC64-513D-40B0-BA96-20E9E51551EE}" type="slidenum">
              <a:rPr lang="en-US" smtClean="0"/>
              <a:pPr/>
              <a:t>‹#›</a:t>
            </a:fld>
            <a:endParaRPr lang="en-US" sz="1400">
              <a:latin typeface="Times" pitchFamily="18"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DF3FF35-45CA-4756-B413-2EF9BF73129E}" type="datetimeFigureOut">
              <a:rPr lang="en-US" smtClean="0"/>
              <a:pPr/>
              <a:t>3/12/2009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396DA1B-9D6B-4FF8-845D-3F8728807204}" type="slidenum">
              <a:rPr lang="en-US" smtClean="0"/>
              <a:pPr/>
              <a:t>‹#›</a:t>
            </a:fld>
            <a:endParaRPr lang="en-US" sz="1400">
              <a:latin typeface="Times" pitchFamily="18" charset="0"/>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DF3FF35-45CA-4756-B413-2EF9BF73129E}" type="datetimeFigureOut">
              <a:rPr lang="en-US" smtClean="0"/>
              <a:pPr/>
              <a:t>3/12/2009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8272E9B-9F79-42B3-ADD9-B02BE691447D}" type="slidenum">
              <a:rPr lang="en-US" smtClean="0"/>
              <a:pPr/>
              <a:t>‹#›</a:t>
            </a:fld>
            <a:endParaRPr lang="en-US" sz="1400">
              <a:latin typeface="Times"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DF3FF35-45CA-4756-B413-2EF9BF73129E}" type="datetimeFigureOut">
              <a:rPr lang="en-US" smtClean="0"/>
              <a:pPr/>
              <a:t>3/12/2009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F097768-396D-469E-BECC-8A2409F54B79}" type="slidenum">
              <a:rPr lang="en-US" smtClean="0"/>
              <a:pPr/>
              <a:t>‹#›</a:t>
            </a:fld>
            <a:endParaRPr lang="en-US" sz="1400">
              <a:latin typeface="Times" pitchFamily="18"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DF3FF35-45CA-4756-B413-2EF9BF73129E}" type="datetimeFigureOut">
              <a:rPr lang="en-US" smtClean="0"/>
              <a:pPr/>
              <a:t>3/12/2009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845F670-40C1-4C2B-8667-04B5DAD5978B}" type="slidenum">
              <a:rPr lang="en-US" smtClean="0"/>
              <a:pPr/>
              <a:t>‹#›</a:t>
            </a:fld>
            <a:endParaRPr lang="en-US" sz="1400">
              <a:latin typeface="Times" pitchFamily="18" charset="0"/>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F3FF35-45CA-4756-B413-2EF9BF73129E}" type="datetimeFigureOut">
              <a:rPr lang="en-US" smtClean="0"/>
              <a:pPr/>
              <a:t>3/12/2009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4CD2D75-BE8E-4DBD-95BB-CEA4B08ACC11}" type="slidenum">
              <a:rPr lang="en-US" smtClean="0"/>
              <a:pPr/>
              <a:t>‹#›</a:t>
            </a:fld>
            <a:endParaRPr lang="en-US" sz="1400">
              <a:latin typeface="Times" pitchFamily="18" charset="0"/>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jpe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jpeg"/><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4.jpeg"/><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jpe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381000" y="3048000"/>
            <a:ext cx="8305800" cy="1676400"/>
          </a:xfrm>
        </p:spPr>
        <p:txBody>
          <a:bodyPr>
            <a:normAutofit fontScale="90000"/>
          </a:bodyPr>
          <a:lstStyle/>
          <a:p>
            <a:r>
              <a:rPr lang="en-US" b="1" dirty="0" smtClean="0"/>
              <a:t>Brunner International </a:t>
            </a:r>
            <a:br>
              <a:rPr lang="en-US" b="1" dirty="0" smtClean="0"/>
            </a:br>
            <a:r>
              <a:rPr lang="en-US" b="1" dirty="0" smtClean="0"/>
              <a:t>SLC500 Level 1 Training Program</a:t>
            </a:r>
            <a:r>
              <a:rPr lang="en-US" dirty="0"/>
              <a:t/>
            </a:r>
            <a:br>
              <a:rPr lang="en-US" dirty="0"/>
            </a:br>
            <a:endParaRPr lang="en-US" dirty="0"/>
          </a:p>
        </p:txBody>
      </p:sp>
      <p:sp>
        <p:nvSpPr>
          <p:cNvPr id="4" name="Rectangle 6"/>
          <p:cNvSpPr>
            <a:spLocks noGrp="1" noChangeArrowheads="1"/>
          </p:cNvSpPr>
          <p:nvPr>
            <p:ph type="sldNum" sz="quarter" idx="12"/>
          </p:nvPr>
        </p:nvSpPr>
        <p:spPr/>
        <p:txBody>
          <a:bodyPr/>
          <a:lstStyle/>
          <a:p>
            <a:fld id="{3646043C-B85F-4AA8-84F0-E08C8126C562}" type="slidenum">
              <a:rPr lang="en-US"/>
              <a:pPr/>
              <a:t>1</a:t>
            </a:fld>
            <a:endParaRPr lang="en-US"/>
          </a:p>
        </p:txBody>
      </p:sp>
      <p:pic>
        <p:nvPicPr>
          <p:cNvPr id="6" name="Picture 5" descr="Logo Extended Line.jpg"/>
          <p:cNvPicPr>
            <a:picLocks noChangeAspect="1"/>
          </p:cNvPicPr>
          <p:nvPr/>
        </p:nvPicPr>
        <p:blipFill>
          <a:blip r:embed="rId3"/>
          <a:stretch>
            <a:fillRect/>
          </a:stretch>
        </p:blipFill>
        <p:spPr>
          <a:xfrm>
            <a:off x="304800" y="228600"/>
            <a:ext cx="8305800" cy="1318596"/>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381000" y="454025"/>
            <a:ext cx="8458200" cy="688975"/>
          </a:xfrm>
        </p:spPr>
        <p:txBody>
          <a:bodyPr>
            <a:normAutofit fontScale="90000"/>
          </a:bodyPr>
          <a:lstStyle/>
          <a:p>
            <a:r>
              <a:rPr lang="en-US" dirty="0"/>
              <a:t>Terminology</a:t>
            </a:r>
          </a:p>
        </p:txBody>
      </p:sp>
      <p:sp>
        <p:nvSpPr>
          <p:cNvPr id="218115" name="Rectangle 3"/>
          <p:cNvSpPr>
            <a:spLocks noGrp="1" noChangeArrowheads="1"/>
          </p:cNvSpPr>
          <p:nvPr>
            <p:ph type="body" sz="half" idx="1"/>
          </p:nvPr>
        </p:nvSpPr>
        <p:spPr>
          <a:xfrm>
            <a:off x="381000" y="1447800"/>
            <a:ext cx="4114800" cy="5029200"/>
          </a:xfrm>
        </p:spPr>
        <p:txBody>
          <a:bodyPr>
            <a:normAutofit/>
          </a:bodyPr>
          <a:lstStyle/>
          <a:p>
            <a:r>
              <a:rPr lang="en-US" sz="2100" b="1" dirty="0"/>
              <a:t>DH+</a:t>
            </a:r>
            <a:r>
              <a:rPr lang="en-US" sz="2100" dirty="0"/>
              <a:t> </a:t>
            </a:r>
          </a:p>
          <a:p>
            <a:pPr>
              <a:buFontTx/>
              <a:buNone/>
            </a:pPr>
            <a:r>
              <a:rPr lang="en-US" sz="2100" dirty="0"/>
              <a:t>	Data Highway + is a Rockwell Automation designed network that allows multiple processors </a:t>
            </a:r>
            <a:r>
              <a:rPr lang="en-US" sz="2100" dirty="0" smtClean="0"/>
              <a:t>to communicate with each other.</a:t>
            </a:r>
            <a:endParaRPr lang="en-US" sz="2100" dirty="0"/>
          </a:p>
          <a:p>
            <a:pPr>
              <a:buFontTx/>
              <a:buNone/>
            </a:pPr>
            <a:r>
              <a:rPr lang="en-US" sz="2100" dirty="0"/>
              <a:t>	The connection also allows you to communicate to any of the processors connected to the DH+ network.</a:t>
            </a:r>
          </a:p>
          <a:p>
            <a:pPr>
              <a:buFontTx/>
              <a:buNone/>
            </a:pPr>
            <a:r>
              <a:rPr lang="en-US" sz="2100" dirty="0"/>
              <a:t>	</a:t>
            </a:r>
          </a:p>
        </p:txBody>
      </p:sp>
      <p:graphicFrame>
        <p:nvGraphicFramePr>
          <p:cNvPr id="218118" name="Object 6"/>
          <p:cNvGraphicFramePr>
            <a:graphicFrameLocks noChangeAspect="1"/>
          </p:cNvGraphicFramePr>
          <p:nvPr>
            <p:ph sz="half" idx="2"/>
          </p:nvPr>
        </p:nvGraphicFramePr>
        <p:xfrm>
          <a:off x="4800600" y="1447800"/>
          <a:ext cx="3838575" cy="2457450"/>
        </p:xfrm>
        <a:graphic>
          <a:graphicData uri="http://schemas.openxmlformats.org/presentationml/2006/ole">
            <p:oleObj spid="_x0000_s218118" name="Bitmap Image" r:id="rId4" imgW="3839111" imgH="2457143" progId="PBrush">
              <p:embed/>
            </p:oleObj>
          </a:graphicData>
        </a:graphic>
      </p:graphicFrame>
      <p:sp>
        <p:nvSpPr>
          <p:cNvPr id="5" name="Slide Number Placeholder 4"/>
          <p:cNvSpPr>
            <a:spLocks noGrp="1"/>
          </p:cNvSpPr>
          <p:nvPr>
            <p:ph type="sldNum" sz="quarter" idx="10"/>
          </p:nvPr>
        </p:nvSpPr>
        <p:spPr/>
        <p:txBody>
          <a:bodyPr/>
          <a:lstStyle/>
          <a:p>
            <a:fld id="{6733B7AF-1596-438F-A788-1CF5F50F78C1}" type="slidenum">
              <a:rPr lang="en-US"/>
              <a:pPr/>
              <a:t>10</a:t>
            </a:fld>
            <a:endParaRPr lang="en-US" sz="1400">
              <a:latin typeface="Times" pitchFamily="18" charset="0"/>
            </a:endParaRPr>
          </a:p>
        </p:txBody>
      </p:sp>
      <p:pic>
        <p:nvPicPr>
          <p:cNvPr id="6" name="Picture 5" descr="The Line.jpg"/>
          <p:cNvPicPr>
            <a:picLocks noChangeAspect="1"/>
          </p:cNvPicPr>
          <p:nvPr/>
        </p:nvPicPr>
        <p:blipFill>
          <a:blip r:embed="rId5"/>
          <a:stretch>
            <a:fillRect/>
          </a:stretch>
        </p:blipFill>
        <p:spPr>
          <a:xfrm>
            <a:off x="0" y="1066800"/>
            <a:ext cx="9144000" cy="202036"/>
          </a:xfrm>
          <a:prstGeom prst="rect">
            <a:avLst/>
          </a:prstGeom>
        </p:spPr>
      </p:pic>
      <p:sp>
        <p:nvSpPr>
          <p:cNvPr id="8" name="TextBox 7"/>
          <p:cNvSpPr txBox="1"/>
          <p:nvPr/>
        </p:nvSpPr>
        <p:spPr>
          <a:xfrm>
            <a:off x="4953000" y="3581400"/>
            <a:ext cx="3733800" cy="1075679"/>
          </a:xfrm>
          <a:prstGeom prst="rect">
            <a:avLst/>
          </a:prstGeom>
          <a:noFill/>
        </p:spPr>
        <p:txBody>
          <a:bodyPr wrap="square" rtlCol="0">
            <a:spAutoFit/>
          </a:bodyPr>
          <a:lstStyle/>
          <a:p>
            <a:pPr>
              <a:buFontTx/>
              <a:buNone/>
            </a:pPr>
            <a:r>
              <a:rPr lang="en-US" dirty="0" smtClean="0"/>
              <a:t>Also referred to as “ </a:t>
            </a:r>
            <a:r>
              <a:rPr lang="en-US" dirty="0" smtClean="0">
                <a:solidFill>
                  <a:srgbClr val="0000FF"/>
                </a:solidFill>
              </a:rPr>
              <a:t>Blue Hose</a:t>
            </a:r>
            <a:r>
              <a:rPr lang="en-US" dirty="0" smtClean="0"/>
              <a:t>”</a:t>
            </a:r>
          </a:p>
          <a:p>
            <a:pPr>
              <a:buFontTx/>
              <a:buNone/>
            </a:pPr>
            <a:r>
              <a:rPr lang="en-US" dirty="0" smtClean="0"/>
              <a:t>	Resembles RIO Network.</a:t>
            </a:r>
          </a:p>
          <a:p>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 calcmode="lin" valueType="num">
                                      <p:cBhvr additive="base">
                                        <p:cTn id="7" dur="500" fill="hold"/>
                                        <p:tgtEl>
                                          <p:spTgt spid="218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18115">
                                            <p:txEl>
                                              <p:pRg st="1" end="1"/>
                                            </p:txEl>
                                          </p:spTgt>
                                        </p:tgtEl>
                                        <p:attrNameLst>
                                          <p:attrName>style.visibility</p:attrName>
                                        </p:attrNameLst>
                                      </p:cBhvr>
                                      <p:to>
                                        <p:strVal val="visible"/>
                                      </p:to>
                                    </p:set>
                                    <p:animEffect transition="in" filter="dissolve">
                                      <p:cBhvr>
                                        <p:cTn id="13" dur="500"/>
                                        <p:tgtEl>
                                          <p:spTgt spid="2181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18115">
                                            <p:txEl>
                                              <p:pRg st="2" end="2"/>
                                            </p:txEl>
                                          </p:spTgt>
                                        </p:tgtEl>
                                        <p:attrNameLst>
                                          <p:attrName>style.visibility</p:attrName>
                                        </p:attrNameLst>
                                      </p:cBhvr>
                                      <p:to>
                                        <p:strVal val="visible"/>
                                      </p:to>
                                    </p:set>
                                    <p:animEffect transition="in" filter="dissolve">
                                      <p:cBhvr>
                                        <p:cTn id="18" dur="500"/>
                                        <p:tgtEl>
                                          <p:spTgt spid="21811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8115">
                                            <p:txEl>
                                              <p:pRg st="3" end="3"/>
                                            </p:txEl>
                                          </p:spTgt>
                                        </p:tgtEl>
                                        <p:attrNameLst>
                                          <p:attrName>style.visibility</p:attrName>
                                        </p:attrNameLst>
                                      </p:cBhvr>
                                      <p:to>
                                        <p:strVal val="visible"/>
                                      </p:to>
                                    </p:set>
                                    <p:animEffect transition="in" filter="dissolve">
                                      <p:cBhvr>
                                        <p:cTn id="23" dur="500"/>
                                        <p:tgtEl>
                                          <p:spTgt spid="21811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18118"/>
                                        </p:tgtEl>
                                        <p:attrNameLst>
                                          <p:attrName>style.visibility</p:attrName>
                                        </p:attrNameLst>
                                      </p:cBhvr>
                                      <p:to>
                                        <p:strVal val="visible"/>
                                      </p:to>
                                    </p:set>
                                    <p:anim calcmode="lin" valueType="num">
                                      <p:cBhvr additive="base">
                                        <p:cTn id="28" dur="500" fill="hold"/>
                                        <p:tgtEl>
                                          <p:spTgt spid="218118"/>
                                        </p:tgtEl>
                                        <p:attrNameLst>
                                          <p:attrName>ppt_x</p:attrName>
                                        </p:attrNameLst>
                                      </p:cBhvr>
                                      <p:tavLst>
                                        <p:tav tm="0">
                                          <p:val>
                                            <p:strVal val="#ppt_x"/>
                                          </p:val>
                                        </p:tav>
                                        <p:tav tm="100000">
                                          <p:val>
                                            <p:strVal val="#ppt_x"/>
                                          </p:val>
                                        </p:tav>
                                      </p:tavLst>
                                    </p:anim>
                                    <p:anim calcmode="lin" valueType="num">
                                      <p:cBhvr additive="base">
                                        <p:cTn id="29" dur="500" fill="hold"/>
                                        <p:tgtEl>
                                          <p:spTgt spid="2181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Rectangle 3"/>
          <p:cNvSpPr>
            <a:spLocks noGrp="1" noChangeArrowheads="1"/>
          </p:cNvSpPr>
          <p:nvPr>
            <p:ph idx="1"/>
          </p:nvPr>
        </p:nvSpPr>
        <p:spPr/>
        <p:txBody>
          <a:bodyPr>
            <a:normAutofit fontScale="85000" lnSpcReduction="10000"/>
          </a:bodyPr>
          <a:lstStyle/>
          <a:p>
            <a:pPr>
              <a:lnSpc>
                <a:spcPct val="120000"/>
              </a:lnSpc>
            </a:pPr>
            <a:r>
              <a:rPr lang="en-US" dirty="0"/>
              <a:t>Node Address</a:t>
            </a:r>
          </a:p>
          <a:p>
            <a:pPr>
              <a:lnSpc>
                <a:spcPct val="120000"/>
              </a:lnSpc>
              <a:buFontTx/>
              <a:buNone/>
            </a:pPr>
            <a:r>
              <a:rPr lang="en-US" dirty="0"/>
              <a:t>	A node address is a unique number assigned to each    SLC-500 or PLC-5 processor on the DH+ network. </a:t>
            </a:r>
          </a:p>
          <a:p>
            <a:pPr>
              <a:lnSpc>
                <a:spcPct val="120000"/>
              </a:lnSpc>
              <a:buFontTx/>
              <a:buNone/>
            </a:pPr>
            <a:r>
              <a:rPr lang="en-US" dirty="0"/>
              <a:t>	</a:t>
            </a:r>
            <a:r>
              <a:rPr lang="en-US" sz="1800" dirty="0"/>
              <a:t>In an SLC-500 this is assigned in the Channel configuration/Chan 1-system area of the software. </a:t>
            </a:r>
          </a:p>
          <a:p>
            <a:pPr>
              <a:lnSpc>
                <a:spcPct val="120000"/>
              </a:lnSpc>
              <a:buFontTx/>
              <a:buNone/>
            </a:pPr>
            <a:r>
              <a:rPr lang="en-US" sz="1800" dirty="0"/>
              <a:t>	On a PLC-5 this is assigned via DIP switches</a:t>
            </a:r>
          </a:p>
          <a:p>
            <a:pPr>
              <a:lnSpc>
                <a:spcPct val="120000"/>
              </a:lnSpc>
              <a:buFontTx/>
              <a:buNone/>
            </a:pPr>
            <a:r>
              <a:rPr lang="en-US" dirty="0"/>
              <a:t>	There can only be 1 device on the network with that unique number.</a:t>
            </a:r>
          </a:p>
          <a:p>
            <a:pPr>
              <a:lnSpc>
                <a:spcPct val="120000"/>
              </a:lnSpc>
              <a:buFontTx/>
              <a:buNone/>
            </a:pPr>
            <a:r>
              <a:rPr lang="en-US" dirty="0"/>
              <a:t>	On a DH+ system you may have up to 64 unique devices connected. (0 to 63 Decimal)</a:t>
            </a:r>
          </a:p>
          <a:p>
            <a:pPr>
              <a:lnSpc>
                <a:spcPct val="120000"/>
              </a:lnSpc>
              <a:buFontTx/>
              <a:buNone/>
            </a:pPr>
            <a:r>
              <a:rPr lang="en-US" dirty="0"/>
              <a:t>	The nodes are addressed in octal from 0 to 77 Octal.</a:t>
            </a:r>
          </a:p>
        </p:txBody>
      </p:sp>
      <p:sp>
        <p:nvSpPr>
          <p:cNvPr id="4" name="Slide Number Placeholder 3"/>
          <p:cNvSpPr>
            <a:spLocks noGrp="1"/>
          </p:cNvSpPr>
          <p:nvPr>
            <p:ph type="sldNum" sz="quarter" idx="12"/>
          </p:nvPr>
        </p:nvSpPr>
        <p:spPr/>
        <p:txBody>
          <a:bodyPr/>
          <a:lstStyle/>
          <a:p>
            <a:fld id="{14C38F35-603C-4568-AA3C-A32DB1787B0C}" type="slidenum">
              <a:rPr lang="en-US"/>
              <a:pPr/>
              <a:t>11</a:t>
            </a:fld>
            <a:endParaRPr lang="en-US" sz="1400">
              <a:latin typeface="Times" pitchFamily="18" charset="0"/>
            </a:endParaRPr>
          </a:p>
        </p:txBody>
      </p:sp>
      <p:sp>
        <p:nvSpPr>
          <p:cNvPr id="219138" name="Rectangle 2"/>
          <p:cNvSpPr>
            <a:spLocks noGrp="1" noChangeArrowheads="1"/>
          </p:cNvSpPr>
          <p:nvPr>
            <p:ph type="title"/>
          </p:nvPr>
        </p:nvSpPr>
        <p:spPr>
          <a:xfrm>
            <a:off x="457200" y="228600"/>
            <a:ext cx="8229600" cy="1143000"/>
          </a:xfrm>
        </p:spPr>
        <p:txBody>
          <a:bodyPr/>
          <a:lstStyle/>
          <a:p>
            <a:r>
              <a:rPr lang="en-US"/>
              <a:t>Terminology</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 calcmode="lin" valueType="num">
                                      <p:cBhvr additive="base">
                                        <p:cTn id="7" dur="500" fill="hold"/>
                                        <p:tgtEl>
                                          <p:spTgt spid="219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9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19139">
                                            <p:txEl>
                                              <p:pRg st="1" end="1"/>
                                            </p:txEl>
                                          </p:spTgt>
                                        </p:tgtEl>
                                        <p:attrNameLst>
                                          <p:attrName>style.visibility</p:attrName>
                                        </p:attrNameLst>
                                      </p:cBhvr>
                                      <p:to>
                                        <p:strVal val="visible"/>
                                      </p:to>
                                    </p:set>
                                    <p:animEffect transition="in" filter="dissolve">
                                      <p:cBhvr>
                                        <p:cTn id="13" dur="500"/>
                                        <p:tgtEl>
                                          <p:spTgt spid="21913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19139">
                                            <p:txEl>
                                              <p:pRg st="2" end="2"/>
                                            </p:txEl>
                                          </p:spTgt>
                                        </p:tgtEl>
                                        <p:attrNameLst>
                                          <p:attrName>style.visibility</p:attrName>
                                        </p:attrNameLst>
                                      </p:cBhvr>
                                      <p:to>
                                        <p:strVal val="visible"/>
                                      </p:to>
                                    </p:set>
                                    <p:animEffect transition="in" filter="dissolve">
                                      <p:cBhvr>
                                        <p:cTn id="18" dur="500"/>
                                        <p:tgtEl>
                                          <p:spTgt spid="21913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9139">
                                            <p:txEl>
                                              <p:pRg st="3" end="3"/>
                                            </p:txEl>
                                          </p:spTgt>
                                        </p:tgtEl>
                                        <p:attrNameLst>
                                          <p:attrName>style.visibility</p:attrName>
                                        </p:attrNameLst>
                                      </p:cBhvr>
                                      <p:to>
                                        <p:strVal val="visible"/>
                                      </p:to>
                                    </p:set>
                                    <p:animEffect transition="in" filter="dissolve">
                                      <p:cBhvr>
                                        <p:cTn id="23" dur="500"/>
                                        <p:tgtEl>
                                          <p:spTgt spid="21913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19139">
                                            <p:txEl>
                                              <p:pRg st="4" end="4"/>
                                            </p:txEl>
                                          </p:spTgt>
                                        </p:tgtEl>
                                        <p:attrNameLst>
                                          <p:attrName>style.visibility</p:attrName>
                                        </p:attrNameLst>
                                      </p:cBhvr>
                                      <p:to>
                                        <p:strVal val="visible"/>
                                      </p:to>
                                    </p:set>
                                    <p:animEffect transition="in" filter="dissolve">
                                      <p:cBhvr>
                                        <p:cTn id="28" dur="500"/>
                                        <p:tgtEl>
                                          <p:spTgt spid="21913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19139">
                                            <p:txEl>
                                              <p:pRg st="5" end="5"/>
                                            </p:txEl>
                                          </p:spTgt>
                                        </p:tgtEl>
                                        <p:attrNameLst>
                                          <p:attrName>style.visibility</p:attrName>
                                        </p:attrNameLst>
                                      </p:cBhvr>
                                      <p:to>
                                        <p:strVal val="visible"/>
                                      </p:to>
                                    </p:set>
                                    <p:animEffect transition="in" filter="dissolve">
                                      <p:cBhvr>
                                        <p:cTn id="33" dur="500"/>
                                        <p:tgtEl>
                                          <p:spTgt spid="21913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19139">
                                            <p:txEl>
                                              <p:pRg st="6" end="6"/>
                                            </p:txEl>
                                          </p:spTgt>
                                        </p:tgtEl>
                                        <p:attrNameLst>
                                          <p:attrName>style.visibility</p:attrName>
                                        </p:attrNameLst>
                                      </p:cBhvr>
                                      <p:to>
                                        <p:strVal val="visible"/>
                                      </p:to>
                                    </p:set>
                                    <p:animEffect transition="in" filter="dissolve">
                                      <p:cBhvr>
                                        <p:cTn id="38" dur="500"/>
                                        <p:tgtEl>
                                          <p:spTgt spid="2191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3780" name="Object 4"/>
          <p:cNvGraphicFramePr>
            <a:graphicFrameLocks noChangeAspect="1"/>
          </p:cNvGraphicFramePr>
          <p:nvPr>
            <p:ph idx="1"/>
          </p:nvPr>
        </p:nvGraphicFramePr>
        <p:xfrm>
          <a:off x="762000" y="1481138"/>
          <a:ext cx="7620000" cy="4525962"/>
        </p:xfrm>
        <a:graphic>
          <a:graphicData uri="http://schemas.openxmlformats.org/presentationml/2006/ole">
            <p:oleObj spid="_x0000_s203780" name="Bitmap Image" r:id="rId4" imgW="8933333" imgH="5304762" progId="Paint.Picture">
              <p:embed/>
            </p:oleObj>
          </a:graphicData>
        </a:graphic>
      </p:graphicFrame>
      <p:sp>
        <p:nvSpPr>
          <p:cNvPr id="4" name="Slide Number Placeholder 3"/>
          <p:cNvSpPr>
            <a:spLocks noGrp="1"/>
          </p:cNvSpPr>
          <p:nvPr>
            <p:ph type="sldNum" sz="quarter" idx="12"/>
          </p:nvPr>
        </p:nvSpPr>
        <p:spPr/>
        <p:txBody>
          <a:bodyPr/>
          <a:lstStyle/>
          <a:p>
            <a:fld id="{01A7BD77-94F2-4C28-8733-0F6005599EC0}" type="slidenum">
              <a:rPr lang="en-US"/>
              <a:pPr/>
              <a:t>12</a:t>
            </a:fld>
            <a:endParaRPr lang="en-US" sz="1400">
              <a:latin typeface="Times" pitchFamily="18" charset="0"/>
            </a:endParaRPr>
          </a:p>
        </p:txBody>
      </p:sp>
      <p:sp>
        <p:nvSpPr>
          <p:cNvPr id="203781" name="Rectangle 5"/>
          <p:cNvSpPr>
            <a:spLocks noGrp="1" noChangeArrowheads="1"/>
          </p:cNvSpPr>
          <p:nvPr>
            <p:ph type="title"/>
          </p:nvPr>
        </p:nvSpPr>
        <p:spPr>
          <a:xfrm>
            <a:off x="457200" y="228600"/>
            <a:ext cx="8229600" cy="1143000"/>
          </a:xfrm>
        </p:spPr>
        <p:txBody>
          <a:bodyPr/>
          <a:lstStyle/>
          <a:p>
            <a:r>
              <a:rPr lang="en-US" dirty="0"/>
              <a:t>Typical Network Configuration</a:t>
            </a:r>
          </a:p>
        </p:txBody>
      </p:sp>
      <p:pic>
        <p:nvPicPr>
          <p:cNvPr id="5" name="Picture 4" descr="The Line.jpg"/>
          <p:cNvPicPr>
            <a:picLocks noChangeAspect="1"/>
          </p:cNvPicPr>
          <p:nvPr/>
        </p:nvPicPr>
        <p:blipFill>
          <a:blip r:embed="rId5"/>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381000" y="454025"/>
            <a:ext cx="8763000" cy="688975"/>
          </a:xfrm>
        </p:spPr>
        <p:txBody>
          <a:bodyPr>
            <a:normAutofit fontScale="90000"/>
          </a:bodyPr>
          <a:lstStyle/>
          <a:p>
            <a:r>
              <a:rPr lang="en-US" dirty="0"/>
              <a:t>Upload / Download</a:t>
            </a:r>
          </a:p>
        </p:txBody>
      </p:sp>
      <p:sp>
        <p:nvSpPr>
          <p:cNvPr id="221187" name="Rectangle 3"/>
          <p:cNvSpPr>
            <a:spLocks noGrp="1" noChangeArrowheads="1"/>
          </p:cNvSpPr>
          <p:nvPr>
            <p:ph type="body" sz="half" idx="1"/>
          </p:nvPr>
        </p:nvSpPr>
        <p:spPr>
          <a:xfrm>
            <a:off x="457200" y="1524000"/>
            <a:ext cx="7696200" cy="3429000"/>
          </a:xfrm>
        </p:spPr>
        <p:txBody>
          <a:bodyPr/>
          <a:lstStyle/>
          <a:p>
            <a:r>
              <a:rPr lang="en-US" sz="2400" b="1" dirty="0"/>
              <a:t>Upload </a:t>
            </a:r>
          </a:p>
          <a:p>
            <a:pPr>
              <a:buFontTx/>
              <a:buNone/>
            </a:pPr>
            <a:r>
              <a:rPr lang="en-US" sz="2400" dirty="0"/>
              <a:t>	</a:t>
            </a:r>
            <a:r>
              <a:rPr lang="en-US" sz="2400" dirty="0" smtClean="0"/>
              <a:t>Means to retrieve the program that is currently in the SLC-500 to the PC.  </a:t>
            </a:r>
            <a:endParaRPr lang="en-US" sz="2400" dirty="0"/>
          </a:p>
          <a:p>
            <a:r>
              <a:rPr lang="en-US" sz="2400" b="1" dirty="0"/>
              <a:t>Download</a:t>
            </a:r>
          </a:p>
          <a:p>
            <a:pPr>
              <a:buFontTx/>
              <a:buNone/>
            </a:pPr>
            <a:r>
              <a:rPr lang="en-US" sz="2400" dirty="0"/>
              <a:t>	Means to send the currently open ladder project file from the </a:t>
            </a:r>
            <a:r>
              <a:rPr lang="en-US" sz="2400" dirty="0" smtClean="0"/>
              <a:t>PC </a:t>
            </a:r>
            <a:r>
              <a:rPr lang="en-US" sz="2400" dirty="0"/>
              <a:t>to the SLC-500.</a:t>
            </a:r>
          </a:p>
        </p:txBody>
      </p:sp>
      <p:graphicFrame>
        <p:nvGraphicFramePr>
          <p:cNvPr id="221197" name="Object 13"/>
          <p:cNvGraphicFramePr>
            <a:graphicFrameLocks noGrp="1" noChangeAspect="1"/>
          </p:cNvGraphicFramePr>
          <p:nvPr>
            <p:ph sz="half" idx="2"/>
          </p:nvPr>
        </p:nvGraphicFramePr>
        <p:xfrm>
          <a:off x="1524000" y="4419600"/>
          <a:ext cx="3362325" cy="1314450"/>
        </p:xfrm>
        <a:graphic>
          <a:graphicData uri="http://schemas.openxmlformats.org/presentationml/2006/ole">
            <p:oleObj spid="_x0000_s221197" name="Bitmap Image" r:id="rId4" imgW="3362794" imgH="1314286" progId="PBrush">
              <p:embed/>
            </p:oleObj>
          </a:graphicData>
        </a:graphic>
      </p:graphicFrame>
      <p:sp>
        <p:nvSpPr>
          <p:cNvPr id="5" name="Slide Number Placeholder 4"/>
          <p:cNvSpPr>
            <a:spLocks noGrp="1"/>
          </p:cNvSpPr>
          <p:nvPr>
            <p:ph type="sldNum" sz="quarter" idx="10"/>
          </p:nvPr>
        </p:nvSpPr>
        <p:spPr/>
        <p:txBody>
          <a:bodyPr/>
          <a:lstStyle/>
          <a:p>
            <a:fld id="{F3982223-A130-4E86-902E-E8592A5FB293}" type="slidenum">
              <a:rPr lang="en-US"/>
              <a:pPr/>
              <a:t>13</a:t>
            </a:fld>
            <a:endParaRPr lang="en-US" sz="1400">
              <a:latin typeface="Times" pitchFamily="18" charset="0"/>
            </a:endParaRPr>
          </a:p>
        </p:txBody>
      </p:sp>
      <p:pic>
        <p:nvPicPr>
          <p:cNvPr id="6" name="Picture 5" descr="The Line.jpg"/>
          <p:cNvPicPr>
            <a:picLocks noChangeAspect="1"/>
          </p:cNvPicPr>
          <p:nvPr/>
        </p:nvPicPr>
        <p:blipFill>
          <a:blip r:embed="rId5"/>
          <a:stretch>
            <a:fillRect/>
          </a:stretch>
        </p:blipFill>
        <p:spPr>
          <a:xfrm>
            <a:off x="0" y="1066800"/>
            <a:ext cx="9144000" cy="20203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anim calcmode="lin" valueType="num">
                                      <p:cBhvr additive="base">
                                        <p:cTn id="7" dur="500" fill="hold"/>
                                        <p:tgtEl>
                                          <p:spTgt spid="221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11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21187">
                                            <p:txEl>
                                              <p:pRg st="1" end="1"/>
                                            </p:txEl>
                                          </p:spTgt>
                                        </p:tgtEl>
                                        <p:attrNameLst>
                                          <p:attrName>style.visibility</p:attrName>
                                        </p:attrNameLst>
                                      </p:cBhvr>
                                      <p:to>
                                        <p:strVal val="visible"/>
                                      </p:to>
                                    </p:set>
                                    <p:animEffect transition="in" filter="dissolve">
                                      <p:cBhvr>
                                        <p:cTn id="13" dur="500"/>
                                        <p:tgtEl>
                                          <p:spTgt spid="22118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1187">
                                            <p:txEl>
                                              <p:pRg st="2" end="2"/>
                                            </p:txEl>
                                          </p:spTgt>
                                        </p:tgtEl>
                                        <p:attrNameLst>
                                          <p:attrName>style.visibility</p:attrName>
                                        </p:attrNameLst>
                                      </p:cBhvr>
                                      <p:to>
                                        <p:strVal val="visible"/>
                                      </p:to>
                                    </p:set>
                                    <p:anim calcmode="lin" valueType="num">
                                      <p:cBhvr additive="base">
                                        <p:cTn id="18" dur="500" fill="hold"/>
                                        <p:tgtEl>
                                          <p:spTgt spid="22118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1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21187">
                                            <p:txEl>
                                              <p:pRg st="3" end="3"/>
                                            </p:txEl>
                                          </p:spTgt>
                                        </p:tgtEl>
                                        <p:attrNameLst>
                                          <p:attrName>style.visibility</p:attrName>
                                        </p:attrNameLst>
                                      </p:cBhvr>
                                      <p:to>
                                        <p:strVal val="visible"/>
                                      </p:to>
                                    </p:set>
                                    <p:animEffect transition="in" filter="dissolve">
                                      <p:cBhvr>
                                        <p:cTn id="24" dur="500"/>
                                        <p:tgtEl>
                                          <p:spTgt spid="22118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1197"/>
                                        </p:tgtEl>
                                        <p:attrNameLst>
                                          <p:attrName>style.visibility</p:attrName>
                                        </p:attrNameLst>
                                      </p:cBhvr>
                                      <p:to>
                                        <p:strVal val="visible"/>
                                      </p:to>
                                    </p:set>
                                    <p:anim calcmode="lin" valueType="num">
                                      <p:cBhvr additive="base">
                                        <p:cTn id="29" dur="500" fill="hold"/>
                                        <p:tgtEl>
                                          <p:spTgt spid="221197"/>
                                        </p:tgtEl>
                                        <p:attrNameLst>
                                          <p:attrName>ppt_x</p:attrName>
                                        </p:attrNameLst>
                                      </p:cBhvr>
                                      <p:tavLst>
                                        <p:tav tm="0">
                                          <p:val>
                                            <p:strVal val="#ppt_x"/>
                                          </p:val>
                                        </p:tav>
                                        <p:tav tm="100000">
                                          <p:val>
                                            <p:strVal val="#ppt_x"/>
                                          </p:val>
                                        </p:tav>
                                      </p:tavLst>
                                    </p:anim>
                                    <p:anim calcmode="lin" valueType="num">
                                      <p:cBhvr additive="base">
                                        <p:cTn id="30" dur="500" fill="hold"/>
                                        <p:tgtEl>
                                          <p:spTgt spid="221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p:txBody>
          <a:bodyPr>
            <a:normAutofit/>
          </a:bodyPr>
          <a:lstStyle/>
          <a:p>
            <a:r>
              <a:rPr lang="en-US" dirty="0"/>
              <a:t>What is RS-</a:t>
            </a:r>
            <a:r>
              <a:rPr lang="en-US" dirty="0" err="1"/>
              <a:t>Linx</a:t>
            </a:r>
            <a:r>
              <a:rPr lang="en-US" dirty="0"/>
              <a:t>?</a:t>
            </a:r>
          </a:p>
          <a:p>
            <a:pPr>
              <a:buFontTx/>
              <a:buNone/>
            </a:pPr>
            <a:r>
              <a:rPr lang="en-US" dirty="0"/>
              <a:t>	RS-</a:t>
            </a:r>
            <a:r>
              <a:rPr lang="en-US" dirty="0" err="1"/>
              <a:t>linx</a:t>
            </a:r>
            <a:r>
              <a:rPr lang="en-US" dirty="0"/>
              <a:t> is a Software communication program developed by Rockwell </a:t>
            </a:r>
            <a:r>
              <a:rPr lang="en-US" dirty="0" smtClean="0"/>
              <a:t>Automation which is </a:t>
            </a:r>
            <a:r>
              <a:rPr lang="en-US" dirty="0"/>
              <a:t>required to allow communication </a:t>
            </a:r>
            <a:r>
              <a:rPr lang="en-US" dirty="0" smtClean="0"/>
              <a:t>with </a:t>
            </a:r>
            <a:r>
              <a:rPr lang="en-US" dirty="0"/>
              <a:t>various Rockwell Automation products.</a:t>
            </a:r>
          </a:p>
          <a:p>
            <a:pPr>
              <a:buFontTx/>
              <a:buNone/>
            </a:pPr>
            <a:r>
              <a:rPr lang="en-US" dirty="0"/>
              <a:t>	It is used to </a:t>
            </a:r>
            <a:r>
              <a:rPr lang="en-US" sz="3600" b="1" dirty="0">
                <a:solidFill>
                  <a:srgbClr val="FC0128"/>
                </a:solidFill>
              </a:rPr>
              <a:t>LINK</a:t>
            </a:r>
            <a:r>
              <a:rPr lang="en-US" dirty="0"/>
              <a:t> together </a:t>
            </a:r>
            <a:r>
              <a:rPr lang="en-US" dirty="0" smtClean="0"/>
              <a:t>Rockwell </a:t>
            </a:r>
            <a:r>
              <a:rPr lang="en-US" dirty="0"/>
              <a:t>Automation Software </a:t>
            </a:r>
            <a:r>
              <a:rPr lang="en-US" dirty="0" smtClean="0"/>
              <a:t>and various RA hardware.</a:t>
            </a:r>
            <a:endParaRPr lang="en-US" dirty="0"/>
          </a:p>
          <a:p>
            <a:pPr>
              <a:buFontTx/>
              <a:buNone/>
            </a:pPr>
            <a:r>
              <a:rPr lang="en-US" dirty="0"/>
              <a:t>	The LINKS or Configured Drivers are </a:t>
            </a:r>
            <a:r>
              <a:rPr lang="en-US" dirty="0" smtClean="0"/>
              <a:t>set up </a:t>
            </a:r>
            <a:r>
              <a:rPr lang="en-US" dirty="0"/>
              <a:t>in </a:t>
            </a:r>
            <a:r>
              <a:rPr lang="en-US" dirty="0" smtClean="0"/>
              <a:t>RS-</a:t>
            </a:r>
            <a:r>
              <a:rPr lang="en-US" dirty="0" err="1" smtClean="0"/>
              <a:t>Linx</a:t>
            </a:r>
            <a:r>
              <a:rPr lang="en-US" dirty="0" smtClean="0"/>
              <a:t>. </a:t>
            </a:r>
            <a:endParaRPr lang="en-US" dirty="0"/>
          </a:p>
        </p:txBody>
      </p:sp>
      <p:sp>
        <p:nvSpPr>
          <p:cNvPr id="4" name="Slide Number Placeholder 3"/>
          <p:cNvSpPr>
            <a:spLocks noGrp="1"/>
          </p:cNvSpPr>
          <p:nvPr>
            <p:ph type="sldNum" sz="quarter" idx="12"/>
          </p:nvPr>
        </p:nvSpPr>
        <p:spPr/>
        <p:txBody>
          <a:bodyPr/>
          <a:lstStyle/>
          <a:p>
            <a:fld id="{AFC4ED52-0509-4B11-A1DF-1BD00052EAFB}" type="slidenum">
              <a:rPr lang="en-US"/>
              <a:pPr/>
              <a:t>14</a:t>
            </a:fld>
            <a:endParaRPr lang="en-US" sz="1400">
              <a:latin typeface="Times" pitchFamily="18" charset="0"/>
            </a:endParaRPr>
          </a:p>
        </p:txBody>
      </p:sp>
      <p:sp>
        <p:nvSpPr>
          <p:cNvPr id="225282" name="Rectangle 2"/>
          <p:cNvSpPr>
            <a:spLocks noGrp="1" noChangeArrowheads="1"/>
          </p:cNvSpPr>
          <p:nvPr>
            <p:ph type="title"/>
          </p:nvPr>
        </p:nvSpPr>
        <p:spPr>
          <a:xfrm>
            <a:off x="457200" y="304800"/>
            <a:ext cx="8229600" cy="1143000"/>
          </a:xfrm>
        </p:spPr>
        <p:txBody>
          <a:bodyPr/>
          <a:lstStyle/>
          <a:p>
            <a:r>
              <a:rPr lang="en-US" dirty="0"/>
              <a:t>RS-</a:t>
            </a:r>
            <a:r>
              <a:rPr lang="en-US" dirty="0" err="1"/>
              <a:t>Linx</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 calcmode="lin" valueType="num">
                                      <p:cBhvr additive="base">
                                        <p:cTn id="7" dur="500" fill="hold"/>
                                        <p:tgtEl>
                                          <p:spTgt spid="225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25283">
                                            <p:txEl>
                                              <p:pRg st="1" end="1"/>
                                            </p:txEl>
                                          </p:spTgt>
                                        </p:tgtEl>
                                        <p:attrNameLst>
                                          <p:attrName>style.visibility</p:attrName>
                                        </p:attrNameLst>
                                      </p:cBhvr>
                                      <p:to>
                                        <p:strVal val="visible"/>
                                      </p:to>
                                    </p:set>
                                    <p:animEffect transition="in" filter="dissolve">
                                      <p:cBhvr>
                                        <p:cTn id="13" dur="500"/>
                                        <p:tgtEl>
                                          <p:spTgt spid="22528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25283">
                                            <p:txEl>
                                              <p:pRg st="2" end="2"/>
                                            </p:txEl>
                                          </p:spTgt>
                                        </p:tgtEl>
                                        <p:attrNameLst>
                                          <p:attrName>style.visibility</p:attrName>
                                        </p:attrNameLst>
                                      </p:cBhvr>
                                      <p:to>
                                        <p:strVal val="visible"/>
                                      </p:to>
                                    </p:set>
                                    <p:animEffect transition="in" filter="dissolve">
                                      <p:cBhvr>
                                        <p:cTn id="18" dur="500"/>
                                        <p:tgtEl>
                                          <p:spTgt spid="22528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5283">
                                            <p:txEl>
                                              <p:pRg st="3" end="3"/>
                                            </p:txEl>
                                          </p:spTgt>
                                        </p:tgtEl>
                                        <p:attrNameLst>
                                          <p:attrName>style.visibility</p:attrName>
                                        </p:attrNameLst>
                                      </p:cBhvr>
                                      <p:to>
                                        <p:strVal val="visible"/>
                                      </p:to>
                                    </p:set>
                                    <p:animEffect transition="in" filter="dissolve">
                                      <p:cBhvr>
                                        <p:cTn id="23" dur="500"/>
                                        <p:tgtEl>
                                          <p:spTgt spid="225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Grp="1" noChangeArrowheads="1"/>
          </p:cNvSpPr>
          <p:nvPr>
            <p:ph idx="1"/>
          </p:nvPr>
        </p:nvSpPr>
        <p:spPr/>
        <p:txBody>
          <a:bodyPr>
            <a:normAutofit fontScale="92500" lnSpcReduction="10000"/>
          </a:bodyPr>
          <a:lstStyle/>
          <a:p>
            <a:pPr>
              <a:buFontTx/>
              <a:buNone/>
            </a:pPr>
            <a:r>
              <a:rPr lang="en-US" dirty="0"/>
              <a:t>	</a:t>
            </a:r>
            <a:r>
              <a:rPr lang="en-US" dirty="0" smtClean="0"/>
              <a:t>The two </a:t>
            </a:r>
            <a:r>
              <a:rPr lang="en-US" dirty="0"/>
              <a:t>Basic Configured Drivers </a:t>
            </a:r>
            <a:r>
              <a:rPr lang="en-US" dirty="0" smtClean="0"/>
              <a:t>that are </a:t>
            </a:r>
            <a:r>
              <a:rPr lang="en-US" dirty="0"/>
              <a:t>required for the vast majority of applications at </a:t>
            </a:r>
            <a:r>
              <a:rPr lang="en-US" dirty="0" smtClean="0"/>
              <a:t>Brunner are DH</a:t>
            </a:r>
            <a:r>
              <a:rPr lang="en-US" dirty="0"/>
              <a:t>+ and Serial or RS-232</a:t>
            </a:r>
            <a:r>
              <a:rPr lang="en-US" dirty="0" smtClean="0"/>
              <a:t>. (</a:t>
            </a:r>
            <a:r>
              <a:rPr lang="en-US" dirty="0" smtClean="0"/>
              <a:t>others are available) </a:t>
            </a:r>
            <a:endParaRPr lang="en-US" dirty="0" smtClean="0"/>
          </a:p>
          <a:p>
            <a:pPr>
              <a:buFontTx/>
              <a:buNone/>
            </a:pPr>
            <a:endParaRPr lang="en-US" dirty="0"/>
          </a:p>
          <a:p>
            <a:pPr>
              <a:buFontTx/>
              <a:buNone/>
            </a:pPr>
            <a:r>
              <a:rPr lang="en-US" dirty="0"/>
              <a:t>	DH+ is the most common</a:t>
            </a:r>
            <a:r>
              <a:rPr lang="en-US" dirty="0" smtClean="0"/>
              <a:t>.</a:t>
            </a:r>
          </a:p>
          <a:p>
            <a:pPr>
              <a:buFontTx/>
              <a:buNone/>
            </a:pPr>
            <a:endParaRPr lang="en-US" dirty="0"/>
          </a:p>
          <a:p>
            <a:pPr>
              <a:buFontTx/>
              <a:buNone/>
            </a:pPr>
            <a:r>
              <a:rPr lang="en-US" dirty="0"/>
              <a:t>	Each requires a different communication cable and configuration of the Driver.</a:t>
            </a:r>
          </a:p>
          <a:p>
            <a:pPr>
              <a:buFontTx/>
              <a:buNone/>
            </a:pPr>
            <a:r>
              <a:rPr lang="en-US" dirty="0"/>
              <a:t>	Once </a:t>
            </a:r>
            <a:r>
              <a:rPr lang="en-US" dirty="0" smtClean="0"/>
              <a:t>set, </a:t>
            </a:r>
            <a:r>
              <a:rPr lang="en-US" dirty="0"/>
              <a:t>you normally will not need to </a:t>
            </a:r>
            <a:r>
              <a:rPr lang="en-US" dirty="0" smtClean="0"/>
              <a:t>change </a:t>
            </a:r>
            <a:r>
              <a:rPr lang="en-US" dirty="0"/>
              <a:t>anything else </a:t>
            </a:r>
            <a:r>
              <a:rPr lang="en-US" dirty="0" smtClean="0"/>
              <a:t>with </a:t>
            </a:r>
            <a:r>
              <a:rPr lang="en-US" dirty="0"/>
              <a:t>the Driver configuration.</a:t>
            </a:r>
          </a:p>
          <a:p>
            <a:pPr>
              <a:buFontTx/>
              <a:buNone/>
            </a:pPr>
            <a:endParaRPr lang="en-US" dirty="0"/>
          </a:p>
        </p:txBody>
      </p:sp>
      <p:sp>
        <p:nvSpPr>
          <p:cNvPr id="4" name="Slide Number Placeholder 3"/>
          <p:cNvSpPr>
            <a:spLocks noGrp="1"/>
          </p:cNvSpPr>
          <p:nvPr>
            <p:ph type="sldNum" sz="quarter" idx="12"/>
          </p:nvPr>
        </p:nvSpPr>
        <p:spPr/>
        <p:txBody>
          <a:bodyPr/>
          <a:lstStyle/>
          <a:p>
            <a:fld id="{1BD8227D-CD9A-4F98-8D3C-6FF01E1A1710}" type="slidenum">
              <a:rPr lang="en-US"/>
              <a:pPr/>
              <a:t>15</a:t>
            </a:fld>
            <a:endParaRPr lang="en-US" sz="1400">
              <a:latin typeface="Times" pitchFamily="18" charset="0"/>
            </a:endParaRPr>
          </a:p>
        </p:txBody>
      </p:sp>
      <p:sp>
        <p:nvSpPr>
          <p:cNvPr id="230402" name="Rectangle 2"/>
          <p:cNvSpPr>
            <a:spLocks noGrp="1" noChangeArrowheads="1"/>
          </p:cNvSpPr>
          <p:nvPr>
            <p:ph type="title"/>
          </p:nvPr>
        </p:nvSpPr>
        <p:spPr>
          <a:xfrm>
            <a:off x="457200" y="304800"/>
            <a:ext cx="8229600" cy="1143000"/>
          </a:xfrm>
        </p:spPr>
        <p:txBody>
          <a:bodyPr/>
          <a:lstStyle/>
          <a:p>
            <a:r>
              <a:rPr lang="en-US" dirty="0"/>
              <a:t>RS-</a:t>
            </a:r>
            <a:r>
              <a:rPr lang="en-US" dirty="0" err="1"/>
              <a:t>Linx</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4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4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5" name="Rectangle 3"/>
          <p:cNvSpPr>
            <a:spLocks noGrp="1" noChangeArrowheads="1"/>
          </p:cNvSpPr>
          <p:nvPr>
            <p:ph idx="1"/>
          </p:nvPr>
        </p:nvSpPr>
        <p:spPr/>
        <p:txBody>
          <a:bodyPr/>
          <a:lstStyle/>
          <a:p>
            <a:pPr>
              <a:buNone/>
            </a:pPr>
            <a:r>
              <a:rPr lang="en-US" dirty="0" smtClean="0"/>
              <a:t>(</a:t>
            </a:r>
            <a:r>
              <a:rPr lang="en-US" dirty="0"/>
              <a:t>Optional)	Instructor </a:t>
            </a:r>
            <a:r>
              <a:rPr lang="en-US" dirty="0" smtClean="0"/>
              <a:t>Walkthrough </a:t>
            </a:r>
            <a:r>
              <a:rPr lang="en-US" dirty="0"/>
              <a:t>of a typical </a:t>
            </a:r>
            <a:r>
              <a:rPr lang="en-US" dirty="0" smtClean="0"/>
              <a:t>		DH</a:t>
            </a:r>
            <a:r>
              <a:rPr lang="en-US" dirty="0"/>
              <a:t>+ </a:t>
            </a:r>
            <a:r>
              <a:rPr lang="en-US" dirty="0" smtClean="0"/>
              <a:t>Configuration</a:t>
            </a:r>
            <a:endParaRPr lang="en-US" dirty="0"/>
          </a:p>
          <a:p>
            <a:pPr>
              <a:buFontTx/>
              <a:buNone/>
            </a:pPr>
            <a:endParaRPr lang="en-US" dirty="0"/>
          </a:p>
          <a:p>
            <a:pPr>
              <a:buFontTx/>
              <a:buNone/>
            </a:pPr>
            <a:r>
              <a:rPr lang="en-US" dirty="0"/>
              <a:t>Student Objectives:</a:t>
            </a:r>
          </a:p>
          <a:p>
            <a:r>
              <a:rPr lang="en-US" dirty="0" smtClean="0"/>
              <a:t>Create </a:t>
            </a:r>
            <a:r>
              <a:rPr lang="en-US" dirty="0"/>
              <a:t>a DH+ Driver (Page </a:t>
            </a:r>
            <a:r>
              <a:rPr lang="en-US" dirty="0" smtClean="0"/>
              <a:t>1 of Connections manual</a:t>
            </a:r>
            <a:r>
              <a:rPr lang="en-US" dirty="0"/>
              <a:t>)</a:t>
            </a:r>
          </a:p>
          <a:p>
            <a:r>
              <a:rPr lang="en-US" dirty="0" smtClean="0"/>
              <a:t>Go </a:t>
            </a:r>
            <a:r>
              <a:rPr lang="en-US" dirty="0"/>
              <a:t>On line to a SLC-5/04 </a:t>
            </a:r>
            <a:r>
              <a:rPr lang="en-US" dirty="0" smtClean="0"/>
              <a:t>processor (Page 12 of Connections manual)</a:t>
            </a:r>
            <a:endParaRPr lang="en-US" dirty="0"/>
          </a:p>
        </p:txBody>
      </p:sp>
      <p:sp>
        <p:nvSpPr>
          <p:cNvPr id="4" name="Slide Number Placeholder 3"/>
          <p:cNvSpPr>
            <a:spLocks noGrp="1"/>
          </p:cNvSpPr>
          <p:nvPr>
            <p:ph type="sldNum" sz="quarter" idx="12"/>
          </p:nvPr>
        </p:nvSpPr>
        <p:spPr/>
        <p:txBody>
          <a:bodyPr/>
          <a:lstStyle/>
          <a:p>
            <a:fld id="{CDF023FA-F759-4F7B-91D1-3BC71E053BBC}" type="slidenum">
              <a:rPr lang="en-US"/>
              <a:pPr/>
              <a:t>16</a:t>
            </a:fld>
            <a:endParaRPr lang="en-US" sz="1400">
              <a:latin typeface="Times" pitchFamily="18" charset="0"/>
            </a:endParaRPr>
          </a:p>
        </p:txBody>
      </p:sp>
      <p:sp>
        <p:nvSpPr>
          <p:cNvPr id="289794" name="Rectangle 2"/>
          <p:cNvSpPr>
            <a:spLocks noGrp="1" noChangeArrowheads="1"/>
          </p:cNvSpPr>
          <p:nvPr>
            <p:ph type="title"/>
          </p:nvPr>
        </p:nvSpPr>
        <p:spPr>
          <a:xfrm>
            <a:off x="457200" y="76200"/>
            <a:ext cx="8229600" cy="1143000"/>
          </a:xfrm>
        </p:spPr>
        <p:txBody>
          <a:bodyPr>
            <a:normAutofit fontScale="90000"/>
          </a:bodyPr>
          <a:lstStyle/>
          <a:p>
            <a:pPr algn="ctr"/>
            <a:r>
              <a:rPr lang="en-US" dirty="0"/>
              <a:t>RS-</a:t>
            </a:r>
            <a:r>
              <a:rPr lang="en-US" dirty="0" err="1"/>
              <a:t>Linx</a:t>
            </a:r>
            <a:r>
              <a:rPr lang="en-US" dirty="0"/>
              <a:t> DH+ Configuration Hands on Demonstration</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79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979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9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38400" y="4267200"/>
            <a:ext cx="3352800" cy="1740091"/>
          </a:xfrm>
        </p:spPr>
        <p:txBody>
          <a:bodyPr>
            <a:normAutofit/>
          </a:bodyPr>
          <a:lstStyle/>
          <a:p>
            <a:pPr lvl="0"/>
            <a:endParaRPr lang="en-US" dirty="0" smtClean="0"/>
          </a:p>
          <a:p>
            <a:endParaRPr lang="en-US" dirty="0"/>
          </a:p>
        </p:txBody>
      </p:sp>
      <p:sp>
        <p:nvSpPr>
          <p:cNvPr id="3" name="Slide Number Placeholder 2"/>
          <p:cNvSpPr>
            <a:spLocks noGrp="1"/>
          </p:cNvSpPr>
          <p:nvPr>
            <p:ph type="sldNum" sz="quarter" idx="12"/>
          </p:nvPr>
        </p:nvSpPr>
        <p:spPr/>
        <p:txBody>
          <a:bodyPr/>
          <a:lstStyle/>
          <a:p>
            <a:fld id="{9410BE2D-E672-4227-8DD6-4DA861896502}" type="slidenum">
              <a:rPr lang="en-US" smtClean="0"/>
              <a:pPr/>
              <a:t>17</a:t>
            </a:fld>
            <a:endParaRPr lang="en-US" sz="1400">
              <a:latin typeface="Times" pitchFamily="18" charset="0"/>
            </a:endParaRPr>
          </a:p>
        </p:txBody>
      </p:sp>
      <p:sp>
        <p:nvSpPr>
          <p:cNvPr id="4" name="Title 3"/>
          <p:cNvSpPr>
            <a:spLocks noGrp="1"/>
          </p:cNvSpPr>
          <p:nvPr>
            <p:ph type="title"/>
          </p:nvPr>
        </p:nvSpPr>
        <p:spPr>
          <a:xfrm>
            <a:off x="457200" y="0"/>
            <a:ext cx="8229600" cy="1143000"/>
          </a:xfrm>
        </p:spPr>
        <p:txBody>
          <a:bodyPr>
            <a:normAutofit fontScale="90000"/>
          </a:bodyPr>
          <a:lstStyle/>
          <a:p>
            <a:pPr algn="ctr"/>
            <a:r>
              <a:rPr lang="en-US" dirty="0" smtClean="0"/>
              <a:t>Configuring the DH+ RS-</a:t>
            </a:r>
            <a:r>
              <a:rPr lang="en-US" dirty="0" err="1" smtClean="0"/>
              <a:t>Linx</a:t>
            </a:r>
            <a:r>
              <a:rPr lang="en-US" dirty="0" smtClean="0"/>
              <a:t> Driver</a:t>
            </a:r>
            <a:endParaRPr lang="en-US" dirty="0"/>
          </a:p>
        </p:txBody>
      </p:sp>
      <p:pic>
        <p:nvPicPr>
          <p:cNvPr id="262146" name="Picture 2"/>
          <p:cNvPicPr>
            <a:picLocks noChangeAspect="1" noChangeArrowheads="1"/>
          </p:cNvPicPr>
          <p:nvPr/>
        </p:nvPicPr>
        <p:blipFill>
          <a:blip r:embed="rId3"/>
          <a:srcRect/>
          <a:stretch>
            <a:fillRect/>
          </a:stretch>
        </p:blipFill>
        <p:spPr bwMode="auto">
          <a:xfrm>
            <a:off x="304800" y="1524000"/>
            <a:ext cx="4067317" cy="2362200"/>
          </a:xfrm>
          <a:prstGeom prst="rect">
            <a:avLst/>
          </a:prstGeom>
          <a:noFill/>
          <a:ln w="9525">
            <a:noFill/>
            <a:miter lim="800000"/>
            <a:headEnd/>
            <a:tailEnd/>
          </a:ln>
        </p:spPr>
      </p:pic>
      <p:pic>
        <p:nvPicPr>
          <p:cNvPr id="262147" name="Picture 3"/>
          <p:cNvPicPr>
            <a:picLocks noChangeAspect="1" noChangeArrowheads="1"/>
          </p:cNvPicPr>
          <p:nvPr/>
        </p:nvPicPr>
        <p:blipFill>
          <a:blip r:embed="rId4"/>
          <a:srcRect/>
          <a:stretch>
            <a:fillRect/>
          </a:stretch>
        </p:blipFill>
        <p:spPr bwMode="auto">
          <a:xfrm>
            <a:off x="4800600" y="1524000"/>
            <a:ext cx="4114800" cy="2390968"/>
          </a:xfrm>
          <a:prstGeom prst="rect">
            <a:avLst/>
          </a:prstGeom>
          <a:noFill/>
          <a:ln w="9525">
            <a:noFill/>
            <a:miter lim="800000"/>
            <a:headEnd/>
            <a:tailEnd/>
          </a:ln>
        </p:spPr>
      </p:pic>
      <p:sp>
        <p:nvSpPr>
          <p:cNvPr id="262148" name="AutoShape 4"/>
          <p:cNvSpPr>
            <a:spLocks noChangeArrowheads="1"/>
          </p:cNvSpPr>
          <p:nvPr/>
        </p:nvSpPr>
        <p:spPr bwMode="auto">
          <a:xfrm>
            <a:off x="2590800" y="1371600"/>
            <a:ext cx="274637" cy="274637"/>
          </a:xfrm>
          <a:prstGeom prst="wedgeRectCallout">
            <a:avLst>
              <a:gd name="adj1" fmla="val -29167"/>
              <a:gd name="adj2" fmla="val 1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100" dirty="0" smtClean="0">
                <a:latin typeface="Calibri" pitchFamily="34" charset="0"/>
                <a:cs typeface="Arial" pitchFamily="34" charset="0"/>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2149" name="AutoShape 5"/>
          <p:cNvSpPr>
            <a:spLocks noChangeArrowheads="1"/>
          </p:cNvSpPr>
          <p:nvPr/>
        </p:nvSpPr>
        <p:spPr bwMode="auto">
          <a:xfrm>
            <a:off x="7086600" y="1981200"/>
            <a:ext cx="274638" cy="336550"/>
          </a:xfrm>
          <a:prstGeom prst="wedgeRectCallout">
            <a:avLst>
              <a:gd name="adj1" fmla="val -123611"/>
              <a:gd name="adj2" fmla="val 12670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100" dirty="0" smtClean="0">
                <a:latin typeface="Calibri" pitchFamily="34" charset="0"/>
                <a:cs typeface="Arial" pitchFamily="34" charset="0"/>
              </a:rPr>
              <a:t>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2151" name="Rectangle 7"/>
          <p:cNvSpPr>
            <a:spLocks noChangeArrowheads="1"/>
          </p:cNvSpPr>
          <p:nvPr/>
        </p:nvSpPr>
        <p:spPr bwMode="auto">
          <a:xfrm>
            <a:off x="1676400" y="4267200"/>
            <a:ext cx="5715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Open RS-</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 to COMMUNICATIONS at the top of the Toolbar.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Click on COMMUNICATIONS, then click on CONFIGURE DRIVERS.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algn="l">
              <a:lnSpc>
                <a:spcPct val="100000"/>
              </a:lnSpc>
              <a:spcBef>
                <a:spcPct val="0"/>
              </a:spcBef>
              <a:buFontTx/>
              <a:buChar char="•"/>
              <a:tabLst>
                <a:tab pos="228600" algn="l"/>
              </a:tabLst>
            </a:pPr>
            <a:r>
              <a:rPr lang="en-US" sz="1400" dirty="0" smtClean="0"/>
              <a:t>Click </a:t>
            </a:r>
            <a:r>
              <a:rPr lang="en-US" sz="1400" dirty="0" smtClean="0"/>
              <a:t>on the Pull down arrow labeled </a:t>
            </a:r>
            <a:r>
              <a:rPr lang="en-US" sz="1400" dirty="0" smtClean="0"/>
              <a:t>A </a:t>
            </a:r>
            <a:r>
              <a:rPr lang="en-US" sz="1400" dirty="0" smtClean="0"/>
              <a:t>in the diagram </a:t>
            </a:r>
            <a:r>
              <a:rPr lang="en-US" sz="1400" dirty="0" smtClean="0"/>
              <a:t>above</a:t>
            </a:r>
          </a:p>
          <a:p>
            <a:pPr lvl="0" algn="l">
              <a:lnSpc>
                <a:spcPct val="100000"/>
              </a:lnSpc>
              <a:spcBef>
                <a:spcPct val="0"/>
              </a:spcBef>
              <a:buFontTx/>
              <a:buChar char="•"/>
              <a:tabLst>
                <a:tab pos="228600" algn="l"/>
              </a:tabLst>
            </a:pPr>
            <a:r>
              <a:rPr lang="en-US" sz="1400" dirty="0" smtClean="0"/>
              <a:t>Click </a:t>
            </a:r>
            <a:r>
              <a:rPr lang="en-US" sz="1400" dirty="0" smtClean="0"/>
              <a:t>on the selection </a:t>
            </a:r>
            <a:r>
              <a:rPr lang="en-US" sz="1400" dirty="0" smtClean="0"/>
              <a:t>labeled B </a:t>
            </a:r>
            <a:r>
              <a:rPr lang="en-US" sz="1400" dirty="0" smtClean="0"/>
              <a:t>in the above </a:t>
            </a:r>
            <a:r>
              <a:rPr lang="en-US" sz="1400" dirty="0" smtClean="0"/>
              <a:t>diagram.</a:t>
            </a:r>
          </a:p>
          <a:p>
            <a:pPr lvl="0" algn="l">
              <a:lnSpc>
                <a:spcPct val="100000"/>
              </a:lnSpc>
              <a:spcBef>
                <a:spcPct val="0"/>
              </a:spcBef>
              <a:buFontTx/>
              <a:buChar char="•"/>
              <a:tabLst>
                <a:tab pos="228600" algn="l"/>
              </a:tabLst>
            </a:pPr>
            <a:r>
              <a:rPr lang="en-US" sz="1400" dirty="0" smtClean="0"/>
              <a:t>Click </a:t>
            </a:r>
            <a:r>
              <a:rPr lang="en-US" sz="1400" dirty="0" smtClean="0"/>
              <a:t>on ADD NEW.</a:t>
            </a:r>
          </a:p>
          <a:p>
            <a:pPr lvl="0" algn="l">
              <a:lnSpc>
                <a:spcPct val="100000"/>
              </a:lnSpc>
              <a:spcBef>
                <a:spcPct val="0"/>
              </a:spcBef>
              <a:buFontTx/>
              <a:buChar char="•"/>
              <a:tabLst>
                <a:tab pos="228600" algn="l"/>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The Line.jpg"/>
          <p:cNvPicPr>
            <a:picLocks noChangeAspect="1"/>
          </p:cNvPicPr>
          <p:nvPr/>
        </p:nvPicPr>
        <p:blipFill>
          <a:blip r:embed="rId5"/>
          <a:stretch>
            <a:fillRect/>
          </a:stretch>
        </p:blipFill>
        <p:spPr>
          <a:xfrm>
            <a:off x="0" y="1066800"/>
            <a:ext cx="9144000" cy="2020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18</a:t>
            </a:fld>
            <a:endParaRPr lang="en-US" sz="1400">
              <a:latin typeface="Times" pitchFamily="18" charset="0"/>
            </a:endParaRPr>
          </a:p>
        </p:txBody>
      </p:sp>
      <p:sp>
        <p:nvSpPr>
          <p:cNvPr id="4" name="Title 3"/>
          <p:cNvSpPr>
            <a:spLocks noGrp="1"/>
          </p:cNvSpPr>
          <p:nvPr>
            <p:ph type="title"/>
          </p:nvPr>
        </p:nvSpPr>
        <p:spPr>
          <a:xfrm>
            <a:off x="457200" y="76200"/>
            <a:ext cx="8229600" cy="1143000"/>
          </a:xfrm>
        </p:spPr>
        <p:txBody>
          <a:bodyPr>
            <a:normAutofit fontScale="90000"/>
          </a:bodyPr>
          <a:lstStyle/>
          <a:p>
            <a:pPr algn="ctr"/>
            <a:r>
              <a:rPr lang="en-US" dirty="0" smtClean="0"/>
              <a:t>Configuring the DH+ RS-</a:t>
            </a:r>
            <a:r>
              <a:rPr lang="en-US" dirty="0" err="1" smtClean="0"/>
              <a:t>Linx</a:t>
            </a:r>
            <a:r>
              <a:rPr lang="en-US" dirty="0" smtClean="0"/>
              <a:t> Driver Cont.</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pic>
        <p:nvPicPr>
          <p:cNvPr id="265217" name="Picture 1"/>
          <p:cNvPicPr>
            <a:picLocks noChangeAspect="1" noChangeArrowheads="1"/>
          </p:cNvPicPr>
          <p:nvPr/>
        </p:nvPicPr>
        <p:blipFill>
          <a:blip r:embed="rId4"/>
          <a:srcRect/>
          <a:stretch>
            <a:fillRect/>
          </a:stretch>
        </p:blipFill>
        <p:spPr bwMode="auto">
          <a:xfrm>
            <a:off x="1143000" y="1447800"/>
            <a:ext cx="3086100" cy="1171575"/>
          </a:xfrm>
          <a:prstGeom prst="rect">
            <a:avLst/>
          </a:prstGeom>
          <a:noFill/>
          <a:ln w="9525">
            <a:noFill/>
            <a:miter lim="800000"/>
            <a:headEnd/>
            <a:tailEnd/>
          </a:ln>
        </p:spPr>
      </p:pic>
      <p:pic>
        <p:nvPicPr>
          <p:cNvPr id="265218" name="Picture 2"/>
          <p:cNvPicPr>
            <a:picLocks noChangeAspect="1" noChangeArrowheads="1"/>
          </p:cNvPicPr>
          <p:nvPr/>
        </p:nvPicPr>
        <p:blipFill>
          <a:blip r:embed="rId5"/>
          <a:srcRect/>
          <a:stretch>
            <a:fillRect/>
          </a:stretch>
        </p:blipFill>
        <p:spPr bwMode="auto">
          <a:xfrm>
            <a:off x="5486400" y="2286000"/>
            <a:ext cx="3257550" cy="2867025"/>
          </a:xfrm>
          <a:prstGeom prst="rect">
            <a:avLst/>
          </a:prstGeom>
          <a:noFill/>
          <a:ln w="9525">
            <a:noFill/>
            <a:miter lim="800000"/>
            <a:headEnd/>
            <a:tailEnd/>
          </a:ln>
        </p:spPr>
      </p:pic>
      <p:sp>
        <p:nvSpPr>
          <p:cNvPr id="265219" name="Rectangle 3"/>
          <p:cNvSpPr>
            <a:spLocks noChangeArrowheads="1"/>
          </p:cNvSpPr>
          <p:nvPr/>
        </p:nvSpPr>
        <p:spPr bwMode="auto">
          <a:xfrm>
            <a:off x="228600" y="3048000"/>
            <a:ext cx="6019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Click on OK in the above diagram.</a:t>
            </a:r>
            <a:endParaRPr lang="en-US" sz="1200" dirty="0" smtClean="0">
              <a:latin typeface="Arial" pitchFamily="34" charset="0"/>
              <a:ea typeface="Times New Roman" pitchFamily="18" charset="0"/>
              <a:cs typeface="Arial" pitchFamily="34" charset="0"/>
            </a:endParaRPr>
          </a:p>
          <a:p>
            <a:pPr lvl="0" algn="l">
              <a:buFont typeface="Arial" pitchFamily="34" charset="0"/>
              <a:buChar char="•"/>
            </a:pPr>
            <a:r>
              <a:rPr lang="en-US" sz="1200" dirty="0" smtClean="0"/>
              <a:t>From the property area click on DEVICE TYPE labeled C.</a:t>
            </a:r>
          </a:p>
          <a:p>
            <a:pPr lvl="0" algn="l">
              <a:buFont typeface="Arial" pitchFamily="34" charset="0"/>
              <a:buChar char="•"/>
            </a:pPr>
            <a:r>
              <a:rPr lang="en-US" sz="1200" dirty="0" smtClean="0"/>
              <a:t>Go </a:t>
            </a:r>
            <a:r>
              <a:rPr lang="en-US" sz="1200" dirty="0" smtClean="0"/>
              <a:t>to VALUE and Click on the Pull Down window labeled </a:t>
            </a:r>
            <a:r>
              <a:rPr lang="en-US" sz="1200" dirty="0" smtClean="0"/>
              <a:t>D.</a:t>
            </a:r>
            <a:endParaRPr lang="en-US" sz="1200" dirty="0" smtClean="0"/>
          </a:p>
          <a:p>
            <a:pPr lvl="0" algn="l">
              <a:buFont typeface="Arial" pitchFamily="34" charset="0"/>
              <a:buChar char="•"/>
            </a:pPr>
            <a:r>
              <a:rPr lang="en-US" sz="1200" dirty="0" smtClean="0"/>
              <a:t>From the Pull down list, click on PCMK.</a:t>
            </a:r>
          </a:p>
          <a:p>
            <a:pPr lvl="0" algn="l">
              <a:buFont typeface="Arial" pitchFamily="34" charset="0"/>
              <a:buChar char="•"/>
            </a:pPr>
            <a:r>
              <a:rPr lang="en-US" sz="1200" dirty="0" smtClean="0"/>
              <a:t>Go to the next Property, which is NETWORK and click on it.</a:t>
            </a:r>
          </a:p>
          <a:p>
            <a:pPr lvl="0" algn="l">
              <a:buFont typeface="Arial" pitchFamily="34" charset="0"/>
              <a:buChar char="•"/>
            </a:pPr>
            <a:r>
              <a:rPr lang="en-US" sz="1200" dirty="0" smtClean="0"/>
              <a:t>Go to VALUE and click on the Pull Down window to select DH+.</a:t>
            </a:r>
          </a:p>
          <a:p>
            <a:pPr lvl="0" algn="l">
              <a:buFont typeface="Arial" pitchFamily="34" charset="0"/>
              <a:buChar char="•"/>
            </a:pPr>
            <a:r>
              <a:rPr lang="en-US" sz="1200" dirty="0" smtClean="0"/>
              <a:t>Go to the next Property, which is STATION NAME and click on </a:t>
            </a:r>
            <a:r>
              <a:rPr lang="en-US" sz="1200" dirty="0" smtClean="0"/>
              <a:t>it.</a:t>
            </a:r>
          </a:p>
          <a:p>
            <a:pPr lvl="0" algn="l">
              <a:buFont typeface="Arial" pitchFamily="34" charset="0"/>
              <a:buChar char="•"/>
            </a:pPr>
            <a:r>
              <a:rPr lang="en-US" sz="1200" dirty="0" smtClean="0"/>
              <a:t>Leave </a:t>
            </a:r>
            <a:r>
              <a:rPr lang="en-US" sz="1200" dirty="0" smtClean="0"/>
              <a:t>the STATION NAME as </a:t>
            </a:r>
            <a:r>
              <a:rPr lang="en-US" sz="1200" dirty="0" err="1" smtClean="0"/>
              <a:t>RSLinx</a:t>
            </a:r>
            <a:r>
              <a:rPr lang="en-US" sz="1200" dirty="0" smtClean="0"/>
              <a:t>. </a:t>
            </a:r>
          </a:p>
          <a:p>
            <a:pPr lvl="0" algn="l">
              <a:buFont typeface="Arial" pitchFamily="34" charset="0"/>
              <a:buChar char="•"/>
            </a:pPr>
            <a:r>
              <a:rPr lang="en-US" sz="1200" dirty="0" smtClean="0"/>
              <a:t>Go to the next Property, which is STATION NUMBER and click on it. </a:t>
            </a:r>
          </a:p>
          <a:p>
            <a:pPr lvl="0" algn="l">
              <a:buFont typeface="Arial" pitchFamily="34" charset="0"/>
              <a:buChar char="•"/>
            </a:pPr>
            <a:r>
              <a:rPr lang="en-US" sz="1200" dirty="0" smtClean="0"/>
              <a:t>Go to Value and type in a Station Number to use for your computer.</a:t>
            </a:r>
          </a:p>
          <a:p>
            <a:pPr algn="l"/>
            <a:r>
              <a:rPr lang="en-US" sz="1200" dirty="0" smtClean="0"/>
              <a:t>(Recommended values are a number between 70 to 76)</a:t>
            </a:r>
          </a:p>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20" name="AutoShape 4"/>
          <p:cNvSpPr>
            <a:spLocks noChangeArrowheads="1"/>
          </p:cNvSpPr>
          <p:nvPr/>
        </p:nvSpPr>
        <p:spPr bwMode="auto">
          <a:xfrm>
            <a:off x="6553200" y="2743200"/>
            <a:ext cx="274637" cy="274638"/>
          </a:xfrm>
          <a:prstGeom prst="wedgeRectCallout">
            <a:avLst>
              <a:gd name="adj1" fmla="val -161111"/>
              <a:gd name="adj2" fmla="val 86806"/>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100" dirty="0" smtClean="0">
                <a:latin typeface="Calibri" pitchFamily="34" charset="0"/>
                <a:cs typeface="Arial" pitchFamily="34" charset="0"/>
              </a:rPr>
              <a:t>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21" name="AutoShape 5"/>
          <p:cNvSpPr>
            <a:spLocks noChangeArrowheads="1"/>
          </p:cNvSpPr>
          <p:nvPr/>
        </p:nvSpPr>
        <p:spPr bwMode="auto">
          <a:xfrm>
            <a:off x="8382000" y="2590800"/>
            <a:ext cx="274638" cy="274637"/>
          </a:xfrm>
          <a:prstGeom prst="wedgeRectCallout">
            <a:avLst>
              <a:gd name="adj1" fmla="val 9722"/>
              <a:gd name="adj2" fmla="val 128472"/>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100" dirty="0" smtClean="0">
                <a:latin typeface="Calibri" pitchFamily="34" charset="0"/>
                <a:cs typeface="Arial" pitchFamily="34" charset="0"/>
              </a:rPr>
              <a:t>D</a:t>
            </a:r>
            <a:endParaRPr kumimoji="0" lang="en-US" sz="11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19</a:t>
            </a:fld>
            <a:endParaRPr lang="en-US" sz="1400">
              <a:latin typeface="Times" pitchFamily="18" charset="0"/>
            </a:endParaRPr>
          </a:p>
        </p:txBody>
      </p:sp>
      <p:sp>
        <p:nvSpPr>
          <p:cNvPr id="4" name="Title 3"/>
          <p:cNvSpPr>
            <a:spLocks noGrp="1"/>
          </p:cNvSpPr>
          <p:nvPr>
            <p:ph type="title"/>
          </p:nvPr>
        </p:nvSpPr>
        <p:spPr>
          <a:xfrm>
            <a:off x="457200" y="76200"/>
            <a:ext cx="8229600" cy="1143000"/>
          </a:xfrm>
        </p:spPr>
        <p:txBody>
          <a:bodyPr>
            <a:normAutofit fontScale="90000"/>
          </a:bodyPr>
          <a:lstStyle/>
          <a:p>
            <a:pPr algn="ctr"/>
            <a:r>
              <a:rPr lang="en-US" dirty="0" smtClean="0"/>
              <a:t>Configuring the DH+ RS-</a:t>
            </a:r>
            <a:r>
              <a:rPr lang="en-US" dirty="0" err="1" smtClean="0"/>
              <a:t>Linx</a:t>
            </a:r>
            <a:r>
              <a:rPr lang="en-US" dirty="0" smtClean="0"/>
              <a:t> Driver Cont.</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pic>
        <p:nvPicPr>
          <p:cNvPr id="379906" name="Picture 2"/>
          <p:cNvPicPr>
            <a:picLocks noChangeAspect="1" noChangeArrowheads="1"/>
          </p:cNvPicPr>
          <p:nvPr/>
        </p:nvPicPr>
        <p:blipFill>
          <a:blip r:embed="rId4"/>
          <a:srcRect/>
          <a:stretch>
            <a:fillRect/>
          </a:stretch>
        </p:blipFill>
        <p:spPr bwMode="auto">
          <a:xfrm>
            <a:off x="304800" y="1600200"/>
            <a:ext cx="2683961" cy="2362200"/>
          </a:xfrm>
          <a:prstGeom prst="rect">
            <a:avLst/>
          </a:prstGeom>
          <a:noFill/>
          <a:ln w="9525">
            <a:noFill/>
            <a:miter lim="800000"/>
            <a:headEnd/>
            <a:tailEnd/>
          </a:ln>
        </p:spPr>
      </p:pic>
      <p:pic>
        <p:nvPicPr>
          <p:cNvPr id="379907" name="Picture 3"/>
          <p:cNvPicPr>
            <a:picLocks noChangeAspect="1" noChangeArrowheads="1"/>
          </p:cNvPicPr>
          <p:nvPr/>
        </p:nvPicPr>
        <p:blipFill>
          <a:blip r:embed="rId5"/>
          <a:srcRect/>
          <a:stretch>
            <a:fillRect/>
          </a:stretch>
        </p:blipFill>
        <p:spPr bwMode="auto">
          <a:xfrm>
            <a:off x="4114800" y="1371600"/>
            <a:ext cx="4797425" cy="2786229"/>
          </a:xfrm>
          <a:prstGeom prst="rect">
            <a:avLst/>
          </a:prstGeom>
          <a:noFill/>
          <a:ln w="9525">
            <a:noFill/>
            <a:miter lim="800000"/>
            <a:headEnd/>
            <a:tailEnd/>
          </a:ln>
        </p:spPr>
      </p:pic>
      <p:sp>
        <p:nvSpPr>
          <p:cNvPr id="8" name="Right Arrow 7"/>
          <p:cNvSpPr/>
          <p:nvPr/>
        </p:nvSpPr>
        <p:spPr>
          <a:xfrm>
            <a:off x="3276600" y="2362200"/>
            <a:ext cx="609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908" name="Rectangle 4"/>
          <p:cNvSpPr>
            <a:spLocks noChangeArrowheads="1"/>
          </p:cNvSpPr>
          <p:nvPr/>
        </p:nvSpPr>
        <p:spPr bwMode="auto">
          <a:xfrm>
            <a:off x="2743200" y="4724400"/>
            <a:ext cx="4800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RS-</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DH+ Driver is now configured!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a:xfrm>
            <a:off x="457200" y="1828801"/>
            <a:ext cx="8229600" cy="3886200"/>
          </a:xfrm>
        </p:spPr>
        <p:txBody>
          <a:bodyPr>
            <a:normAutofit/>
          </a:bodyPr>
          <a:lstStyle/>
          <a:p>
            <a:r>
              <a:rPr lang="en-US" sz="2600" dirty="0"/>
              <a:t>Why a Level 1 Connection Techniques course?</a:t>
            </a:r>
          </a:p>
          <a:p>
            <a:pPr>
              <a:buFontTx/>
              <a:buNone/>
            </a:pPr>
            <a:endParaRPr lang="en-US" sz="2600" dirty="0"/>
          </a:p>
          <a:p>
            <a:pPr>
              <a:buFontTx/>
              <a:buNone/>
            </a:pPr>
            <a:r>
              <a:rPr lang="en-US" sz="2600" dirty="0"/>
              <a:t>	This course was designed </a:t>
            </a:r>
            <a:r>
              <a:rPr lang="en-US" sz="2600" dirty="0" smtClean="0"/>
              <a:t>to </a:t>
            </a:r>
            <a:r>
              <a:rPr lang="en-US" sz="2600" dirty="0"/>
              <a:t>address the issues Electricians </a:t>
            </a:r>
            <a:r>
              <a:rPr lang="en-US" sz="2600" dirty="0" smtClean="0"/>
              <a:t>typically experience while </a:t>
            </a:r>
            <a:r>
              <a:rPr lang="en-US" sz="2600" dirty="0"/>
              <a:t>working with the Rockwell Automation </a:t>
            </a:r>
            <a:r>
              <a:rPr lang="en-US" sz="2600" dirty="0" smtClean="0"/>
              <a:t>SLC500 products.</a:t>
            </a:r>
            <a:endParaRPr lang="en-US" sz="2600" dirty="0"/>
          </a:p>
          <a:p>
            <a:pPr>
              <a:buFontTx/>
              <a:buNone/>
            </a:pPr>
            <a:endParaRPr lang="en-US" sz="2600" dirty="0" smtClean="0"/>
          </a:p>
          <a:p>
            <a:pPr>
              <a:buFontTx/>
              <a:buNone/>
            </a:pPr>
            <a:r>
              <a:rPr lang="en-US" sz="2600" dirty="0" smtClean="0"/>
              <a:t>	</a:t>
            </a:r>
            <a:r>
              <a:rPr lang="en-US" sz="2600" b="1" dirty="0" smtClean="0"/>
              <a:t>7 </a:t>
            </a:r>
            <a:r>
              <a:rPr lang="en-US" sz="2600" b="1" dirty="0"/>
              <a:t>Key Issues</a:t>
            </a:r>
            <a:r>
              <a:rPr lang="en-US" sz="2600" dirty="0"/>
              <a:t> </a:t>
            </a:r>
            <a:r>
              <a:rPr lang="en-US" sz="2600" dirty="0" smtClean="0"/>
              <a:t>are intended to be addressed in this course.   </a:t>
            </a:r>
            <a:endParaRPr lang="en-US" sz="2600" dirty="0"/>
          </a:p>
          <a:p>
            <a:pPr>
              <a:buFontTx/>
              <a:buNone/>
            </a:pPr>
            <a:endParaRPr lang="en-US" dirty="0"/>
          </a:p>
        </p:txBody>
      </p:sp>
      <p:sp>
        <p:nvSpPr>
          <p:cNvPr id="4" name="Slide Number Placeholder 3"/>
          <p:cNvSpPr>
            <a:spLocks noGrp="1"/>
          </p:cNvSpPr>
          <p:nvPr>
            <p:ph type="sldNum" sz="quarter" idx="12"/>
          </p:nvPr>
        </p:nvSpPr>
        <p:spPr/>
        <p:txBody>
          <a:bodyPr/>
          <a:lstStyle/>
          <a:p>
            <a:fld id="{3EBEE0EF-F68D-4173-86BA-3E1F9C37A0EC}" type="slidenum">
              <a:rPr lang="en-US"/>
              <a:pPr/>
              <a:t>2</a:t>
            </a:fld>
            <a:endParaRPr lang="en-US" sz="1400">
              <a:latin typeface="Times" pitchFamily="18" charset="0"/>
            </a:endParaRPr>
          </a:p>
        </p:txBody>
      </p:sp>
      <p:sp>
        <p:nvSpPr>
          <p:cNvPr id="226306" name="Rectangle 2"/>
          <p:cNvSpPr>
            <a:spLocks noGrp="1" noChangeArrowheads="1"/>
          </p:cNvSpPr>
          <p:nvPr>
            <p:ph type="title"/>
          </p:nvPr>
        </p:nvSpPr>
        <p:spPr>
          <a:xfrm>
            <a:off x="533400" y="228600"/>
            <a:ext cx="6096000" cy="1143000"/>
          </a:xfrm>
        </p:spPr>
        <p:txBody>
          <a:bodyPr/>
          <a:lstStyle/>
          <a:p>
            <a:r>
              <a:rPr lang="en-US" dirty="0"/>
              <a:t>Why a Level 1 Course?</a:t>
            </a:r>
          </a:p>
        </p:txBody>
      </p:sp>
      <p:pic>
        <p:nvPicPr>
          <p:cNvPr id="6" name="Picture 5"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dissolve">
                                      <p:cBhvr>
                                        <p:cTn id="7" dur="500"/>
                                        <p:tgtEl>
                                          <p:spTgt spid="226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6307">
                                            <p:txEl>
                                              <p:pRg st="2" end="2"/>
                                            </p:txEl>
                                          </p:spTgt>
                                        </p:tgtEl>
                                        <p:attrNameLst>
                                          <p:attrName>style.visibility</p:attrName>
                                        </p:attrNameLst>
                                      </p:cBhvr>
                                      <p:to>
                                        <p:strVal val="visible"/>
                                      </p:to>
                                    </p:set>
                                    <p:animEffect transition="in" filter="dissolve">
                                      <p:cBhvr>
                                        <p:cTn id="12" dur="500"/>
                                        <p:tgtEl>
                                          <p:spTgt spid="2263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6307">
                                            <p:txEl>
                                              <p:pRg st="4" end="4"/>
                                            </p:txEl>
                                          </p:spTgt>
                                        </p:tgtEl>
                                        <p:attrNameLst>
                                          <p:attrName>style.visibility</p:attrName>
                                        </p:attrNameLst>
                                      </p:cBhvr>
                                      <p:to>
                                        <p:strVal val="visible"/>
                                      </p:to>
                                    </p:set>
                                    <p:animEffect transition="in" filter="dissolve">
                                      <p:cBhvr>
                                        <p:cTn id="17" dur="500"/>
                                        <p:tgtEl>
                                          <p:spTgt spid="226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20</a:t>
            </a:fld>
            <a:endParaRPr lang="en-US" sz="1400">
              <a:latin typeface="Times" pitchFamily="18" charset="0"/>
            </a:endParaRPr>
          </a:p>
        </p:txBody>
      </p:sp>
      <p:sp>
        <p:nvSpPr>
          <p:cNvPr id="4" name="Title 3"/>
          <p:cNvSpPr>
            <a:spLocks noGrp="1"/>
          </p:cNvSpPr>
          <p:nvPr>
            <p:ph type="title"/>
          </p:nvPr>
        </p:nvSpPr>
        <p:spPr/>
        <p:txBody>
          <a:bodyPr>
            <a:normAutofit fontScale="90000"/>
          </a:bodyPr>
          <a:lstStyle/>
          <a:p>
            <a:r>
              <a:rPr lang="en-US" dirty="0" smtClean="0"/>
              <a:t>Online Connection to SLC Via DH+</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pic>
        <p:nvPicPr>
          <p:cNvPr id="394242" name="Picture 2"/>
          <p:cNvPicPr>
            <a:picLocks noChangeAspect="1" noChangeArrowheads="1"/>
          </p:cNvPicPr>
          <p:nvPr/>
        </p:nvPicPr>
        <p:blipFill>
          <a:blip r:embed="rId4"/>
          <a:srcRect/>
          <a:stretch>
            <a:fillRect/>
          </a:stretch>
        </p:blipFill>
        <p:spPr bwMode="auto">
          <a:xfrm>
            <a:off x="152400" y="1828800"/>
            <a:ext cx="5481637" cy="3702050"/>
          </a:xfrm>
          <a:prstGeom prst="rect">
            <a:avLst/>
          </a:prstGeom>
          <a:noFill/>
          <a:ln w="9525">
            <a:noFill/>
            <a:miter lim="800000"/>
            <a:headEnd/>
            <a:tailEnd/>
          </a:ln>
        </p:spPr>
      </p:pic>
      <p:sp>
        <p:nvSpPr>
          <p:cNvPr id="394243" name="Rectangle 3"/>
          <p:cNvSpPr>
            <a:spLocks noChangeArrowheads="1"/>
          </p:cNvSpPr>
          <p:nvPr/>
        </p:nvSpPr>
        <p:spPr bwMode="auto">
          <a:xfrm>
            <a:off x="5791200" y="1447800"/>
            <a:ext cx="32004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LINE CONNECTION TO A SLC PROCESSOR VIA DH+</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IS THE MINIMUM REQUIRED TO CONNECT TO A DATA HIGHWAY NETWORK.</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WILL NOT GIVE YOU THE COMMENTS AND DESCRIPTORS, JUST THE LADDER LOGIC.</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Before starting ensure that this is indeed a Data Highway connection.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can be determined by looking at the front of the SLC-500.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DH+ connector is the small 8 pin DIN connector.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SLC-500 Cable (Cat # 1784-PCM5) will connect from this 8 pin connector to the PCMK card in your computer.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will also need to have the AB-KT1 DH+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driver configured in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the above steps are not correct, YOU will not be able to communicate to a processor.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Open the RS-Logix 500 software.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 the mouse to CLICK on  </a:t>
            </a:r>
            <a:r>
              <a:rPr kumimoji="0" lang="en-US" sz="12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Comms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then CLICK on </a:t>
            </a:r>
            <a:r>
              <a:rPr kumimoji="0" 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Who Active Go Online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as per the Illustration below:</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21</a:t>
            </a:fld>
            <a:endParaRPr lang="en-US" sz="1400">
              <a:latin typeface="Times" pitchFamily="18" charset="0"/>
            </a:endParaRPr>
          </a:p>
        </p:txBody>
      </p:sp>
      <p:sp>
        <p:nvSpPr>
          <p:cNvPr id="4" name="Title 3"/>
          <p:cNvSpPr>
            <a:spLocks noGrp="1"/>
          </p:cNvSpPr>
          <p:nvPr>
            <p:ph type="title"/>
          </p:nvPr>
        </p:nvSpPr>
        <p:spPr>
          <a:xfrm>
            <a:off x="457200" y="76200"/>
            <a:ext cx="8229600" cy="1143000"/>
          </a:xfrm>
        </p:spPr>
        <p:txBody>
          <a:bodyPr>
            <a:normAutofit fontScale="90000"/>
          </a:bodyPr>
          <a:lstStyle/>
          <a:p>
            <a:pPr algn="ctr"/>
            <a:r>
              <a:rPr lang="en-US" dirty="0" smtClean="0"/>
              <a:t>Online Connection to SLC Via DH</a:t>
            </a:r>
            <a:r>
              <a:rPr lang="en-US" dirty="0" smtClean="0"/>
              <a:t>+ Cont</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pic>
        <p:nvPicPr>
          <p:cNvPr id="396290" name="Picture 2"/>
          <p:cNvPicPr>
            <a:picLocks noChangeAspect="1" noChangeArrowheads="1"/>
          </p:cNvPicPr>
          <p:nvPr/>
        </p:nvPicPr>
        <p:blipFill>
          <a:blip r:embed="rId4"/>
          <a:srcRect/>
          <a:stretch>
            <a:fillRect/>
          </a:stretch>
        </p:blipFill>
        <p:spPr bwMode="auto">
          <a:xfrm>
            <a:off x="228600" y="1524000"/>
            <a:ext cx="5257800" cy="4267200"/>
          </a:xfrm>
          <a:prstGeom prst="rect">
            <a:avLst/>
          </a:prstGeom>
          <a:noFill/>
          <a:ln w="9525">
            <a:noFill/>
            <a:miter lim="800000"/>
            <a:headEnd/>
            <a:tailEnd/>
          </a:ln>
        </p:spPr>
      </p:pic>
      <p:sp>
        <p:nvSpPr>
          <p:cNvPr id="396291" name="Rectangle 3"/>
          <p:cNvSpPr>
            <a:spLocks noChangeArrowheads="1"/>
          </p:cNvSpPr>
          <p:nvPr/>
        </p:nvSpPr>
        <p:spPr bwMode="auto">
          <a:xfrm>
            <a:off x="5638800" y="1676400"/>
            <a:ext cx="33528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DH+ LIGHT ON THE SLC 500 PROCESSOR SHOULD ALSO BE ON SOLID GREEN.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the LED is not solid green the DH+ baud rate on the processor is different than the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DH+ driver configuration.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above Illustration is the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communication screen.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is the screen from which you will select one of the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drivers.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That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driver in turn will show you the processors that are on line.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THE AB_KT1 DATA HIGHWAY PLUS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driver does not appear you may not have it configured in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or you may have Stopped. You would then need to go to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either start it or add it to the list of configured drivers.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Since we are using DH+ you will CLICK on the </a:t>
            </a:r>
            <a:r>
              <a:rPr kumimoji="0" 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AB-KT1 Data Highway Plus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area as shown below:</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22</a:t>
            </a:fld>
            <a:endParaRPr lang="en-US" sz="1400">
              <a:latin typeface="Times" pitchFamily="18" charset="0"/>
            </a:endParaRPr>
          </a:p>
        </p:txBody>
      </p:sp>
      <p:sp>
        <p:nvSpPr>
          <p:cNvPr id="4" name="Title 3"/>
          <p:cNvSpPr>
            <a:spLocks noGrp="1"/>
          </p:cNvSpPr>
          <p:nvPr>
            <p:ph type="title"/>
          </p:nvPr>
        </p:nvSpPr>
        <p:spPr>
          <a:xfrm>
            <a:off x="457200" y="76200"/>
            <a:ext cx="8229600" cy="1143000"/>
          </a:xfrm>
        </p:spPr>
        <p:txBody>
          <a:bodyPr>
            <a:normAutofit fontScale="90000"/>
          </a:bodyPr>
          <a:lstStyle/>
          <a:p>
            <a:pPr algn="ctr"/>
            <a:r>
              <a:rPr lang="en-US" dirty="0" smtClean="0"/>
              <a:t>Online Connection to SLC Via DH+ Cont</a:t>
            </a:r>
            <a:endParaRPr lang="en-US" dirty="0"/>
          </a:p>
        </p:txBody>
      </p:sp>
      <p:pic>
        <p:nvPicPr>
          <p:cNvPr id="398338" name="Picture 2"/>
          <p:cNvPicPr>
            <a:picLocks noChangeAspect="1" noChangeArrowheads="1"/>
          </p:cNvPicPr>
          <p:nvPr/>
        </p:nvPicPr>
        <p:blipFill>
          <a:blip r:embed="rId3"/>
          <a:srcRect/>
          <a:stretch>
            <a:fillRect/>
          </a:stretch>
        </p:blipFill>
        <p:spPr bwMode="auto">
          <a:xfrm>
            <a:off x="152400" y="1676400"/>
            <a:ext cx="5486400" cy="3943350"/>
          </a:xfrm>
          <a:prstGeom prst="rect">
            <a:avLst/>
          </a:prstGeom>
          <a:noFill/>
          <a:ln w="9525">
            <a:noFill/>
            <a:miter lim="800000"/>
            <a:headEnd/>
            <a:tailEnd/>
          </a:ln>
        </p:spPr>
      </p:pic>
      <p:sp>
        <p:nvSpPr>
          <p:cNvPr id="398339" name="Rectangle 3"/>
          <p:cNvSpPr>
            <a:spLocks noChangeArrowheads="1"/>
          </p:cNvSpPr>
          <p:nvPr/>
        </p:nvSpPr>
        <p:spPr bwMode="auto">
          <a:xfrm>
            <a:off x="5638800" y="1752600"/>
            <a:ext cx="33528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Upon clicking your mouse on this driver the active processors on the DH+ network will be displayed.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will also see a computer icon, which is your computer on the DH+ network.</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you see any stations with Red X”S through them, this means those stations are not on the DH+ network you are currently connected to.</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must now determine (if more than one processor is showing) which processor you want to talk to.</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can determine this by looking at the name of the processor on the screen.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name may contain the Brass Tag or PEE number to identify the processor.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Use your mouse to CLICK on the processor you want to communicate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to.Then</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CLICK your mouse on </a:t>
            </a:r>
            <a:r>
              <a:rPr kumimoji="0" 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OK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the upper right hand corner of the window.</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The Line.jpg"/>
          <p:cNvPicPr>
            <a:picLocks noChangeAspect="1"/>
          </p:cNvPicPr>
          <p:nvPr/>
        </p:nvPicPr>
        <p:blipFill>
          <a:blip r:embed="rId4"/>
          <a:stretch>
            <a:fillRect/>
          </a:stretch>
        </p:blipFill>
        <p:spPr>
          <a:xfrm>
            <a:off x="0" y="1066800"/>
            <a:ext cx="9144000" cy="20203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23</a:t>
            </a:fld>
            <a:endParaRPr lang="en-US" sz="1400">
              <a:latin typeface="Times" pitchFamily="18" charset="0"/>
            </a:endParaRPr>
          </a:p>
        </p:txBody>
      </p:sp>
      <p:sp>
        <p:nvSpPr>
          <p:cNvPr id="4" name="Title 3"/>
          <p:cNvSpPr>
            <a:spLocks noGrp="1"/>
          </p:cNvSpPr>
          <p:nvPr>
            <p:ph type="title"/>
          </p:nvPr>
        </p:nvSpPr>
        <p:spPr>
          <a:xfrm>
            <a:off x="457200" y="76200"/>
            <a:ext cx="8229600" cy="1143000"/>
          </a:xfrm>
        </p:spPr>
        <p:txBody>
          <a:bodyPr>
            <a:normAutofit fontScale="90000"/>
          </a:bodyPr>
          <a:lstStyle/>
          <a:p>
            <a:pPr algn="ctr"/>
            <a:r>
              <a:rPr lang="en-US" dirty="0" smtClean="0"/>
              <a:t>Online Connection to SLC Via DH+ Cont</a:t>
            </a:r>
            <a:endParaRPr lang="en-US" dirty="0"/>
          </a:p>
        </p:txBody>
      </p:sp>
      <p:pic>
        <p:nvPicPr>
          <p:cNvPr id="401409" name="Picture 1"/>
          <p:cNvPicPr>
            <a:picLocks noChangeAspect="1" noChangeArrowheads="1"/>
          </p:cNvPicPr>
          <p:nvPr/>
        </p:nvPicPr>
        <p:blipFill>
          <a:blip r:embed="rId3"/>
          <a:srcRect/>
          <a:stretch>
            <a:fillRect/>
          </a:stretch>
        </p:blipFill>
        <p:spPr bwMode="auto">
          <a:xfrm>
            <a:off x="152400" y="1828800"/>
            <a:ext cx="5486400" cy="3419475"/>
          </a:xfrm>
          <a:prstGeom prst="rect">
            <a:avLst/>
          </a:prstGeom>
          <a:noFill/>
          <a:ln w="9525">
            <a:noFill/>
            <a:miter lim="800000"/>
            <a:headEnd/>
            <a:tailEnd/>
          </a:ln>
        </p:spPr>
      </p:pic>
      <p:pic>
        <p:nvPicPr>
          <p:cNvPr id="401410" name="Picture 2"/>
          <p:cNvPicPr>
            <a:picLocks noChangeAspect="1" noChangeArrowheads="1"/>
          </p:cNvPicPr>
          <p:nvPr/>
        </p:nvPicPr>
        <p:blipFill>
          <a:blip r:embed="rId4"/>
          <a:srcRect/>
          <a:stretch>
            <a:fillRect/>
          </a:stretch>
        </p:blipFill>
        <p:spPr bwMode="auto">
          <a:xfrm>
            <a:off x="5715000" y="1828800"/>
            <a:ext cx="3171825" cy="1257300"/>
          </a:xfrm>
          <a:prstGeom prst="rect">
            <a:avLst/>
          </a:prstGeom>
          <a:noFill/>
          <a:ln w="9525">
            <a:noFill/>
            <a:miter lim="800000"/>
            <a:headEnd/>
            <a:tailEnd/>
          </a:ln>
        </p:spPr>
      </p:pic>
      <p:sp>
        <p:nvSpPr>
          <p:cNvPr id="401411" name="Rectangle 3"/>
          <p:cNvSpPr>
            <a:spLocks noChangeArrowheads="1"/>
          </p:cNvSpPr>
          <p:nvPr/>
        </p:nvSpPr>
        <p:spPr bwMode="auto">
          <a:xfrm>
            <a:off x="5715000" y="3276600"/>
            <a:ext cx="3429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 your mouse to Click on </a:t>
            </a:r>
            <a:r>
              <a:rPr kumimoji="0" 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Create New File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screen below will appear.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Shortly after that another screen will appear briefly saying “Add Default Description Record”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1412" name="Rectangle 4"/>
          <p:cNvSpPr>
            <a:spLocks noChangeArrowheads="1"/>
          </p:cNvSpPr>
          <p:nvPr/>
        </p:nvSpPr>
        <p:spPr bwMode="auto">
          <a:xfrm>
            <a:off x="5715000" y="4038600"/>
            <a:ext cx="3429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will now go on-line and the Ladder Logic will appear.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picture of the ladder will be rotating on the RS-Logix 500 Window indicating to you that you are now on line.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a:t>
            </a:r>
            <a:r>
              <a:rPr kumimoji="0" lang="en-US"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will not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have the comments and descriptors, but you can now use the Ladder Logic manuals provided to find the corresponding descriptions.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Picture 8" descr="The Line.jpg"/>
          <p:cNvPicPr>
            <a:picLocks noChangeAspect="1"/>
          </p:cNvPicPr>
          <p:nvPr/>
        </p:nvPicPr>
        <p:blipFill>
          <a:blip r:embed="rId5"/>
          <a:stretch>
            <a:fillRect/>
          </a:stretch>
        </p:blipFill>
        <p:spPr>
          <a:xfrm>
            <a:off x="0" y="1066800"/>
            <a:ext cx="9144000" cy="2020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p:cNvSpPr>
            <a:spLocks noGrp="1" noChangeArrowheads="1"/>
          </p:cNvSpPr>
          <p:nvPr>
            <p:ph idx="1"/>
          </p:nvPr>
        </p:nvSpPr>
        <p:spPr>
          <a:xfrm>
            <a:off x="457200" y="2133600"/>
            <a:ext cx="8229600" cy="3721291"/>
          </a:xfrm>
        </p:spPr>
        <p:txBody>
          <a:bodyPr/>
          <a:lstStyle/>
          <a:p>
            <a:pPr>
              <a:buFontTx/>
              <a:buNone/>
            </a:pPr>
            <a:endParaRPr lang="en-US" dirty="0"/>
          </a:p>
          <a:p>
            <a:pPr>
              <a:buFontTx/>
              <a:buNone/>
            </a:pPr>
            <a:r>
              <a:rPr lang="en-US" dirty="0"/>
              <a:t>	Instructor Objective:</a:t>
            </a:r>
          </a:p>
          <a:p>
            <a:pPr>
              <a:buFontTx/>
              <a:buNone/>
            </a:pPr>
            <a:r>
              <a:rPr lang="en-US" dirty="0"/>
              <a:t>	Walk Thru and Explain the basic layout of the Project Tree within RS-Logix 500</a:t>
            </a:r>
          </a:p>
          <a:p>
            <a:pPr>
              <a:buFontTx/>
              <a:buNone/>
            </a:pPr>
            <a:endParaRPr lang="en-US" dirty="0"/>
          </a:p>
          <a:p>
            <a:pPr>
              <a:buFontTx/>
              <a:buNone/>
            </a:pPr>
            <a:r>
              <a:rPr lang="en-US" dirty="0"/>
              <a:t>	</a:t>
            </a:r>
          </a:p>
        </p:txBody>
      </p:sp>
      <p:sp>
        <p:nvSpPr>
          <p:cNvPr id="4" name="Slide Number Placeholder 3"/>
          <p:cNvSpPr>
            <a:spLocks noGrp="1"/>
          </p:cNvSpPr>
          <p:nvPr>
            <p:ph type="sldNum" sz="quarter" idx="12"/>
          </p:nvPr>
        </p:nvSpPr>
        <p:spPr/>
        <p:txBody>
          <a:bodyPr/>
          <a:lstStyle/>
          <a:p>
            <a:fld id="{8A86B757-8832-4656-B6E0-78604C41B9B3}" type="slidenum">
              <a:rPr lang="en-US"/>
              <a:pPr/>
              <a:t>24</a:t>
            </a:fld>
            <a:endParaRPr lang="en-US" sz="1400">
              <a:latin typeface="Times" pitchFamily="18" charset="0"/>
            </a:endParaRPr>
          </a:p>
        </p:txBody>
      </p:sp>
      <p:sp>
        <p:nvSpPr>
          <p:cNvPr id="232450" name="Rectangle 2"/>
          <p:cNvSpPr>
            <a:spLocks noGrp="1" noChangeArrowheads="1"/>
          </p:cNvSpPr>
          <p:nvPr>
            <p:ph type="title"/>
          </p:nvPr>
        </p:nvSpPr>
        <p:spPr>
          <a:xfrm>
            <a:off x="457200" y="228600"/>
            <a:ext cx="8229600" cy="1143000"/>
          </a:xfrm>
        </p:spPr>
        <p:txBody>
          <a:bodyPr/>
          <a:lstStyle/>
          <a:p>
            <a:r>
              <a:rPr lang="en-US" dirty="0"/>
              <a:t>RS-Logix 500 Navigation Demo</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p:txBody>
          <a:bodyPr/>
          <a:lstStyle/>
          <a:p>
            <a:r>
              <a:rPr lang="en-US" dirty="0"/>
              <a:t/>
            </a:r>
            <a:br>
              <a:rPr lang="en-US" dirty="0"/>
            </a:br>
            <a:r>
              <a:rPr lang="en-US" dirty="0"/>
              <a:t>END OF DAY 1</a:t>
            </a:r>
          </a:p>
        </p:txBody>
      </p:sp>
      <p:sp>
        <p:nvSpPr>
          <p:cNvPr id="4" name="Rectangle 6"/>
          <p:cNvSpPr>
            <a:spLocks noGrp="1" noChangeArrowheads="1"/>
          </p:cNvSpPr>
          <p:nvPr>
            <p:ph type="sldNum" sz="quarter" idx="12"/>
          </p:nvPr>
        </p:nvSpPr>
        <p:spPr/>
        <p:txBody>
          <a:bodyPr/>
          <a:lstStyle/>
          <a:p>
            <a:fld id="{B59DA28F-CE42-4EC9-9716-0C98DD7BE305}" type="slidenum">
              <a:rPr lang="en-US"/>
              <a:pPr/>
              <a:t>25</a:t>
            </a:fld>
            <a:endParaRPr lang="en-US"/>
          </a:p>
        </p:txBody>
      </p:sp>
      <p:pic>
        <p:nvPicPr>
          <p:cNvPr id="5" name="Picture 4" descr="Logo Extended Line.jpg"/>
          <p:cNvPicPr>
            <a:picLocks noChangeAspect="1"/>
          </p:cNvPicPr>
          <p:nvPr/>
        </p:nvPicPr>
        <p:blipFill>
          <a:blip r:embed="rId3"/>
          <a:stretch>
            <a:fillRect/>
          </a:stretch>
        </p:blipFill>
        <p:spPr>
          <a:xfrm>
            <a:off x="304800" y="228600"/>
            <a:ext cx="8305800" cy="1318596"/>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p:txBody>
          <a:bodyPr/>
          <a:lstStyle/>
          <a:p>
            <a:r>
              <a:rPr lang="en-US"/>
              <a:t>DAY 2</a:t>
            </a:r>
          </a:p>
        </p:txBody>
      </p:sp>
      <p:sp>
        <p:nvSpPr>
          <p:cNvPr id="4" name="Rectangle 6"/>
          <p:cNvSpPr>
            <a:spLocks noGrp="1" noChangeArrowheads="1"/>
          </p:cNvSpPr>
          <p:nvPr>
            <p:ph type="sldNum" sz="quarter" idx="12"/>
          </p:nvPr>
        </p:nvSpPr>
        <p:spPr/>
        <p:txBody>
          <a:bodyPr/>
          <a:lstStyle/>
          <a:p>
            <a:fld id="{B9ED2BBB-BBAE-45F9-A604-C533816AFF5D}" type="slidenum">
              <a:rPr lang="en-US"/>
              <a:pPr/>
              <a:t>26</a:t>
            </a:fld>
            <a:endParaRPr lang="en-US"/>
          </a:p>
        </p:txBody>
      </p:sp>
      <p:pic>
        <p:nvPicPr>
          <p:cNvPr id="5" name="Picture 4" descr="Logo Extended Line.jpg"/>
          <p:cNvPicPr>
            <a:picLocks noChangeAspect="1"/>
          </p:cNvPicPr>
          <p:nvPr/>
        </p:nvPicPr>
        <p:blipFill>
          <a:blip r:embed="rId3"/>
          <a:stretch>
            <a:fillRect/>
          </a:stretch>
        </p:blipFill>
        <p:spPr>
          <a:xfrm>
            <a:off x="304800" y="228600"/>
            <a:ext cx="8305800" cy="1318596"/>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idx="1"/>
          </p:nvPr>
        </p:nvSpPr>
        <p:spPr/>
        <p:txBody>
          <a:bodyPr/>
          <a:lstStyle/>
          <a:p>
            <a:r>
              <a:rPr lang="en-US" dirty="0"/>
              <a:t>Review and questions from Day </a:t>
            </a:r>
            <a:r>
              <a:rPr lang="en-US" dirty="0" smtClean="0"/>
              <a:t>1</a:t>
            </a:r>
          </a:p>
          <a:p>
            <a:pPr lvl="1"/>
            <a:r>
              <a:rPr lang="en-US" dirty="0" smtClean="0"/>
              <a:t>Terminology</a:t>
            </a:r>
          </a:p>
          <a:p>
            <a:pPr lvl="2"/>
            <a:r>
              <a:rPr lang="en-US" dirty="0" smtClean="0"/>
              <a:t>RIO/Serial/DH+</a:t>
            </a:r>
          </a:p>
          <a:p>
            <a:pPr lvl="2"/>
            <a:r>
              <a:rPr lang="en-US" dirty="0" smtClean="0"/>
              <a:t>Node Address</a:t>
            </a:r>
          </a:p>
          <a:p>
            <a:pPr lvl="3"/>
            <a:r>
              <a:rPr lang="en-US" dirty="0" smtClean="0"/>
              <a:t>SLC</a:t>
            </a:r>
          </a:p>
          <a:p>
            <a:pPr lvl="3"/>
            <a:r>
              <a:rPr lang="en-US" dirty="0" smtClean="0"/>
              <a:t>PLC5</a:t>
            </a:r>
            <a:endParaRPr lang="en-US" dirty="0" smtClean="0"/>
          </a:p>
          <a:p>
            <a:pPr lvl="2"/>
            <a:r>
              <a:rPr lang="en-US" dirty="0" smtClean="0"/>
              <a:t>What is Upload /Download?</a:t>
            </a:r>
          </a:p>
          <a:p>
            <a:pPr lvl="2"/>
            <a:r>
              <a:rPr lang="en-US" dirty="0" smtClean="0"/>
              <a:t>RS </a:t>
            </a:r>
            <a:r>
              <a:rPr lang="en-US" dirty="0" err="1" smtClean="0"/>
              <a:t>Linx</a:t>
            </a:r>
            <a:endParaRPr lang="en-US" dirty="0" smtClean="0"/>
          </a:p>
          <a:p>
            <a:pPr lvl="3"/>
            <a:r>
              <a:rPr lang="en-US" dirty="0" smtClean="0"/>
              <a:t>Creating DH+ Driver</a:t>
            </a:r>
          </a:p>
          <a:p>
            <a:pPr lvl="2"/>
            <a:r>
              <a:rPr lang="en-US" dirty="0" smtClean="0"/>
              <a:t>Project Tree Layout</a:t>
            </a:r>
          </a:p>
        </p:txBody>
      </p:sp>
      <p:sp>
        <p:nvSpPr>
          <p:cNvPr id="4" name="Slide Number Placeholder 3"/>
          <p:cNvSpPr>
            <a:spLocks noGrp="1"/>
          </p:cNvSpPr>
          <p:nvPr>
            <p:ph type="sldNum" sz="quarter" idx="12"/>
          </p:nvPr>
        </p:nvSpPr>
        <p:spPr/>
        <p:txBody>
          <a:bodyPr/>
          <a:lstStyle/>
          <a:p>
            <a:fld id="{899965A5-42EB-461D-B52D-DAAF6FC9647B}" type="slidenum">
              <a:rPr lang="en-US"/>
              <a:pPr/>
              <a:t>27</a:t>
            </a:fld>
            <a:endParaRPr lang="en-US" sz="1400">
              <a:latin typeface="Times" pitchFamily="18" charset="0"/>
            </a:endParaRPr>
          </a:p>
        </p:txBody>
      </p:sp>
      <p:sp>
        <p:nvSpPr>
          <p:cNvPr id="233474" name="Rectangle 2"/>
          <p:cNvSpPr>
            <a:spLocks noGrp="1" noChangeArrowheads="1"/>
          </p:cNvSpPr>
          <p:nvPr>
            <p:ph type="title"/>
          </p:nvPr>
        </p:nvSpPr>
        <p:spPr>
          <a:xfrm>
            <a:off x="457200" y="228600"/>
            <a:ext cx="8229600" cy="1143000"/>
          </a:xfrm>
        </p:spPr>
        <p:txBody>
          <a:bodyPr/>
          <a:lstStyle/>
          <a:p>
            <a:r>
              <a:rPr lang="en-US" dirty="0"/>
              <a:t>Day 1 Review </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Rectangle 3"/>
          <p:cNvSpPr>
            <a:spLocks noGrp="1" noChangeArrowheads="1"/>
          </p:cNvSpPr>
          <p:nvPr>
            <p:ph idx="1"/>
          </p:nvPr>
        </p:nvSpPr>
        <p:spPr/>
        <p:txBody>
          <a:bodyPr>
            <a:normAutofit lnSpcReduction="10000"/>
          </a:bodyPr>
          <a:lstStyle/>
          <a:p>
            <a:pPr marL="533400" indent="-533400"/>
            <a:r>
              <a:rPr lang="en-US" dirty="0"/>
              <a:t>DH+ is the preferred method </a:t>
            </a:r>
            <a:r>
              <a:rPr lang="en-US" dirty="0" smtClean="0"/>
              <a:t>of communication with an </a:t>
            </a:r>
            <a:r>
              <a:rPr lang="en-US" dirty="0"/>
              <a:t>SLC-500. </a:t>
            </a:r>
          </a:p>
          <a:p>
            <a:pPr marL="533400" indent="-533400"/>
            <a:r>
              <a:rPr lang="en-US" dirty="0" smtClean="0"/>
              <a:t>Times </a:t>
            </a:r>
            <a:r>
              <a:rPr lang="en-US" dirty="0"/>
              <a:t>when this is not an option</a:t>
            </a:r>
            <a:r>
              <a:rPr lang="en-US" dirty="0" smtClean="0"/>
              <a:t>:</a:t>
            </a:r>
          </a:p>
          <a:p>
            <a:pPr marL="789432" lvl="1" indent="-533400"/>
            <a:r>
              <a:rPr lang="en-US" dirty="0" smtClean="0"/>
              <a:t>The </a:t>
            </a:r>
            <a:r>
              <a:rPr lang="en-US" dirty="0"/>
              <a:t>1784-PCM5/B cable is missing or Bad</a:t>
            </a:r>
            <a:r>
              <a:rPr lang="en-US" dirty="0" smtClean="0"/>
              <a:t>.</a:t>
            </a:r>
          </a:p>
          <a:p>
            <a:pPr marL="789432" lvl="1" indent="-533400"/>
            <a:r>
              <a:rPr lang="en-US" dirty="0" smtClean="0"/>
              <a:t>The </a:t>
            </a:r>
            <a:r>
              <a:rPr lang="en-US" dirty="0"/>
              <a:t>1784-CP7 attachment is missing.</a:t>
            </a:r>
          </a:p>
          <a:p>
            <a:pPr marL="789432" lvl="1" indent="-533400"/>
            <a:r>
              <a:rPr lang="en-US" dirty="0" smtClean="0"/>
              <a:t>The </a:t>
            </a:r>
            <a:r>
              <a:rPr lang="en-US" dirty="0"/>
              <a:t>1784-PCMK card is not in the </a:t>
            </a:r>
            <a:r>
              <a:rPr lang="en-US" dirty="0" smtClean="0"/>
              <a:t>computer or missing.</a:t>
            </a:r>
            <a:endParaRPr lang="en-US" dirty="0"/>
          </a:p>
          <a:p>
            <a:pPr marL="789432" lvl="1" indent="-533400"/>
            <a:r>
              <a:rPr lang="en-US" dirty="0" smtClean="0"/>
              <a:t>You </a:t>
            </a:r>
            <a:r>
              <a:rPr lang="en-US" dirty="0"/>
              <a:t>are performing a replacement with </a:t>
            </a:r>
            <a:r>
              <a:rPr lang="en-US" dirty="0" smtClean="0"/>
              <a:t>an       SLC-500 out </a:t>
            </a:r>
            <a:r>
              <a:rPr lang="en-US" dirty="0"/>
              <a:t>of the box.   </a:t>
            </a:r>
          </a:p>
          <a:p>
            <a:pPr marL="789432" lvl="1" indent="-533400"/>
            <a:r>
              <a:rPr lang="en-US" dirty="0" smtClean="0"/>
              <a:t>You are unsure </a:t>
            </a:r>
            <a:r>
              <a:rPr lang="en-US" dirty="0"/>
              <a:t>which processor to connect to due to </a:t>
            </a:r>
            <a:r>
              <a:rPr lang="en-US" dirty="0" smtClean="0"/>
              <a:t>limited </a:t>
            </a:r>
            <a:r>
              <a:rPr lang="en-US" dirty="0"/>
              <a:t>project file documentation.</a:t>
            </a:r>
          </a:p>
          <a:p>
            <a:pPr marL="533400" indent="-533400">
              <a:buFontTx/>
              <a:buNone/>
            </a:pPr>
            <a:r>
              <a:rPr lang="en-US" dirty="0"/>
              <a:t>		</a:t>
            </a:r>
          </a:p>
        </p:txBody>
      </p:sp>
      <p:sp>
        <p:nvSpPr>
          <p:cNvPr id="4" name="Slide Number Placeholder 3"/>
          <p:cNvSpPr>
            <a:spLocks noGrp="1"/>
          </p:cNvSpPr>
          <p:nvPr>
            <p:ph type="sldNum" sz="quarter" idx="12"/>
          </p:nvPr>
        </p:nvSpPr>
        <p:spPr/>
        <p:txBody>
          <a:bodyPr/>
          <a:lstStyle/>
          <a:p>
            <a:fld id="{77720192-B59A-468A-B607-8B41BC7DF323}" type="slidenum">
              <a:rPr lang="en-US"/>
              <a:pPr/>
              <a:t>28</a:t>
            </a:fld>
            <a:endParaRPr lang="en-US" sz="1400">
              <a:latin typeface="Times" pitchFamily="18" charset="0"/>
            </a:endParaRPr>
          </a:p>
        </p:txBody>
      </p:sp>
      <p:sp>
        <p:nvSpPr>
          <p:cNvPr id="234498" name="Rectangle 2"/>
          <p:cNvSpPr>
            <a:spLocks noGrp="1" noChangeArrowheads="1"/>
          </p:cNvSpPr>
          <p:nvPr>
            <p:ph type="title"/>
          </p:nvPr>
        </p:nvSpPr>
        <p:spPr>
          <a:xfrm>
            <a:off x="457200" y="304800"/>
            <a:ext cx="8229600" cy="1143000"/>
          </a:xfrm>
        </p:spPr>
        <p:txBody>
          <a:bodyPr/>
          <a:lstStyle/>
          <a:p>
            <a:r>
              <a:rPr lang="en-US" dirty="0"/>
              <a:t>Serial / RS-232</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animEffect transition="in" filter="dissolve">
                                      <p:cBhvr>
                                        <p:cTn id="7" dur="500"/>
                                        <p:tgtEl>
                                          <p:spTgt spid="234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4499">
                                            <p:txEl>
                                              <p:pRg st="1" end="1"/>
                                            </p:txEl>
                                          </p:spTgt>
                                        </p:tgtEl>
                                        <p:attrNameLst>
                                          <p:attrName>style.visibility</p:attrName>
                                        </p:attrNameLst>
                                      </p:cBhvr>
                                      <p:to>
                                        <p:strVal val="visible"/>
                                      </p:to>
                                    </p:set>
                                    <p:animEffect transition="in" filter="dissolve">
                                      <p:cBhvr>
                                        <p:cTn id="12" dur="500"/>
                                        <p:tgtEl>
                                          <p:spTgt spid="234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4499">
                                            <p:txEl>
                                              <p:pRg st="2" end="2"/>
                                            </p:txEl>
                                          </p:spTgt>
                                        </p:tgtEl>
                                        <p:attrNameLst>
                                          <p:attrName>style.visibility</p:attrName>
                                        </p:attrNameLst>
                                      </p:cBhvr>
                                      <p:to>
                                        <p:strVal val="visible"/>
                                      </p:to>
                                    </p:set>
                                    <p:anim calcmode="lin" valueType="num">
                                      <p:cBhvr additive="base">
                                        <p:cTn id="17" dur="500" fill="hold"/>
                                        <p:tgtEl>
                                          <p:spTgt spid="23449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44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4499">
                                            <p:txEl>
                                              <p:pRg st="3" end="3"/>
                                            </p:txEl>
                                          </p:spTgt>
                                        </p:tgtEl>
                                        <p:attrNameLst>
                                          <p:attrName>style.visibility</p:attrName>
                                        </p:attrNameLst>
                                      </p:cBhvr>
                                      <p:to>
                                        <p:strVal val="visible"/>
                                      </p:to>
                                    </p:set>
                                    <p:anim calcmode="lin" valueType="num">
                                      <p:cBhvr additive="base">
                                        <p:cTn id="23" dur="500" fill="hold"/>
                                        <p:tgtEl>
                                          <p:spTgt spid="23449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44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4499">
                                            <p:txEl>
                                              <p:pRg st="4" end="4"/>
                                            </p:txEl>
                                          </p:spTgt>
                                        </p:tgtEl>
                                        <p:attrNameLst>
                                          <p:attrName>style.visibility</p:attrName>
                                        </p:attrNameLst>
                                      </p:cBhvr>
                                      <p:to>
                                        <p:strVal val="visible"/>
                                      </p:to>
                                    </p:set>
                                    <p:anim calcmode="lin" valueType="num">
                                      <p:cBhvr additive="base">
                                        <p:cTn id="29" dur="500" fill="hold"/>
                                        <p:tgtEl>
                                          <p:spTgt spid="23449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44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4499">
                                            <p:txEl>
                                              <p:pRg st="5" end="5"/>
                                            </p:txEl>
                                          </p:spTgt>
                                        </p:tgtEl>
                                        <p:attrNameLst>
                                          <p:attrName>style.visibility</p:attrName>
                                        </p:attrNameLst>
                                      </p:cBhvr>
                                      <p:to>
                                        <p:strVal val="visible"/>
                                      </p:to>
                                    </p:set>
                                    <p:anim calcmode="lin" valueType="num">
                                      <p:cBhvr additive="base">
                                        <p:cTn id="35" dur="500" fill="hold"/>
                                        <p:tgtEl>
                                          <p:spTgt spid="23449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44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34499">
                                            <p:txEl>
                                              <p:pRg st="6" end="6"/>
                                            </p:txEl>
                                          </p:spTgt>
                                        </p:tgtEl>
                                        <p:attrNameLst>
                                          <p:attrName>style.visibility</p:attrName>
                                        </p:attrNameLst>
                                      </p:cBhvr>
                                      <p:to>
                                        <p:strVal val="visible"/>
                                      </p:to>
                                    </p:set>
                                    <p:anim calcmode="lin" valueType="num">
                                      <p:cBhvr additive="base">
                                        <p:cTn id="41" dur="500" fill="hold"/>
                                        <p:tgtEl>
                                          <p:spTgt spid="234499">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44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9591476-DBCF-4A40-ABAE-1BC898B43CA7}" type="slidenum">
              <a:rPr lang="en-US"/>
              <a:pPr/>
              <a:t>29</a:t>
            </a:fld>
            <a:endParaRPr lang="en-US" sz="1400">
              <a:latin typeface="Times" pitchFamily="18" charset="0"/>
            </a:endParaRPr>
          </a:p>
        </p:txBody>
      </p:sp>
      <p:sp>
        <p:nvSpPr>
          <p:cNvPr id="235525" name="Rectangle 5"/>
          <p:cNvSpPr>
            <a:spLocks noGrp="1" noChangeArrowheads="1"/>
          </p:cNvSpPr>
          <p:nvPr>
            <p:ph type="title"/>
          </p:nvPr>
        </p:nvSpPr>
        <p:spPr>
          <a:xfrm>
            <a:off x="0" y="39687"/>
            <a:ext cx="9144000" cy="1103313"/>
          </a:xfrm>
        </p:spPr>
        <p:txBody>
          <a:bodyPr>
            <a:normAutofit fontScale="90000"/>
          </a:bodyPr>
          <a:lstStyle/>
          <a:p>
            <a:pPr algn="ctr"/>
            <a:r>
              <a:rPr lang="en-US"/>
              <a:t>Typical Network with GOOD SLC-500 Name Documentation</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pic>
        <p:nvPicPr>
          <p:cNvPr id="410626" name="Picture 2"/>
          <p:cNvPicPr>
            <a:picLocks noGrp="1" noChangeAspect="1" noChangeArrowheads="1"/>
          </p:cNvPicPr>
          <p:nvPr>
            <p:ph idx="1"/>
          </p:nvPr>
        </p:nvPicPr>
        <p:blipFill>
          <a:blip r:embed="rId4"/>
          <a:srcRect/>
          <a:stretch>
            <a:fillRect/>
          </a:stretch>
        </p:blipFill>
        <p:spPr bwMode="auto">
          <a:xfrm>
            <a:off x="474663" y="1455363"/>
            <a:ext cx="8194675" cy="436796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3"/>
          <p:cNvSpPr>
            <a:spLocks noGrp="1" noChangeArrowheads="1"/>
          </p:cNvSpPr>
          <p:nvPr>
            <p:ph idx="1"/>
          </p:nvPr>
        </p:nvSpPr>
        <p:spPr/>
        <p:txBody>
          <a:bodyPr>
            <a:normAutofit/>
          </a:bodyPr>
          <a:lstStyle/>
          <a:p>
            <a:pPr marL="533400" indent="-533400">
              <a:buFontTx/>
              <a:buAutoNum type="arabicPeriod"/>
            </a:pPr>
            <a:r>
              <a:rPr lang="en-US" sz="2600" dirty="0"/>
              <a:t>Cannot go On-Line.</a:t>
            </a:r>
          </a:p>
          <a:p>
            <a:pPr marL="533400" indent="-533400">
              <a:buFontTx/>
              <a:buAutoNum type="arabicPeriod"/>
            </a:pPr>
            <a:r>
              <a:rPr lang="en-US" sz="2600" dirty="0"/>
              <a:t>What Cables do I need?</a:t>
            </a:r>
          </a:p>
          <a:p>
            <a:pPr marL="533400" indent="-533400">
              <a:buFontTx/>
              <a:buAutoNum type="arabicPeriod"/>
            </a:pPr>
            <a:r>
              <a:rPr lang="en-US" sz="2600" dirty="0"/>
              <a:t>Which Software do I use?</a:t>
            </a:r>
          </a:p>
          <a:p>
            <a:pPr marL="533400" indent="-533400">
              <a:buFontTx/>
              <a:buAutoNum type="arabicPeriod"/>
            </a:pPr>
            <a:r>
              <a:rPr lang="en-US" sz="2600" dirty="0"/>
              <a:t>What is RS-</a:t>
            </a:r>
            <a:r>
              <a:rPr lang="en-US" sz="2600" dirty="0" err="1"/>
              <a:t>Linx</a:t>
            </a:r>
            <a:r>
              <a:rPr lang="en-US" sz="2600" dirty="0"/>
              <a:t> and how do </a:t>
            </a:r>
            <a:r>
              <a:rPr lang="en-US" sz="2600" dirty="0" smtClean="0"/>
              <a:t>I</a:t>
            </a:r>
            <a:r>
              <a:rPr lang="en-US" sz="2600" dirty="0" smtClean="0"/>
              <a:t> </a:t>
            </a:r>
            <a:r>
              <a:rPr lang="en-US" sz="2600" dirty="0"/>
              <a:t>configure it?</a:t>
            </a:r>
          </a:p>
          <a:p>
            <a:pPr marL="533400" indent="-533400">
              <a:buFontTx/>
              <a:buAutoNum type="arabicPeriod"/>
            </a:pPr>
            <a:r>
              <a:rPr lang="en-US" sz="2600" dirty="0"/>
              <a:t>Where are the Comments and Symbols?</a:t>
            </a:r>
          </a:p>
          <a:p>
            <a:pPr marL="533400" indent="-533400">
              <a:buFontTx/>
              <a:buAutoNum type="arabicPeriod"/>
            </a:pPr>
            <a:r>
              <a:rPr lang="en-US" sz="2600" dirty="0"/>
              <a:t>How do I Upload and Download?</a:t>
            </a:r>
          </a:p>
          <a:p>
            <a:pPr marL="533400" indent="-533400">
              <a:buFontTx/>
              <a:buAutoNum type="arabicPeriod"/>
            </a:pPr>
            <a:r>
              <a:rPr lang="en-US" sz="2600" dirty="0"/>
              <a:t>The Bits and Word Addresses are different than the documentation.</a:t>
            </a:r>
          </a:p>
        </p:txBody>
      </p:sp>
      <p:sp>
        <p:nvSpPr>
          <p:cNvPr id="4" name="Slide Number Placeholder 3"/>
          <p:cNvSpPr>
            <a:spLocks noGrp="1"/>
          </p:cNvSpPr>
          <p:nvPr>
            <p:ph type="sldNum" sz="quarter" idx="12"/>
          </p:nvPr>
        </p:nvSpPr>
        <p:spPr/>
        <p:txBody>
          <a:bodyPr/>
          <a:lstStyle/>
          <a:p>
            <a:fld id="{D521A61D-7105-419C-B2B3-66578F0D59C5}" type="slidenum">
              <a:rPr lang="en-US"/>
              <a:pPr/>
              <a:t>3</a:t>
            </a:fld>
            <a:endParaRPr lang="en-US" sz="1400">
              <a:latin typeface="Times" pitchFamily="18" charset="0"/>
            </a:endParaRPr>
          </a:p>
        </p:txBody>
      </p:sp>
      <p:sp>
        <p:nvSpPr>
          <p:cNvPr id="227330" name="Rectangle 2"/>
          <p:cNvSpPr>
            <a:spLocks noGrp="1" noChangeArrowheads="1"/>
          </p:cNvSpPr>
          <p:nvPr>
            <p:ph type="title"/>
          </p:nvPr>
        </p:nvSpPr>
        <p:spPr>
          <a:xfrm>
            <a:off x="457200" y="304800"/>
            <a:ext cx="8229600" cy="1143000"/>
          </a:xfrm>
        </p:spPr>
        <p:txBody>
          <a:bodyPr/>
          <a:lstStyle/>
          <a:p>
            <a:r>
              <a:rPr lang="en-US" dirty="0"/>
              <a:t>7 Key </a:t>
            </a:r>
            <a:r>
              <a:rPr lang="en-US" dirty="0" smtClean="0"/>
              <a:t>Issues Addressed</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dissolve">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dissolve">
                                      <p:cBhvr>
                                        <p:cTn id="12" dur="500"/>
                                        <p:tgtEl>
                                          <p:spTgt spid="227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dissolve">
                                      <p:cBhvr>
                                        <p:cTn id="17" dur="500"/>
                                        <p:tgtEl>
                                          <p:spTgt spid="227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dissolve">
                                      <p:cBhvr>
                                        <p:cTn id="22" dur="500"/>
                                        <p:tgtEl>
                                          <p:spTgt spid="227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dissolve">
                                      <p:cBhvr>
                                        <p:cTn id="27" dur="500"/>
                                        <p:tgtEl>
                                          <p:spTgt spid="2273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dissolve">
                                      <p:cBhvr>
                                        <p:cTn id="32" dur="500"/>
                                        <p:tgtEl>
                                          <p:spTgt spid="2273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27331">
                                            <p:txEl>
                                              <p:pRg st="6" end="6"/>
                                            </p:txEl>
                                          </p:spTgt>
                                        </p:tgtEl>
                                        <p:attrNameLst>
                                          <p:attrName>style.visibility</p:attrName>
                                        </p:attrNameLst>
                                      </p:cBhvr>
                                      <p:to>
                                        <p:strVal val="visible"/>
                                      </p:to>
                                    </p:set>
                                    <p:animEffect transition="in" filter="dissolve">
                                      <p:cBhvr>
                                        <p:cTn id="37" dur="500"/>
                                        <p:tgtEl>
                                          <p:spTgt spid="2273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3E9CFE7-99BC-456A-A204-A11F4A7674E9}" type="slidenum">
              <a:rPr lang="en-US"/>
              <a:pPr/>
              <a:t>30</a:t>
            </a:fld>
            <a:endParaRPr lang="en-US" sz="1400">
              <a:latin typeface="Times" pitchFamily="18" charset="0"/>
            </a:endParaRPr>
          </a:p>
        </p:txBody>
      </p:sp>
      <p:sp>
        <p:nvSpPr>
          <p:cNvPr id="237573" name="Rectangle 5"/>
          <p:cNvSpPr>
            <a:spLocks noGrp="1" noChangeArrowheads="1"/>
          </p:cNvSpPr>
          <p:nvPr>
            <p:ph type="title"/>
          </p:nvPr>
        </p:nvSpPr>
        <p:spPr>
          <a:xfrm>
            <a:off x="0" y="39687"/>
            <a:ext cx="9144000" cy="1103313"/>
          </a:xfrm>
        </p:spPr>
        <p:txBody>
          <a:bodyPr>
            <a:normAutofit fontScale="90000"/>
          </a:bodyPr>
          <a:lstStyle/>
          <a:p>
            <a:pPr algn="ctr"/>
            <a:r>
              <a:rPr lang="en-US" dirty="0"/>
              <a:t>The same Network with BAD SLC-500 </a:t>
            </a:r>
            <a:br>
              <a:rPr lang="en-US" dirty="0"/>
            </a:br>
            <a:r>
              <a:rPr lang="en-US" dirty="0"/>
              <a:t>Name Documentation  </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pic>
        <p:nvPicPr>
          <p:cNvPr id="411650" name="Picture 2"/>
          <p:cNvPicPr>
            <a:picLocks noGrp="1" noChangeAspect="1" noChangeArrowheads="1"/>
          </p:cNvPicPr>
          <p:nvPr>
            <p:ph idx="1"/>
          </p:nvPr>
        </p:nvPicPr>
        <p:blipFill>
          <a:blip r:embed="rId4"/>
          <a:srcRect/>
          <a:stretch>
            <a:fillRect/>
          </a:stretch>
        </p:blipFill>
        <p:spPr bwMode="auto">
          <a:xfrm>
            <a:off x="571500" y="1304925"/>
            <a:ext cx="8153400" cy="44767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idx="1"/>
          </p:nvPr>
        </p:nvSpPr>
        <p:spPr/>
        <p:txBody>
          <a:bodyPr/>
          <a:lstStyle/>
          <a:p>
            <a:r>
              <a:rPr lang="en-US" dirty="0"/>
              <a:t>The Serial Connection method will help in the BAD illustration.</a:t>
            </a:r>
          </a:p>
          <a:p>
            <a:r>
              <a:rPr lang="en-US" dirty="0"/>
              <a:t>The </a:t>
            </a:r>
            <a:r>
              <a:rPr lang="en-US" dirty="0" smtClean="0"/>
              <a:t>Serial </a:t>
            </a:r>
            <a:r>
              <a:rPr lang="en-US" dirty="0"/>
              <a:t>Connection only displays and connects to the SLC-500 Processor that you have you cable </a:t>
            </a:r>
            <a:r>
              <a:rPr lang="en-US" dirty="0" smtClean="0"/>
              <a:t>connected </a:t>
            </a:r>
            <a:r>
              <a:rPr lang="en-US" dirty="0"/>
              <a:t>to.</a:t>
            </a:r>
          </a:p>
          <a:p>
            <a:r>
              <a:rPr lang="en-US" dirty="0"/>
              <a:t>You are not burdened with all the SLC-500 processors being displayed.  </a:t>
            </a:r>
          </a:p>
        </p:txBody>
      </p:sp>
      <p:sp>
        <p:nvSpPr>
          <p:cNvPr id="4" name="Slide Number Placeholder 3"/>
          <p:cNvSpPr>
            <a:spLocks noGrp="1"/>
          </p:cNvSpPr>
          <p:nvPr>
            <p:ph type="sldNum" sz="quarter" idx="12"/>
          </p:nvPr>
        </p:nvSpPr>
        <p:spPr/>
        <p:txBody>
          <a:bodyPr/>
          <a:lstStyle/>
          <a:p>
            <a:fld id="{067047B1-EA00-4688-8507-23019622D967}" type="slidenum">
              <a:rPr lang="en-US"/>
              <a:pPr/>
              <a:t>31</a:t>
            </a:fld>
            <a:endParaRPr lang="en-US" sz="1400">
              <a:latin typeface="Times" pitchFamily="18" charset="0"/>
            </a:endParaRPr>
          </a:p>
        </p:txBody>
      </p:sp>
      <p:sp>
        <p:nvSpPr>
          <p:cNvPr id="239618" name="Rectangle 2"/>
          <p:cNvSpPr>
            <a:spLocks noGrp="1" noChangeArrowheads="1"/>
          </p:cNvSpPr>
          <p:nvPr>
            <p:ph type="title"/>
          </p:nvPr>
        </p:nvSpPr>
        <p:spPr>
          <a:xfrm>
            <a:off x="457200" y="304800"/>
            <a:ext cx="8229600" cy="1143000"/>
          </a:xfrm>
        </p:spPr>
        <p:txBody>
          <a:bodyPr/>
          <a:lstStyle/>
          <a:p>
            <a:r>
              <a:rPr lang="en-US" dirty="0"/>
              <a:t>Serial / RS-232</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Effect transition="in" filter="checkerboard(across)">
                                      <p:cBhvr>
                                        <p:cTn id="7" dur="500"/>
                                        <p:tgtEl>
                                          <p:spTgt spid="239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39619">
                                            <p:txEl>
                                              <p:pRg st="1" end="1"/>
                                            </p:txEl>
                                          </p:spTgt>
                                        </p:tgtEl>
                                        <p:attrNameLst>
                                          <p:attrName>style.visibility</p:attrName>
                                        </p:attrNameLst>
                                      </p:cBhvr>
                                      <p:to>
                                        <p:strVal val="visible"/>
                                      </p:to>
                                    </p:set>
                                    <p:animEffect transition="in" filter="checkerboard(across)">
                                      <p:cBhvr>
                                        <p:cTn id="12" dur="500"/>
                                        <p:tgtEl>
                                          <p:spTgt spid="239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39619">
                                            <p:txEl>
                                              <p:pRg st="2" end="2"/>
                                            </p:txEl>
                                          </p:spTgt>
                                        </p:tgtEl>
                                        <p:attrNameLst>
                                          <p:attrName>style.visibility</p:attrName>
                                        </p:attrNameLst>
                                      </p:cBhvr>
                                      <p:to>
                                        <p:strVal val="visible"/>
                                      </p:to>
                                    </p:set>
                                    <p:animEffect transition="in" filter="checkerboard(across)">
                                      <p:cBhvr>
                                        <p:cTn id="17" dur="500"/>
                                        <p:tgtEl>
                                          <p:spTgt spid="239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idx="1"/>
          </p:nvPr>
        </p:nvSpPr>
        <p:spPr/>
        <p:txBody>
          <a:bodyPr/>
          <a:lstStyle/>
          <a:p>
            <a:pPr>
              <a:buFontTx/>
              <a:buNone/>
            </a:pPr>
            <a:r>
              <a:rPr lang="en-US" dirty="0" smtClean="0"/>
              <a:t>(</a:t>
            </a:r>
            <a:r>
              <a:rPr lang="en-US" dirty="0"/>
              <a:t>Optional)	Instructor Walk Through a typical </a:t>
            </a:r>
            <a:r>
              <a:rPr lang="en-US" dirty="0" smtClean="0"/>
              <a:t>		RS-232 Configuration</a:t>
            </a:r>
            <a:endParaRPr lang="en-US" dirty="0"/>
          </a:p>
          <a:p>
            <a:endParaRPr lang="en-US" dirty="0"/>
          </a:p>
          <a:p>
            <a:pPr>
              <a:buFontTx/>
              <a:buNone/>
            </a:pPr>
            <a:r>
              <a:rPr lang="en-US" dirty="0" smtClean="0"/>
              <a:t>Student </a:t>
            </a:r>
            <a:r>
              <a:rPr lang="en-US" dirty="0"/>
              <a:t>Objective:</a:t>
            </a:r>
          </a:p>
          <a:p>
            <a:r>
              <a:rPr lang="en-US" dirty="0"/>
              <a:t>Create an RS-232 Driver (Page </a:t>
            </a:r>
            <a:r>
              <a:rPr lang="en-US" dirty="0" smtClean="0"/>
              <a:t>4 </a:t>
            </a:r>
            <a:r>
              <a:rPr lang="en-US" dirty="0"/>
              <a:t>of Connections </a:t>
            </a:r>
            <a:r>
              <a:rPr lang="en-US" dirty="0" smtClean="0"/>
              <a:t>Manual</a:t>
            </a:r>
            <a:r>
              <a:rPr lang="en-US" dirty="0"/>
              <a:t>)</a:t>
            </a:r>
          </a:p>
          <a:p>
            <a:r>
              <a:rPr lang="en-US" dirty="0"/>
              <a:t>Go On line to a SLC-5/04 </a:t>
            </a:r>
            <a:r>
              <a:rPr lang="en-US" dirty="0" smtClean="0"/>
              <a:t>processor (Page 8 of Connections Manual)</a:t>
            </a:r>
            <a:endParaRPr lang="en-US" dirty="0"/>
          </a:p>
        </p:txBody>
      </p:sp>
      <p:sp>
        <p:nvSpPr>
          <p:cNvPr id="4" name="Slide Number Placeholder 3"/>
          <p:cNvSpPr>
            <a:spLocks noGrp="1"/>
          </p:cNvSpPr>
          <p:nvPr>
            <p:ph type="sldNum" sz="quarter" idx="12"/>
          </p:nvPr>
        </p:nvSpPr>
        <p:spPr/>
        <p:txBody>
          <a:bodyPr/>
          <a:lstStyle/>
          <a:p>
            <a:fld id="{0F52C84F-80CB-4059-BA9C-3C00A6B87960}" type="slidenum">
              <a:rPr lang="en-US"/>
              <a:pPr/>
              <a:t>32</a:t>
            </a:fld>
            <a:endParaRPr lang="en-US" sz="1400">
              <a:latin typeface="Times" pitchFamily="18" charset="0"/>
            </a:endParaRPr>
          </a:p>
        </p:txBody>
      </p:sp>
      <p:sp>
        <p:nvSpPr>
          <p:cNvPr id="240642" name="Rectangle 2"/>
          <p:cNvSpPr>
            <a:spLocks noGrp="1" noChangeArrowheads="1"/>
          </p:cNvSpPr>
          <p:nvPr>
            <p:ph type="title"/>
          </p:nvPr>
        </p:nvSpPr>
        <p:spPr>
          <a:xfrm>
            <a:off x="457200" y="76200"/>
            <a:ext cx="8229600" cy="1143000"/>
          </a:xfrm>
        </p:spPr>
        <p:txBody>
          <a:bodyPr>
            <a:normAutofit fontScale="90000"/>
          </a:bodyPr>
          <a:lstStyle/>
          <a:p>
            <a:pPr algn="ctr"/>
            <a:r>
              <a:rPr lang="en-US" dirty="0"/>
              <a:t>RS-</a:t>
            </a:r>
            <a:r>
              <a:rPr lang="en-US" dirty="0" err="1"/>
              <a:t>Linx</a:t>
            </a:r>
            <a:r>
              <a:rPr lang="en-US" dirty="0"/>
              <a:t> Serial Driver Configuration Demonstration</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64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064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06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33</a:t>
            </a:fld>
            <a:endParaRPr lang="en-US" sz="1400">
              <a:latin typeface="Times" pitchFamily="18" charset="0"/>
            </a:endParaRPr>
          </a:p>
        </p:txBody>
      </p:sp>
      <p:sp>
        <p:nvSpPr>
          <p:cNvPr id="4" name="Title 3"/>
          <p:cNvSpPr>
            <a:spLocks noGrp="1"/>
          </p:cNvSpPr>
          <p:nvPr>
            <p:ph type="title"/>
          </p:nvPr>
        </p:nvSpPr>
        <p:spPr>
          <a:xfrm>
            <a:off x="457200" y="76200"/>
            <a:ext cx="8229600" cy="1143000"/>
          </a:xfrm>
        </p:spPr>
        <p:txBody>
          <a:bodyPr>
            <a:normAutofit fontScale="90000"/>
          </a:bodyPr>
          <a:lstStyle/>
          <a:p>
            <a:pPr algn="ctr"/>
            <a:r>
              <a:rPr lang="en-US" dirty="0" smtClean="0"/>
              <a:t>Configuring the RS-232 RS-</a:t>
            </a:r>
            <a:r>
              <a:rPr lang="en-US" dirty="0" err="1" smtClean="0"/>
              <a:t>Linx</a:t>
            </a:r>
            <a:r>
              <a:rPr lang="en-US" dirty="0" smtClean="0"/>
              <a:t> Driver</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pic>
        <p:nvPicPr>
          <p:cNvPr id="382977" name="Picture 1"/>
          <p:cNvPicPr>
            <a:picLocks noChangeAspect="1" noChangeArrowheads="1"/>
          </p:cNvPicPr>
          <p:nvPr/>
        </p:nvPicPr>
        <p:blipFill>
          <a:blip r:embed="rId4"/>
          <a:srcRect/>
          <a:stretch>
            <a:fillRect/>
          </a:stretch>
        </p:blipFill>
        <p:spPr bwMode="auto">
          <a:xfrm>
            <a:off x="304800" y="1371600"/>
            <a:ext cx="3962400" cy="2302413"/>
          </a:xfrm>
          <a:prstGeom prst="rect">
            <a:avLst/>
          </a:prstGeom>
          <a:noFill/>
          <a:ln w="9525">
            <a:noFill/>
            <a:miter lim="800000"/>
            <a:headEnd/>
            <a:tailEnd/>
          </a:ln>
        </p:spPr>
      </p:pic>
      <p:pic>
        <p:nvPicPr>
          <p:cNvPr id="382978" name="Picture 2"/>
          <p:cNvPicPr>
            <a:picLocks noChangeAspect="1" noChangeArrowheads="1"/>
          </p:cNvPicPr>
          <p:nvPr/>
        </p:nvPicPr>
        <p:blipFill>
          <a:blip r:embed="rId5"/>
          <a:srcRect/>
          <a:stretch>
            <a:fillRect/>
          </a:stretch>
        </p:blipFill>
        <p:spPr bwMode="auto">
          <a:xfrm>
            <a:off x="4724401" y="1371601"/>
            <a:ext cx="3733800" cy="2336462"/>
          </a:xfrm>
          <a:prstGeom prst="rect">
            <a:avLst/>
          </a:prstGeom>
          <a:noFill/>
          <a:ln w="9525">
            <a:noFill/>
            <a:miter lim="800000"/>
            <a:headEnd/>
            <a:tailEnd/>
          </a:ln>
        </p:spPr>
      </p:pic>
      <p:sp>
        <p:nvSpPr>
          <p:cNvPr id="382979" name="AutoShape 3"/>
          <p:cNvSpPr>
            <a:spLocks noChangeArrowheads="1"/>
          </p:cNvSpPr>
          <p:nvPr/>
        </p:nvSpPr>
        <p:spPr bwMode="auto">
          <a:xfrm>
            <a:off x="2667000" y="1143000"/>
            <a:ext cx="274637" cy="274638"/>
          </a:xfrm>
          <a:prstGeom prst="wedgeRectCallout">
            <a:avLst>
              <a:gd name="adj1" fmla="val -62500"/>
              <a:gd name="adj2" fmla="val 1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2980" name="AutoShape 4"/>
          <p:cNvSpPr>
            <a:spLocks noChangeArrowheads="1"/>
          </p:cNvSpPr>
          <p:nvPr/>
        </p:nvSpPr>
        <p:spPr bwMode="auto">
          <a:xfrm>
            <a:off x="6172200" y="2438400"/>
            <a:ext cx="274637" cy="273050"/>
          </a:xfrm>
          <a:prstGeom prst="wedgeRectCallout">
            <a:avLst>
              <a:gd name="adj1" fmla="val -321528"/>
              <a:gd name="adj2" fmla="val -40278"/>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2981" name="Rectangle 5"/>
          <p:cNvSpPr>
            <a:spLocks noChangeArrowheads="1"/>
          </p:cNvSpPr>
          <p:nvPr/>
        </p:nvSpPr>
        <p:spPr bwMode="auto">
          <a:xfrm>
            <a:off x="1752600" y="3886200"/>
            <a:ext cx="5715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0"/>
              </a:spcBef>
              <a:spcAft>
                <a:spcPct val="0"/>
              </a:spcAft>
              <a:buClrTx/>
              <a:buSzTx/>
              <a:buFontTx/>
              <a:buChar char="•"/>
              <a:tabLst>
                <a:tab pos="2286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Open RS-</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Char char="•"/>
              <a:tabLst>
                <a:tab pos="2286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 to COMMUNICATIONS at the top of the Toolbar.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Char char="•"/>
              <a:tabLst>
                <a:tab pos="228600" algn="l"/>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Click on COMMUNICATIONS, then click on CONFIGURE DRIVERS.</a:t>
            </a:r>
          </a:p>
          <a:p>
            <a:pPr lvl="0" algn="l">
              <a:lnSpc>
                <a:spcPct val="100000"/>
              </a:lnSpc>
              <a:spcBef>
                <a:spcPts val="0"/>
              </a:spcBef>
              <a:buFont typeface="Arial" pitchFamily="34" charset="0"/>
              <a:buChar char="•"/>
            </a:pPr>
            <a:r>
              <a:rPr lang="en-US" sz="1400" dirty="0" smtClean="0"/>
              <a:t>Your </a:t>
            </a:r>
            <a:r>
              <a:rPr lang="en-US" sz="1400" dirty="0" smtClean="0"/>
              <a:t>display may show drivers that have been configured previously.</a:t>
            </a:r>
          </a:p>
          <a:p>
            <a:pPr lvl="0" algn="l">
              <a:lnSpc>
                <a:spcPct val="100000"/>
              </a:lnSpc>
              <a:spcBef>
                <a:spcPts val="0"/>
              </a:spcBef>
              <a:buFont typeface="Arial" pitchFamily="34" charset="0"/>
              <a:buChar char="•"/>
            </a:pPr>
            <a:r>
              <a:rPr lang="en-US" sz="1400" dirty="0" smtClean="0"/>
              <a:t>Click on the Pull Down arrow labeled 1 in the diagram above</a:t>
            </a:r>
            <a:r>
              <a:rPr lang="en-US" sz="1400" dirty="0" smtClean="0"/>
              <a:t>.</a:t>
            </a:r>
          </a:p>
          <a:p>
            <a:pPr lvl="0" algn="l">
              <a:lnSpc>
                <a:spcPct val="100000"/>
              </a:lnSpc>
              <a:spcBef>
                <a:spcPts val="0"/>
              </a:spcBef>
              <a:buFont typeface="Arial" pitchFamily="34" charset="0"/>
              <a:buChar char="•"/>
            </a:pPr>
            <a:r>
              <a:rPr lang="en-US" sz="1400" dirty="0" smtClean="0"/>
              <a:t>Click on the selection labeled 2 in the figure above.</a:t>
            </a:r>
          </a:p>
          <a:p>
            <a:pPr lvl="0" algn="l">
              <a:lnSpc>
                <a:spcPct val="100000"/>
              </a:lnSpc>
              <a:spcBef>
                <a:spcPts val="0"/>
              </a:spcBef>
              <a:buFont typeface="Arial" pitchFamily="34" charset="0"/>
              <a:buChar char="•"/>
            </a:pPr>
            <a:r>
              <a:rPr lang="en-US" sz="1400" dirty="0" smtClean="0"/>
              <a:t>Click on ADD NEW.</a:t>
            </a:r>
          </a:p>
          <a:p>
            <a:pPr lvl="0" algn="l">
              <a:lnSpc>
                <a:spcPct val="100000"/>
              </a:lnSpc>
              <a:spcBef>
                <a:spcPts val="0"/>
              </a:spcBef>
              <a:buFont typeface="Arial" pitchFamily="34" charset="0"/>
              <a:buChar char="•"/>
            </a:pPr>
            <a:endParaRPr lang="en-US" sz="1200" dirty="0" smtClean="0"/>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34</a:t>
            </a:fld>
            <a:endParaRPr lang="en-US" sz="1400">
              <a:latin typeface="Times" pitchFamily="18" charset="0"/>
            </a:endParaRPr>
          </a:p>
        </p:txBody>
      </p:sp>
      <p:sp>
        <p:nvSpPr>
          <p:cNvPr id="4" name="Title 3"/>
          <p:cNvSpPr>
            <a:spLocks noGrp="1"/>
          </p:cNvSpPr>
          <p:nvPr>
            <p:ph type="title"/>
          </p:nvPr>
        </p:nvSpPr>
        <p:spPr>
          <a:xfrm>
            <a:off x="457200" y="76200"/>
            <a:ext cx="8229600" cy="1143000"/>
          </a:xfrm>
        </p:spPr>
        <p:txBody>
          <a:bodyPr>
            <a:normAutofit fontScale="90000"/>
          </a:bodyPr>
          <a:lstStyle/>
          <a:p>
            <a:pPr algn="ctr"/>
            <a:r>
              <a:rPr lang="en-US" dirty="0" smtClean="0"/>
              <a:t>Configuring the RS-232 RS-</a:t>
            </a:r>
            <a:r>
              <a:rPr lang="en-US" dirty="0" err="1" smtClean="0"/>
              <a:t>Linx</a:t>
            </a:r>
            <a:r>
              <a:rPr lang="en-US" dirty="0" smtClean="0"/>
              <a:t> </a:t>
            </a:r>
            <a:r>
              <a:rPr lang="en-US" dirty="0" smtClean="0"/>
              <a:t>Driver Cont.</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pic>
        <p:nvPicPr>
          <p:cNvPr id="385025" name="Picture 1"/>
          <p:cNvPicPr>
            <a:picLocks noChangeAspect="1" noChangeArrowheads="1"/>
          </p:cNvPicPr>
          <p:nvPr/>
        </p:nvPicPr>
        <p:blipFill>
          <a:blip r:embed="rId4"/>
          <a:srcRect/>
          <a:stretch>
            <a:fillRect/>
          </a:stretch>
        </p:blipFill>
        <p:spPr bwMode="auto">
          <a:xfrm>
            <a:off x="762000" y="2209800"/>
            <a:ext cx="3086100" cy="1171575"/>
          </a:xfrm>
          <a:prstGeom prst="rect">
            <a:avLst/>
          </a:prstGeom>
          <a:noFill/>
          <a:ln w="9525">
            <a:noFill/>
            <a:miter lim="800000"/>
            <a:headEnd/>
            <a:tailEnd/>
          </a:ln>
        </p:spPr>
      </p:pic>
      <p:pic>
        <p:nvPicPr>
          <p:cNvPr id="385026" name="Picture 2"/>
          <p:cNvPicPr>
            <a:picLocks noChangeAspect="1" noChangeArrowheads="1"/>
          </p:cNvPicPr>
          <p:nvPr/>
        </p:nvPicPr>
        <p:blipFill>
          <a:blip r:embed="rId5"/>
          <a:srcRect/>
          <a:stretch>
            <a:fillRect/>
          </a:stretch>
        </p:blipFill>
        <p:spPr bwMode="auto">
          <a:xfrm>
            <a:off x="5181600" y="1295400"/>
            <a:ext cx="3019512" cy="2971800"/>
          </a:xfrm>
          <a:prstGeom prst="rect">
            <a:avLst/>
          </a:prstGeom>
          <a:noFill/>
          <a:ln w="9525">
            <a:noFill/>
            <a:miter lim="800000"/>
            <a:headEnd/>
            <a:tailEnd/>
          </a:ln>
        </p:spPr>
      </p:pic>
      <p:sp>
        <p:nvSpPr>
          <p:cNvPr id="385027" name="AutoShape 3"/>
          <p:cNvSpPr>
            <a:spLocks noChangeArrowheads="1"/>
          </p:cNvSpPr>
          <p:nvPr/>
        </p:nvSpPr>
        <p:spPr bwMode="auto">
          <a:xfrm>
            <a:off x="6172200" y="3352800"/>
            <a:ext cx="274638" cy="274638"/>
          </a:xfrm>
          <a:prstGeom prst="wedgeRectCallout">
            <a:avLst>
              <a:gd name="adj1" fmla="val -229861"/>
              <a:gd name="adj2" fmla="val -3194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cs typeface="Arial" pitchFamily="34" charset="0"/>
              </a:rPr>
              <a:t>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5028" name="Rectangle 4"/>
          <p:cNvSpPr>
            <a:spLocks noChangeArrowheads="1"/>
          </p:cNvSpPr>
          <p:nvPr/>
        </p:nvSpPr>
        <p:spPr bwMode="auto">
          <a:xfrm>
            <a:off x="0" y="4114800"/>
            <a:ext cx="9187387"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THIS POINT YOU HAVE 2 OPTIONS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MAY PERFORM AN AUTOCONFIGURE ONLINE, IF YOU HAVE THE RS-232 CABLE CONNECTED TO THE PROCESSOR.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MAY CONFIGURE THE DRIVER OFFLINE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AUTOCONFIGURE ON LINE, PERFORM THE FOLLOWING:</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Click on the AUTO-CONFIGURE  window labeled 3 in the above figure.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will go out on line and configure the driver automatically for you.</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the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autoconfigure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worked properly the message AUTO CONFIGURATION SUCCESSFUL will appear.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are now ready to use the RS-232 Driver in RS-Logix.</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may now exit out of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begin using the RS-Logix software.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35</a:t>
            </a:fld>
            <a:endParaRPr lang="en-US" sz="1400">
              <a:latin typeface="Times" pitchFamily="18" charset="0"/>
            </a:endParaRPr>
          </a:p>
        </p:txBody>
      </p:sp>
      <p:sp>
        <p:nvSpPr>
          <p:cNvPr id="4" name="Title 3"/>
          <p:cNvSpPr>
            <a:spLocks noGrp="1"/>
          </p:cNvSpPr>
          <p:nvPr>
            <p:ph type="title"/>
          </p:nvPr>
        </p:nvSpPr>
        <p:spPr>
          <a:xfrm>
            <a:off x="457200" y="76200"/>
            <a:ext cx="8229600" cy="1143000"/>
          </a:xfrm>
        </p:spPr>
        <p:txBody>
          <a:bodyPr>
            <a:normAutofit fontScale="90000"/>
          </a:bodyPr>
          <a:lstStyle/>
          <a:p>
            <a:pPr algn="ctr"/>
            <a:r>
              <a:rPr lang="en-US" dirty="0" smtClean="0"/>
              <a:t>Online Connection to SLC (RS-232)</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pic>
        <p:nvPicPr>
          <p:cNvPr id="387073" name="Picture 1"/>
          <p:cNvPicPr>
            <a:picLocks noChangeAspect="1" noChangeArrowheads="1"/>
          </p:cNvPicPr>
          <p:nvPr/>
        </p:nvPicPr>
        <p:blipFill>
          <a:blip r:embed="rId4"/>
          <a:srcRect/>
          <a:stretch>
            <a:fillRect/>
          </a:stretch>
        </p:blipFill>
        <p:spPr bwMode="auto">
          <a:xfrm>
            <a:off x="2514600" y="1286374"/>
            <a:ext cx="3962400" cy="2676026"/>
          </a:xfrm>
          <a:prstGeom prst="rect">
            <a:avLst/>
          </a:prstGeom>
          <a:noFill/>
          <a:ln w="9525">
            <a:noFill/>
            <a:miter lim="800000"/>
            <a:headEnd/>
            <a:tailEnd/>
          </a:ln>
        </p:spPr>
      </p:pic>
      <p:sp>
        <p:nvSpPr>
          <p:cNvPr id="387074" name="Rectangle 2"/>
          <p:cNvSpPr>
            <a:spLocks noChangeArrowheads="1"/>
          </p:cNvSpPr>
          <p:nvPr/>
        </p:nvSpPr>
        <p:spPr bwMode="auto">
          <a:xfrm>
            <a:off x="685800" y="3940076"/>
            <a:ext cx="82296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LINE CONNECTION TO A SLC PROCESSOR VIA THE RS-232 PORT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WILL NOT GIVE YOU THE COMMENTS AND DESCRIPTORS, JUST THE LADDER LOGIC.</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When you connect via RS-232 you are connecting directly to one processor only.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Before starting ensure that this is indeed an RS-232 connection.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can be determined by looking at the front of the SLC-500.</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RS-232 connection is the 9 pin connector on the SLC-500 processor module.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SLC-500 Cable (Cat # 1747-CP3) will connect from this 9 pin connector to the 9 pin Com port on your computer.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will also need to have the AB-DF1 DH-485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driver configured in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the above steps are not correct, YOU </a:t>
            </a:r>
            <a:r>
              <a:rPr kumimoji="0" lang="en-US"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will not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 able to communicate to a processor.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Open the RS-Logix 500 software.</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 the mouse to CLICK on  </a:t>
            </a:r>
            <a:r>
              <a:rPr kumimoji="0" lang="en-US" sz="12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Comms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then CLICK on </a:t>
            </a:r>
            <a:r>
              <a:rPr kumimoji="0" 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Who Active Go Online</a:t>
            </a:r>
            <a:r>
              <a:rPr kumimoji="0" lang="en-US" sz="900" b="0" i="0" u="none" strike="noStrike" cap="none" normalizeH="0" baseline="0" dirty="0" smtClean="0">
                <a:ln>
                  <a:noFill/>
                </a:ln>
                <a:solidFill>
                  <a:schemeClr val="tx1"/>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36</a:t>
            </a:fld>
            <a:endParaRPr lang="en-US" sz="1400">
              <a:latin typeface="Times" pitchFamily="18" charset="0"/>
            </a:endParaRPr>
          </a:p>
        </p:txBody>
      </p:sp>
      <p:sp>
        <p:nvSpPr>
          <p:cNvPr id="4" name="Title 3"/>
          <p:cNvSpPr>
            <a:spLocks noGrp="1"/>
          </p:cNvSpPr>
          <p:nvPr>
            <p:ph type="title"/>
          </p:nvPr>
        </p:nvSpPr>
        <p:spPr>
          <a:xfrm>
            <a:off x="457200" y="76200"/>
            <a:ext cx="8229600" cy="1143000"/>
          </a:xfrm>
        </p:spPr>
        <p:txBody>
          <a:bodyPr>
            <a:normAutofit fontScale="90000"/>
          </a:bodyPr>
          <a:lstStyle/>
          <a:p>
            <a:pPr algn="ctr"/>
            <a:r>
              <a:rPr lang="en-US" dirty="0" smtClean="0"/>
              <a:t>Online Connection to SLC (RS-232</a:t>
            </a:r>
            <a:r>
              <a:rPr lang="en-US" dirty="0" smtClean="0"/>
              <a:t>) Cont.</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pic>
        <p:nvPicPr>
          <p:cNvPr id="389121" name="Picture 1"/>
          <p:cNvPicPr>
            <a:picLocks noChangeAspect="1" noChangeArrowheads="1"/>
          </p:cNvPicPr>
          <p:nvPr/>
        </p:nvPicPr>
        <p:blipFill>
          <a:blip r:embed="rId4"/>
          <a:srcRect/>
          <a:stretch>
            <a:fillRect/>
          </a:stretch>
        </p:blipFill>
        <p:spPr bwMode="auto">
          <a:xfrm>
            <a:off x="228600" y="1371600"/>
            <a:ext cx="5267325" cy="4295775"/>
          </a:xfrm>
          <a:prstGeom prst="rect">
            <a:avLst/>
          </a:prstGeom>
          <a:noFill/>
          <a:ln w="9525">
            <a:noFill/>
            <a:miter lim="800000"/>
            <a:headEnd/>
            <a:tailEnd/>
          </a:ln>
        </p:spPr>
      </p:pic>
      <p:sp>
        <p:nvSpPr>
          <p:cNvPr id="389122" name="Rectangle 2"/>
          <p:cNvSpPr>
            <a:spLocks noChangeArrowheads="1"/>
          </p:cNvSpPr>
          <p:nvPr/>
        </p:nvSpPr>
        <p:spPr bwMode="auto">
          <a:xfrm>
            <a:off x="5486400" y="2286000"/>
            <a:ext cx="3505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Illustration is the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communication screen.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is the screen from which you will select one of the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drivers.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That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driver in turn will show you the on line processor.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THE AB-DF1 DH-485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driver does not appear you may not have it configured in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or you may have it Stopped. You will then need to go to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either start it or add it to the list of configured drivers.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Since we are using RS-232 communication use your mouse to CLICK on the </a:t>
            </a:r>
            <a:r>
              <a:rPr kumimoji="0" 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AB-DF1 DH-485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area as shown: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37</a:t>
            </a:fld>
            <a:endParaRPr lang="en-US" sz="1400">
              <a:latin typeface="Times" pitchFamily="18" charset="0"/>
            </a:endParaRPr>
          </a:p>
        </p:txBody>
      </p:sp>
      <p:sp>
        <p:nvSpPr>
          <p:cNvPr id="4" name="Title 3"/>
          <p:cNvSpPr>
            <a:spLocks noGrp="1"/>
          </p:cNvSpPr>
          <p:nvPr>
            <p:ph type="title"/>
          </p:nvPr>
        </p:nvSpPr>
        <p:spPr>
          <a:xfrm>
            <a:off x="457200" y="76200"/>
            <a:ext cx="8229600" cy="1143000"/>
          </a:xfrm>
        </p:spPr>
        <p:txBody>
          <a:bodyPr>
            <a:normAutofit fontScale="90000"/>
          </a:bodyPr>
          <a:lstStyle/>
          <a:p>
            <a:pPr algn="ctr"/>
            <a:r>
              <a:rPr lang="en-US" dirty="0" smtClean="0"/>
              <a:t>Online Connection to SLC (RS-232) Cont.</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
        <p:nvSpPr>
          <p:cNvPr id="390147" name="Rectangle 3"/>
          <p:cNvSpPr>
            <a:spLocks noChangeArrowheads="1"/>
          </p:cNvSpPr>
          <p:nvPr/>
        </p:nvSpPr>
        <p:spPr bwMode="auto">
          <a:xfrm>
            <a:off x="5715000" y="2590800"/>
            <a:ext cx="34290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Upon clicking your mouse on this driver the active processor on the AB-DF1 DH-485 network will be displayed.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will also see a computer icon, which is your computer on the AB-DF1 DH-485 network.</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If you see any stations with Red X”S through them, this means that those stations are not on the network you are currently connected to.</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Use your mouse to CLICK on the processor you want to communicate to. Then CLICK your mouse on </a:t>
            </a:r>
            <a:r>
              <a:rPr kumimoji="0" 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OK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the upper right hand corner of the window.</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next screen to come up will be as follows: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0148" name="Picture 4"/>
          <p:cNvPicPr>
            <a:picLocks noChangeAspect="1" noChangeArrowheads="1"/>
          </p:cNvPicPr>
          <p:nvPr/>
        </p:nvPicPr>
        <p:blipFill>
          <a:blip r:embed="rId4"/>
          <a:srcRect/>
          <a:stretch>
            <a:fillRect/>
          </a:stretch>
        </p:blipFill>
        <p:spPr bwMode="auto">
          <a:xfrm>
            <a:off x="152400" y="1600200"/>
            <a:ext cx="5505450" cy="39624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38</a:t>
            </a:fld>
            <a:endParaRPr lang="en-US" sz="1400">
              <a:latin typeface="Times" pitchFamily="18" charset="0"/>
            </a:endParaRPr>
          </a:p>
        </p:txBody>
      </p:sp>
      <p:sp>
        <p:nvSpPr>
          <p:cNvPr id="4" name="Title 3"/>
          <p:cNvSpPr>
            <a:spLocks noGrp="1"/>
          </p:cNvSpPr>
          <p:nvPr>
            <p:ph type="title"/>
          </p:nvPr>
        </p:nvSpPr>
        <p:spPr>
          <a:xfrm>
            <a:off x="457200" y="76200"/>
            <a:ext cx="8229600" cy="1143000"/>
          </a:xfrm>
        </p:spPr>
        <p:txBody>
          <a:bodyPr>
            <a:normAutofit fontScale="90000"/>
          </a:bodyPr>
          <a:lstStyle/>
          <a:p>
            <a:pPr algn="ctr"/>
            <a:r>
              <a:rPr lang="en-US" dirty="0" smtClean="0"/>
              <a:t>Online Connection to SLC (RS-232) Cont.</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pic>
        <p:nvPicPr>
          <p:cNvPr id="392194" name="Picture 2"/>
          <p:cNvPicPr>
            <a:picLocks noChangeAspect="1" noChangeArrowheads="1"/>
          </p:cNvPicPr>
          <p:nvPr/>
        </p:nvPicPr>
        <p:blipFill>
          <a:blip r:embed="rId4"/>
          <a:srcRect/>
          <a:stretch>
            <a:fillRect/>
          </a:stretch>
        </p:blipFill>
        <p:spPr bwMode="auto">
          <a:xfrm>
            <a:off x="152400" y="1371600"/>
            <a:ext cx="5486400" cy="3419475"/>
          </a:xfrm>
          <a:prstGeom prst="rect">
            <a:avLst/>
          </a:prstGeom>
          <a:noFill/>
          <a:ln w="9525">
            <a:noFill/>
            <a:miter lim="800000"/>
            <a:headEnd/>
            <a:tailEnd/>
          </a:ln>
        </p:spPr>
      </p:pic>
      <p:pic>
        <p:nvPicPr>
          <p:cNvPr id="392195" name="Picture 3"/>
          <p:cNvPicPr>
            <a:picLocks noChangeAspect="1" noChangeArrowheads="1"/>
          </p:cNvPicPr>
          <p:nvPr/>
        </p:nvPicPr>
        <p:blipFill>
          <a:blip r:embed="rId5"/>
          <a:srcRect/>
          <a:stretch>
            <a:fillRect/>
          </a:stretch>
        </p:blipFill>
        <p:spPr bwMode="auto">
          <a:xfrm>
            <a:off x="5791200" y="1371600"/>
            <a:ext cx="3171825" cy="1257300"/>
          </a:xfrm>
          <a:prstGeom prst="rect">
            <a:avLst/>
          </a:prstGeom>
          <a:noFill/>
          <a:ln w="9525">
            <a:noFill/>
            <a:miter lim="800000"/>
            <a:headEnd/>
            <a:tailEnd/>
          </a:ln>
        </p:spPr>
      </p:pic>
      <p:sp>
        <p:nvSpPr>
          <p:cNvPr id="8" name="Rectangle 7"/>
          <p:cNvSpPr/>
          <p:nvPr/>
        </p:nvSpPr>
        <p:spPr>
          <a:xfrm>
            <a:off x="609600" y="3810000"/>
            <a:ext cx="4572000" cy="563231"/>
          </a:xfrm>
          <a:prstGeom prst="rect">
            <a:avLst/>
          </a:prstGeom>
        </p:spPr>
        <p:txBody>
          <a:bodyPr>
            <a:spAutoFit/>
          </a:bodyPr>
          <a:lstStyle/>
          <a:p>
            <a:r>
              <a:rPr lang="en-US" dirty="0" smtClean="0"/>
              <a:t>Use your mouse to Click on </a:t>
            </a:r>
            <a:r>
              <a:rPr lang="en-US" b="1" u="sng" dirty="0" smtClean="0"/>
              <a:t>Create New File</a:t>
            </a:r>
            <a:endParaRPr lang="en-US" dirty="0"/>
          </a:p>
        </p:txBody>
      </p:sp>
      <p:sp>
        <p:nvSpPr>
          <p:cNvPr id="392196" name="Rectangle 4"/>
          <p:cNvSpPr>
            <a:spLocks noChangeArrowheads="1"/>
          </p:cNvSpPr>
          <p:nvPr/>
        </p:nvSpPr>
        <p:spPr bwMode="auto">
          <a:xfrm>
            <a:off x="5715000" y="3048000"/>
            <a:ext cx="3276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will now go on-line and the Ladder Logic will appear.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picture of the ladder will be rotating on the RS-Logix 500 Window, indicating that you are now on-line.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a:t>
            </a:r>
            <a:r>
              <a:rPr kumimoji="0" lang="en-US"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will not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have the comments and descriptors, but you can now use the Ladder Logic manuals provided to find the corresponding descriptions.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idx="1"/>
          </p:nvPr>
        </p:nvSpPr>
        <p:spPr/>
        <p:txBody>
          <a:bodyPr/>
          <a:lstStyle/>
          <a:p>
            <a:r>
              <a:rPr lang="en-US" dirty="0"/>
              <a:t>There </a:t>
            </a:r>
            <a:r>
              <a:rPr lang="en-US" dirty="0" smtClean="0"/>
              <a:t>are </a:t>
            </a:r>
            <a:r>
              <a:rPr lang="en-US" dirty="0" smtClean="0"/>
              <a:t>several </a:t>
            </a:r>
            <a:r>
              <a:rPr lang="en-US" dirty="0" smtClean="0"/>
              <a:t>RS-</a:t>
            </a:r>
            <a:r>
              <a:rPr lang="en-US" dirty="0" err="1" smtClean="0"/>
              <a:t>Linx</a:t>
            </a:r>
            <a:r>
              <a:rPr lang="en-US" dirty="0" smtClean="0"/>
              <a:t> </a:t>
            </a:r>
            <a:r>
              <a:rPr lang="en-US" dirty="0"/>
              <a:t>Driver </a:t>
            </a:r>
            <a:r>
              <a:rPr lang="en-US" dirty="0" smtClean="0"/>
              <a:t>configurations </a:t>
            </a:r>
            <a:r>
              <a:rPr lang="en-US" dirty="0"/>
              <a:t>that </a:t>
            </a:r>
            <a:r>
              <a:rPr lang="en-US" dirty="0" smtClean="0"/>
              <a:t>are </a:t>
            </a:r>
            <a:r>
              <a:rPr lang="en-US" dirty="0" smtClean="0"/>
              <a:t>available</a:t>
            </a:r>
            <a:r>
              <a:rPr lang="en-US" dirty="0" smtClean="0"/>
              <a:t>.</a:t>
            </a:r>
            <a:endParaRPr lang="en-US" dirty="0"/>
          </a:p>
          <a:p>
            <a:r>
              <a:rPr lang="en-US" dirty="0"/>
              <a:t>The </a:t>
            </a:r>
            <a:r>
              <a:rPr lang="en-US" dirty="0" smtClean="0"/>
              <a:t>Han </a:t>
            </a:r>
            <a:r>
              <a:rPr lang="en-US" dirty="0" err="1" smtClean="0"/>
              <a:t>Tek</a:t>
            </a:r>
            <a:r>
              <a:rPr lang="en-US" dirty="0" smtClean="0"/>
              <a:t> Main Control has </a:t>
            </a:r>
            <a:r>
              <a:rPr lang="en-US" dirty="0"/>
              <a:t>the option to use the Ethernet Driver.</a:t>
            </a:r>
          </a:p>
          <a:p>
            <a:r>
              <a:rPr lang="en-US" dirty="0" smtClean="0"/>
              <a:t>A </a:t>
            </a:r>
            <a:r>
              <a:rPr lang="en-US" dirty="0"/>
              <a:t>copy of the procedure to configure this </a:t>
            </a:r>
            <a:r>
              <a:rPr lang="en-US" dirty="0" smtClean="0"/>
              <a:t>Driver (RS </a:t>
            </a:r>
            <a:r>
              <a:rPr lang="en-US" dirty="0" err="1" smtClean="0"/>
              <a:t>Linx</a:t>
            </a:r>
            <a:r>
              <a:rPr lang="en-US" dirty="0" smtClean="0"/>
              <a:t> DH+, RS-232) </a:t>
            </a:r>
            <a:r>
              <a:rPr lang="en-US" dirty="0"/>
              <a:t>will be given to you by your instructor.</a:t>
            </a:r>
          </a:p>
          <a:p>
            <a:pPr>
              <a:buFontTx/>
              <a:buNone/>
            </a:pPr>
            <a:endParaRPr lang="en-US" dirty="0"/>
          </a:p>
        </p:txBody>
      </p:sp>
      <p:sp>
        <p:nvSpPr>
          <p:cNvPr id="4" name="Slide Number Placeholder 3"/>
          <p:cNvSpPr>
            <a:spLocks noGrp="1"/>
          </p:cNvSpPr>
          <p:nvPr>
            <p:ph type="sldNum" sz="quarter" idx="12"/>
          </p:nvPr>
        </p:nvSpPr>
        <p:spPr/>
        <p:txBody>
          <a:bodyPr/>
          <a:lstStyle/>
          <a:p>
            <a:fld id="{B524FE7C-5E39-48EC-A3D2-125518CDDB6F}" type="slidenum">
              <a:rPr lang="en-US"/>
              <a:pPr/>
              <a:t>39</a:t>
            </a:fld>
            <a:endParaRPr lang="en-US" sz="1400">
              <a:latin typeface="Times" pitchFamily="18" charset="0"/>
            </a:endParaRPr>
          </a:p>
        </p:txBody>
      </p:sp>
      <p:sp>
        <p:nvSpPr>
          <p:cNvPr id="241666" name="Rectangle 2"/>
          <p:cNvSpPr>
            <a:spLocks noGrp="1" noChangeArrowheads="1"/>
          </p:cNvSpPr>
          <p:nvPr>
            <p:ph type="title"/>
          </p:nvPr>
        </p:nvSpPr>
        <p:spPr>
          <a:xfrm>
            <a:off x="457200" y="228600"/>
            <a:ext cx="8229600" cy="1143000"/>
          </a:xfrm>
        </p:spPr>
        <p:txBody>
          <a:bodyPr/>
          <a:lstStyle/>
          <a:p>
            <a:r>
              <a:rPr lang="en-US" dirty="0" smtClean="0"/>
              <a:t>RS-</a:t>
            </a:r>
            <a:r>
              <a:rPr lang="en-US" dirty="0" err="1" smtClean="0"/>
              <a:t>Linx</a:t>
            </a:r>
            <a:r>
              <a:rPr lang="en-US" dirty="0" smtClean="0"/>
              <a:t> Drivers</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6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3"/>
          <p:cNvSpPr>
            <a:spLocks noGrp="1" noChangeArrowheads="1"/>
          </p:cNvSpPr>
          <p:nvPr>
            <p:ph idx="1"/>
          </p:nvPr>
        </p:nvSpPr>
        <p:spPr/>
        <p:txBody>
          <a:bodyPr/>
          <a:lstStyle/>
          <a:p>
            <a:r>
              <a:rPr lang="en-US" sz="2600" dirty="0"/>
              <a:t>The intent of the course is to </a:t>
            </a:r>
            <a:r>
              <a:rPr lang="en-US" sz="2600" dirty="0" smtClean="0"/>
              <a:t>give a basic understanding of connection techniques as well as provide technical resolution to the 7 listed key issues.  </a:t>
            </a:r>
            <a:endParaRPr lang="en-US" sz="2600" dirty="0"/>
          </a:p>
          <a:p>
            <a:r>
              <a:rPr lang="en-US" sz="2600" dirty="0" smtClean="0"/>
              <a:t>During and at completion of this course, students are encouraged to ask questions and indicate areas where more content or help may be needed.</a:t>
            </a:r>
            <a:endParaRPr lang="en-US" sz="2600" dirty="0"/>
          </a:p>
          <a:p>
            <a:pPr>
              <a:buFontTx/>
              <a:buNone/>
            </a:pPr>
            <a:endParaRPr lang="en-US" dirty="0"/>
          </a:p>
        </p:txBody>
      </p:sp>
      <p:sp>
        <p:nvSpPr>
          <p:cNvPr id="4" name="Slide Number Placeholder 3"/>
          <p:cNvSpPr>
            <a:spLocks noGrp="1"/>
          </p:cNvSpPr>
          <p:nvPr>
            <p:ph type="sldNum" sz="quarter" idx="12"/>
          </p:nvPr>
        </p:nvSpPr>
        <p:spPr/>
        <p:txBody>
          <a:bodyPr/>
          <a:lstStyle/>
          <a:p>
            <a:fld id="{7A6E8114-378C-4C00-A25D-93EDE25047AC}" type="slidenum">
              <a:rPr lang="en-US"/>
              <a:pPr/>
              <a:t>4</a:t>
            </a:fld>
            <a:endParaRPr lang="en-US" sz="1400">
              <a:latin typeface="Times" pitchFamily="18" charset="0"/>
            </a:endParaRPr>
          </a:p>
        </p:txBody>
      </p:sp>
      <p:sp>
        <p:nvSpPr>
          <p:cNvPr id="228354" name="Rectangle 2"/>
          <p:cNvSpPr>
            <a:spLocks noGrp="1" noChangeArrowheads="1"/>
          </p:cNvSpPr>
          <p:nvPr>
            <p:ph type="title"/>
          </p:nvPr>
        </p:nvSpPr>
        <p:spPr>
          <a:xfrm>
            <a:off x="457200" y="228600"/>
            <a:ext cx="8229600" cy="1143000"/>
          </a:xfrm>
        </p:spPr>
        <p:txBody>
          <a:bodyPr/>
          <a:lstStyle/>
          <a:p>
            <a:r>
              <a:rPr lang="en-US" dirty="0"/>
              <a:t>7 Key Issues</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dissolve">
                                      <p:cBhvr>
                                        <p:cTn id="7" dur="500"/>
                                        <p:tgtEl>
                                          <p:spTgt spid="228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dissolve">
                                      <p:cBhvr>
                                        <p:cTn id="12" dur="500"/>
                                        <p:tgtEl>
                                          <p:spTgt spid="2283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idx="1"/>
          </p:nvPr>
        </p:nvSpPr>
        <p:spPr/>
        <p:txBody>
          <a:bodyPr>
            <a:normAutofit lnSpcReduction="10000"/>
          </a:bodyPr>
          <a:lstStyle/>
          <a:p>
            <a:pPr>
              <a:lnSpc>
                <a:spcPct val="90000"/>
              </a:lnSpc>
              <a:buNone/>
            </a:pPr>
            <a:r>
              <a:rPr lang="en-US" b="1" dirty="0" smtClean="0"/>
              <a:t>Objectives</a:t>
            </a:r>
            <a:r>
              <a:rPr lang="en-US" dirty="0" smtClean="0"/>
              <a:t>:</a:t>
            </a:r>
          </a:p>
          <a:p>
            <a:pPr>
              <a:lnSpc>
                <a:spcPct val="90000"/>
              </a:lnSpc>
              <a:buNone/>
            </a:pPr>
            <a:endParaRPr lang="en-US" b="1" dirty="0" smtClean="0"/>
          </a:p>
          <a:p>
            <a:pPr>
              <a:lnSpc>
                <a:spcPct val="90000"/>
              </a:lnSpc>
              <a:buNone/>
            </a:pPr>
            <a:r>
              <a:rPr lang="en-US" b="1" dirty="0" smtClean="0"/>
              <a:t>DH+</a:t>
            </a:r>
            <a:endParaRPr lang="en-US" b="1" dirty="0" smtClean="0"/>
          </a:p>
          <a:p>
            <a:pPr>
              <a:lnSpc>
                <a:spcPct val="90000"/>
              </a:lnSpc>
            </a:pPr>
            <a:r>
              <a:rPr lang="en-US" dirty="0" smtClean="0"/>
              <a:t>Create and configure DH+ driver.</a:t>
            </a:r>
          </a:p>
          <a:p>
            <a:pPr>
              <a:lnSpc>
                <a:spcPct val="90000"/>
              </a:lnSpc>
            </a:pPr>
            <a:r>
              <a:rPr lang="en-US" dirty="0" smtClean="0"/>
              <a:t>Establish</a:t>
            </a:r>
            <a:r>
              <a:rPr lang="en-US" dirty="0" smtClean="0"/>
              <a:t> online connection with the SLC 5/04 processor</a:t>
            </a:r>
            <a:r>
              <a:rPr lang="en-US" dirty="0" smtClean="0"/>
              <a:t>.</a:t>
            </a:r>
          </a:p>
          <a:p>
            <a:pPr>
              <a:lnSpc>
                <a:spcPct val="90000"/>
              </a:lnSpc>
            </a:pPr>
            <a:endParaRPr lang="en-US" dirty="0" smtClean="0"/>
          </a:p>
          <a:p>
            <a:pPr>
              <a:lnSpc>
                <a:spcPct val="90000"/>
              </a:lnSpc>
              <a:buNone/>
            </a:pPr>
            <a:r>
              <a:rPr lang="en-US" b="1" dirty="0" smtClean="0"/>
              <a:t>RS-232</a:t>
            </a:r>
          </a:p>
          <a:p>
            <a:pPr>
              <a:lnSpc>
                <a:spcPct val="90000"/>
              </a:lnSpc>
            </a:pPr>
            <a:r>
              <a:rPr lang="en-US" dirty="0" smtClean="0"/>
              <a:t>Create and configure RS-232 driver.</a:t>
            </a:r>
          </a:p>
          <a:p>
            <a:pPr>
              <a:lnSpc>
                <a:spcPct val="90000"/>
              </a:lnSpc>
            </a:pPr>
            <a:r>
              <a:rPr lang="en-US" dirty="0" smtClean="0"/>
              <a:t>Establish online connection with the SLC 5/04 processor.</a:t>
            </a:r>
            <a:endParaRPr lang="en-US" dirty="0" smtClean="0"/>
          </a:p>
        </p:txBody>
      </p:sp>
      <p:sp>
        <p:nvSpPr>
          <p:cNvPr id="4" name="Slide Number Placeholder 3"/>
          <p:cNvSpPr>
            <a:spLocks noGrp="1"/>
          </p:cNvSpPr>
          <p:nvPr>
            <p:ph type="sldNum" sz="quarter" idx="12"/>
          </p:nvPr>
        </p:nvSpPr>
        <p:spPr/>
        <p:txBody>
          <a:bodyPr/>
          <a:lstStyle/>
          <a:p>
            <a:fld id="{B6A52348-938F-46B8-A414-5C11EBA0B2D5}" type="slidenum">
              <a:rPr lang="en-US"/>
              <a:pPr/>
              <a:t>40</a:t>
            </a:fld>
            <a:endParaRPr lang="en-US" sz="1400">
              <a:latin typeface="Times" pitchFamily="18" charset="0"/>
            </a:endParaRPr>
          </a:p>
        </p:txBody>
      </p:sp>
      <p:sp>
        <p:nvSpPr>
          <p:cNvPr id="242690" name="Rectangle 2"/>
          <p:cNvSpPr>
            <a:spLocks noGrp="1" noChangeArrowheads="1"/>
          </p:cNvSpPr>
          <p:nvPr>
            <p:ph type="title"/>
          </p:nvPr>
        </p:nvSpPr>
        <p:spPr>
          <a:xfrm>
            <a:off x="457200" y="228600"/>
            <a:ext cx="8229600" cy="1143000"/>
          </a:xfrm>
        </p:spPr>
        <p:txBody>
          <a:bodyPr/>
          <a:lstStyle/>
          <a:p>
            <a:r>
              <a:rPr lang="en-US" dirty="0" smtClean="0"/>
              <a:t>Connection Exercises</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 calcmode="lin" valueType="num">
                                      <p:cBhvr additive="base">
                                        <p:cTn id="7" dur="500" fill="hold"/>
                                        <p:tgtEl>
                                          <p:spTgt spid="2426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26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2691">
                                            <p:txEl>
                                              <p:pRg st="2" end="2"/>
                                            </p:txEl>
                                          </p:spTgt>
                                        </p:tgtEl>
                                        <p:attrNameLst>
                                          <p:attrName>style.visibility</p:attrName>
                                        </p:attrNameLst>
                                      </p:cBhvr>
                                      <p:to>
                                        <p:strVal val="visible"/>
                                      </p:to>
                                    </p:set>
                                    <p:anim calcmode="lin" valueType="num">
                                      <p:cBhvr additive="base">
                                        <p:cTn id="13" dur="500" fill="hold"/>
                                        <p:tgtEl>
                                          <p:spTgt spid="2426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26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anim calcmode="lin" valueType="num">
                                      <p:cBhvr additive="base">
                                        <p:cTn id="19" dur="500" fill="hold"/>
                                        <p:tgtEl>
                                          <p:spTgt spid="2426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26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2691">
                                            <p:txEl>
                                              <p:pRg st="4" end="4"/>
                                            </p:txEl>
                                          </p:spTgt>
                                        </p:tgtEl>
                                        <p:attrNameLst>
                                          <p:attrName>style.visibility</p:attrName>
                                        </p:attrNameLst>
                                      </p:cBhvr>
                                      <p:to>
                                        <p:strVal val="visible"/>
                                      </p:to>
                                    </p:set>
                                    <p:anim calcmode="lin" valueType="num">
                                      <p:cBhvr additive="base">
                                        <p:cTn id="25" dur="500" fill="hold"/>
                                        <p:tgtEl>
                                          <p:spTgt spid="2426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26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2691">
                                            <p:txEl>
                                              <p:pRg st="6" end="6"/>
                                            </p:txEl>
                                          </p:spTgt>
                                        </p:tgtEl>
                                        <p:attrNameLst>
                                          <p:attrName>style.visibility</p:attrName>
                                        </p:attrNameLst>
                                      </p:cBhvr>
                                      <p:to>
                                        <p:strVal val="visible"/>
                                      </p:to>
                                    </p:set>
                                    <p:anim calcmode="lin" valueType="num">
                                      <p:cBhvr additive="base">
                                        <p:cTn id="31" dur="500" fill="hold"/>
                                        <p:tgtEl>
                                          <p:spTgt spid="24269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26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2691">
                                            <p:txEl>
                                              <p:pRg st="7" end="7"/>
                                            </p:txEl>
                                          </p:spTgt>
                                        </p:tgtEl>
                                        <p:attrNameLst>
                                          <p:attrName>style.visibility</p:attrName>
                                        </p:attrNameLst>
                                      </p:cBhvr>
                                      <p:to>
                                        <p:strVal val="visible"/>
                                      </p:to>
                                    </p:set>
                                    <p:anim calcmode="lin" valueType="num">
                                      <p:cBhvr additive="base">
                                        <p:cTn id="37" dur="500" fill="hold"/>
                                        <p:tgtEl>
                                          <p:spTgt spid="24269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26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2691">
                                            <p:txEl>
                                              <p:pRg st="8" end="8"/>
                                            </p:txEl>
                                          </p:spTgt>
                                        </p:tgtEl>
                                        <p:attrNameLst>
                                          <p:attrName>style.visibility</p:attrName>
                                        </p:attrNameLst>
                                      </p:cBhvr>
                                      <p:to>
                                        <p:strVal val="visible"/>
                                      </p:to>
                                    </p:set>
                                    <p:anim calcmode="lin" valueType="num">
                                      <p:cBhvr additive="base">
                                        <p:cTn id="43" dur="500" fill="hold"/>
                                        <p:tgtEl>
                                          <p:spTgt spid="24269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269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Rectangle 3"/>
          <p:cNvSpPr>
            <a:spLocks noGrp="1" noChangeArrowheads="1"/>
          </p:cNvSpPr>
          <p:nvPr>
            <p:ph idx="1"/>
          </p:nvPr>
        </p:nvSpPr>
        <p:spPr/>
        <p:txBody>
          <a:bodyPr>
            <a:normAutofit fontScale="77500" lnSpcReduction="20000"/>
          </a:bodyPr>
          <a:lstStyle/>
          <a:p>
            <a:pPr>
              <a:lnSpc>
                <a:spcPct val="120000"/>
              </a:lnSpc>
              <a:buNone/>
            </a:pPr>
            <a:r>
              <a:rPr lang="en-US" dirty="0"/>
              <a:t>What are Comments and Symbols?</a:t>
            </a:r>
          </a:p>
          <a:p>
            <a:pPr>
              <a:lnSpc>
                <a:spcPct val="120000"/>
              </a:lnSpc>
            </a:pPr>
            <a:r>
              <a:rPr lang="en-US" dirty="0" smtClean="0"/>
              <a:t>Comments </a:t>
            </a:r>
            <a:r>
              <a:rPr lang="en-US" dirty="0"/>
              <a:t>and Symbols or Descriptors are </a:t>
            </a:r>
            <a:r>
              <a:rPr lang="en-US" dirty="0" smtClean="0"/>
              <a:t>text </a:t>
            </a:r>
            <a:r>
              <a:rPr lang="en-US" dirty="0"/>
              <a:t>that is used to describe various rungs of ladder logic or individual inputs and outputs.</a:t>
            </a:r>
          </a:p>
          <a:p>
            <a:pPr>
              <a:lnSpc>
                <a:spcPct val="120000"/>
              </a:lnSpc>
            </a:pPr>
            <a:r>
              <a:rPr lang="en-US" dirty="0" smtClean="0"/>
              <a:t>They </a:t>
            </a:r>
            <a:r>
              <a:rPr lang="en-US" dirty="0"/>
              <a:t>are created by the programmer who developed the ladder logic.</a:t>
            </a:r>
          </a:p>
          <a:p>
            <a:pPr>
              <a:lnSpc>
                <a:spcPct val="120000"/>
              </a:lnSpc>
            </a:pPr>
            <a:r>
              <a:rPr lang="en-US" dirty="0" smtClean="0"/>
              <a:t>They </a:t>
            </a:r>
            <a:r>
              <a:rPr lang="en-US" dirty="0"/>
              <a:t>do not reside in the SLC-500 processor, </a:t>
            </a:r>
            <a:r>
              <a:rPr lang="en-US" dirty="0" smtClean="0"/>
              <a:t>but </a:t>
            </a:r>
            <a:r>
              <a:rPr lang="en-US" dirty="0"/>
              <a:t>on your computer in a project file with an extension of .RSS.</a:t>
            </a:r>
          </a:p>
          <a:p>
            <a:pPr>
              <a:lnSpc>
                <a:spcPct val="120000"/>
              </a:lnSpc>
            </a:pPr>
            <a:r>
              <a:rPr lang="en-US" dirty="0" smtClean="0"/>
              <a:t>If </a:t>
            </a:r>
            <a:r>
              <a:rPr lang="en-US" dirty="0"/>
              <a:t>the .RSS file you have does not contain them, you will only display the ladder logic.</a:t>
            </a:r>
          </a:p>
          <a:p>
            <a:pPr>
              <a:lnSpc>
                <a:spcPct val="120000"/>
              </a:lnSpc>
            </a:pPr>
            <a:r>
              <a:rPr lang="en-US" dirty="0" smtClean="0"/>
              <a:t>To </a:t>
            </a:r>
            <a:r>
              <a:rPr lang="en-US" dirty="0"/>
              <a:t>display Comments and Symbols you must either have them on a floppy disk, or on your computer.</a:t>
            </a:r>
          </a:p>
        </p:txBody>
      </p:sp>
      <p:sp>
        <p:nvSpPr>
          <p:cNvPr id="4" name="Slide Number Placeholder 3"/>
          <p:cNvSpPr>
            <a:spLocks noGrp="1"/>
          </p:cNvSpPr>
          <p:nvPr>
            <p:ph type="sldNum" sz="quarter" idx="12"/>
          </p:nvPr>
        </p:nvSpPr>
        <p:spPr/>
        <p:txBody>
          <a:bodyPr/>
          <a:lstStyle/>
          <a:p>
            <a:fld id="{77BAB449-EF32-4D2A-A89E-088F8F373163}" type="slidenum">
              <a:rPr lang="en-US"/>
              <a:pPr/>
              <a:t>41</a:t>
            </a:fld>
            <a:endParaRPr lang="en-US" sz="1400">
              <a:latin typeface="Times" pitchFamily="18" charset="0"/>
            </a:endParaRPr>
          </a:p>
        </p:txBody>
      </p:sp>
      <p:sp>
        <p:nvSpPr>
          <p:cNvPr id="244738" name="Rectangle 2"/>
          <p:cNvSpPr>
            <a:spLocks noGrp="1" noChangeArrowheads="1"/>
          </p:cNvSpPr>
          <p:nvPr>
            <p:ph type="title"/>
          </p:nvPr>
        </p:nvSpPr>
        <p:spPr>
          <a:xfrm>
            <a:off x="457200" y="304800"/>
            <a:ext cx="8229600" cy="1143000"/>
          </a:xfrm>
        </p:spPr>
        <p:txBody>
          <a:bodyPr/>
          <a:lstStyle/>
          <a:p>
            <a:r>
              <a:rPr lang="en-US" dirty="0"/>
              <a:t>Comments and Symbols</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anim calcmode="lin" valueType="num">
                                      <p:cBhvr additive="base">
                                        <p:cTn id="7" dur="500" fill="hold"/>
                                        <p:tgtEl>
                                          <p:spTgt spid="2447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47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47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473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473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4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idx="1"/>
          </p:nvPr>
        </p:nvSpPr>
        <p:spPr/>
        <p:txBody>
          <a:bodyPr/>
          <a:lstStyle/>
          <a:p>
            <a:r>
              <a:rPr lang="en-US"/>
              <a:t>All ladder logic project files are stored with the following extensions:	</a:t>
            </a:r>
          </a:p>
          <a:p>
            <a:endParaRPr lang="en-US"/>
          </a:p>
          <a:p>
            <a:r>
              <a:rPr lang="en-US"/>
              <a:t>SLC-500 example Project file: </a:t>
            </a:r>
            <a:r>
              <a:rPr lang="en-US" b="1"/>
              <a:t>BT123.RSS</a:t>
            </a:r>
            <a:r>
              <a:rPr lang="en-US"/>
              <a:t>. </a:t>
            </a:r>
          </a:p>
          <a:p>
            <a:pPr>
              <a:buFontTx/>
              <a:buNone/>
            </a:pPr>
            <a:r>
              <a:rPr lang="en-US"/>
              <a:t>	BT123 is the </a:t>
            </a:r>
            <a:r>
              <a:rPr lang="en-US" b="1"/>
              <a:t>Project file name</a:t>
            </a:r>
            <a:r>
              <a:rPr lang="en-US"/>
              <a:t>.</a:t>
            </a:r>
          </a:p>
          <a:p>
            <a:pPr>
              <a:buFontTx/>
              <a:buNone/>
            </a:pPr>
            <a:r>
              <a:rPr lang="en-US"/>
              <a:t>	.</a:t>
            </a:r>
            <a:r>
              <a:rPr lang="en-US" b="1"/>
              <a:t>RSS</a:t>
            </a:r>
            <a:r>
              <a:rPr lang="en-US"/>
              <a:t> is the extension and stands for Rockwell Software SLC.</a:t>
            </a:r>
          </a:p>
          <a:p>
            <a:pPr>
              <a:buFontTx/>
              <a:buNone/>
            </a:pPr>
            <a:endParaRPr lang="en-US"/>
          </a:p>
          <a:p>
            <a:pPr>
              <a:buFontTx/>
              <a:buNone/>
            </a:pPr>
            <a:endParaRPr lang="en-US"/>
          </a:p>
          <a:p>
            <a:pPr>
              <a:buFontTx/>
              <a:buNone/>
            </a:pPr>
            <a:endParaRPr lang="en-US"/>
          </a:p>
        </p:txBody>
      </p:sp>
      <p:sp>
        <p:nvSpPr>
          <p:cNvPr id="4" name="Slide Number Placeholder 3"/>
          <p:cNvSpPr>
            <a:spLocks noGrp="1"/>
          </p:cNvSpPr>
          <p:nvPr>
            <p:ph type="sldNum" sz="quarter" idx="12"/>
          </p:nvPr>
        </p:nvSpPr>
        <p:spPr/>
        <p:txBody>
          <a:bodyPr/>
          <a:lstStyle/>
          <a:p>
            <a:fld id="{C10DEC20-77CE-4C43-8ABA-CAABD63B61FE}" type="slidenum">
              <a:rPr lang="en-US"/>
              <a:pPr/>
              <a:t>42</a:t>
            </a:fld>
            <a:endParaRPr lang="en-US" sz="1400">
              <a:latin typeface="Times" pitchFamily="18" charset="0"/>
            </a:endParaRPr>
          </a:p>
        </p:txBody>
      </p:sp>
      <p:sp>
        <p:nvSpPr>
          <p:cNvPr id="245762" name="Rectangle 2"/>
          <p:cNvSpPr>
            <a:spLocks noGrp="1" noChangeArrowheads="1"/>
          </p:cNvSpPr>
          <p:nvPr>
            <p:ph type="title"/>
          </p:nvPr>
        </p:nvSpPr>
        <p:spPr>
          <a:xfrm>
            <a:off x="457200" y="228600"/>
            <a:ext cx="8229600" cy="1143000"/>
          </a:xfrm>
        </p:spPr>
        <p:txBody>
          <a:bodyPr/>
          <a:lstStyle/>
          <a:p>
            <a:r>
              <a:rPr lang="en-US" dirty="0"/>
              <a:t>Project file Extension</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anim calcmode="lin" valueType="num">
                                      <p:cBhvr additive="base">
                                        <p:cTn id="7" dur="500" fill="hold"/>
                                        <p:tgtEl>
                                          <p:spTgt spid="245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63">
                                            <p:txEl>
                                              <p:pRg st="2" end="2"/>
                                            </p:txEl>
                                          </p:spTgt>
                                        </p:tgtEl>
                                        <p:attrNameLst>
                                          <p:attrName>style.visibility</p:attrName>
                                        </p:attrNameLst>
                                      </p:cBhvr>
                                      <p:to>
                                        <p:strVal val="visible"/>
                                      </p:to>
                                    </p:set>
                                    <p:anim calcmode="lin" valueType="num">
                                      <p:cBhvr additive="base">
                                        <p:cTn id="13" dur="500" fill="hold"/>
                                        <p:tgtEl>
                                          <p:spTgt spid="2457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45763">
                                            <p:txEl>
                                              <p:pRg st="3" end="3"/>
                                            </p:txEl>
                                          </p:spTgt>
                                        </p:tgtEl>
                                        <p:attrNameLst>
                                          <p:attrName>style.visibility</p:attrName>
                                        </p:attrNameLst>
                                      </p:cBhvr>
                                      <p:to>
                                        <p:strVal val="visible"/>
                                      </p:to>
                                    </p:set>
                                    <p:animEffect transition="in" filter="dissolve">
                                      <p:cBhvr>
                                        <p:cTn id="19" dur="500"/>
                                        <p:tgtEl>
                                          <p:spTgt spid="24576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45763">
                                            <p:txEl>
                                              <p:pRg st="4" end="4"/>
                                            </p:txEl>
                                          </p:spTgt>
                                        </p:tgtEl>
                                        <p:attrNameLst>
                                          <p:attrName>style.visibility</p:attrName>
                                        </p:attrNameLst>
                                      </p:cBhvr>
                                      <p:to>
                                        <p:strVal val="visible"/>
                                      </p:to>
                                    </p:set>
                                    <p:animEffect transition="in" filter="dissolve">
                                      <p:cBhvr>
                                        <p:cTn id="24" dur="500"/>
                                        <p:tgtEl>
                                          <p:spTgt spid="2457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3"/>
          <p:cNvSpPr>
            <a:spLocks noGrp="1" noChangeArrowheads="1"/>
          </p:cNvSpPr>
          <p:nvPr>
            <p:ph idx="1"/>
          </p:nvPr>
        </p:nvSpPr>
        <p:spPr/>
        <p:txBody>
          <a:bodyPr/>
          <a:lstStyle/>
          <a:p>
            <a:r>
              <a:rPr lang="en-US"/>
              <a:t>SLC-500 example Back up File: BT123_Bak01.RSS.</a:t>
            </a:r>
          </a:p>
          <a:p>
            <a:pPr>
              <a:buFontTx/>
              <a:buNone/>
            </a:pPr>
            <a:r>
              <a:rPr lang="en-US"/>
              <a:t>	BT123 is the project file name.</a:t>
            </a:r>
          </a:p>
          <a:p>
            <a:pPr>
              <a:buFontTx/>
              <a:buNone/>
            </a:pPr>
            <a:r>
              <a:rPr lang="en-US"/>
              <a:t>	_Bak01 designates a backed up file.</a:t>
            </a:r>
          </a:p>
          <a:p>
            <a:pPr>
              <a:buFontTx/>
              <a:buNone/>
            </a:pPr>
            <a:r>
              <a:rPr lang="en-US"/>
              <a:t>	</a:t>
            </a:r>
            <a:r>
              <a:rPr lang="en-US" b="1"/>
              <a:t>A back up version of a project file is created anytime a project is saved or closed.</a:t>
            </a:r>
          </a:p>
          <a:p>
            <a:pPr>
              <a:buFontTx/>
              <a:buNone/>
            </a:pPr>
            <a:r>
              <a:rPr lang="en-US" b="1"/>
              <a:t>	The HIGHER the number, the more recent the backup.</a:t>
            </a:r>
          </a:p>
          <a:p>
            <a:pPr>
              <a:buFontTx/>
              <a:buNone/>
            </a:pPr>
            <a:endParaRPr lang="en-US" b="1"/>
          </a:p>
          <a:p>
            <a:endParaRPr lang="en-US"/>
          </a:p>
        </p:txBody>
      </p:sp>
      <p:sp>
        <p:nvSpPr>
          <p:cNvPr id="4" name="Slide Number Placeholder 3"/>
          <p:cNvSpPr>
            <a:spLocks noGrp="1"/>
          </p:cNvSpPr>
          <p:nvPr>
            <p:ph type="sldNum" sz="quarter" idx="12"/>
          </p:nvPr>
        </p:nvSpPr>
        <p:spPr/>
        <p:txBody>
          <a:bodyPr/>
          <a:lstStyle/>
          <a:p>
            <a:fld id="{EEE2763B-76E4-4033-9DCD-0CFC90DCFFA4}" type="slidenum">
              <a:rPr lang="en-US"/>
              <a:pPr/>
              <a:t>43</a:t>
            </a:fld>
            <a:endParaRPr lang="en-US" sz="1400">
              <a:latin typeface="Times" pitchFamily="18" charset="0"/>
            </a:endParaRPr>
          </a:p>
        </p:txBody>
      </p:sp>
      <p:sp>
        <p:nvSpPr>
          <p:cNvPr id="246786" name="Rectangle 2"/>
          <p:cNvSpPr>
            <a:spLocks noGrp="1" noChangeArrowheads="1"/>
          </p:cNvSpPr>
          <p:nvPr>
            <p:ph type="title"/>
          </p:nvPr>
        </p:nvSpPr>
        <p:spPr>
          <a:xfrm>
            <a:off x="457200" y="304800"/>
            <a:ext cx="8229600" cy="1143000"/>
          </a:xfrm>
        </p:spPr>
        <p:txBody>
          <a:bodyPr/>
          <a:lstStyle/>
          <a:p>
            <a:r>
              <a:rPr lang="en-US" dirty="0"/>
              <a:t>SLC-500 Back up File</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 calcmode="lin" valueType="num">
                                      <p:cBhvr additive="base">
                                        <p:cTn id="7" dur="500" fill="hold"/>
                                        <p:tgtEl>
                                          <p:spTgt spid="2467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67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46787">
                                            <p:txEl>
                                              <p:pRg st="1" end="1"/>
                                            </p:txEl>
                                          </p:spTgt>
                                        </p:tgtEl>
                                        <p:attrNameLst>
                                          <p:attrName>style.visibility</p:attrName>
                                        </p:attrNameLst>
                                      </p:cBhvr>
                                      <p:to>
                                        <p:strVal val="visible"/>
                                      </p:to>
                                    </p:set>
                                    <p:animEffect transition="in" filter="dissolve">
                                      <p:cBhvr>
                                        <p:cTn id="13" dur="500"/>
                                        <p:tgtEl>
                                          <p:spTgt spid="24678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6787">
                                            <p:txEl>
                                              <p:pRg st="2" end="2"/>
                                            </p:txEl>
                                          </p:spTgt>
                                        </p:tgtEl>
                                        <p:attrNameLst>
                                          <p:attrName>style.visibility</p:attrName>
                                        </p:attrNameLst>
                                      </p:cBhvr>
                                      <p:to>
                                        <p:strVal val="visible"/>
                                      </p:to>
                                    </p:set>
                                    <p:animEffect transition="in" filter="dissolve">
                                      <p:cBhvr>
                                        <p:cTn id="18" dur="500"/>
                                        <p:tgtEl>
                                          <p:spTgt spid="24678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46787">
                                            <p:txEl>
                                              <p:pRg st="3" end="3"/>
                                            </p:txEl>
                                          </p:spTgt>
                                        </p:tgtEl>
                                        <p:attrNameLst>
                                          <p:attrName>style.visibility</p:attrName>
                                        </p:attrNameLst>
                                      </p:cBhvr>
                                      <p:to>
                                        <p:strVal val="visible"/>
                                      </p:to>
                                    </p:set>
                                    <p:animEffect transition="in" filter="dissolve">
                                      <p:cBhvr>
                                        <p:cTn id="23" dur="500"/>
                                        <p:tgtEl>
                                          <p:spTgt spid="24678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46787">
                                            <p:txEl>
                                              <p:pRg st="4" end="4"/>
                                            </p:txEl>
                                          </p:spTgt>
                                        </p:tgtEl>
                                        <p:attrNameLst>
                                          <p:attrName>style.visibility</p:attrName>
                                        </p:attrNameLst>
                                      </p:cBhvr>
                                      <p:to>
                                        <p:strVal val="visible"/>
                                      </p:to>
                                    </p:set>
                                    <p:animEffect transition="in" filter="dissolve">
                                      <p:cBhvr>
                                        <p:cTn id="28" dur="500"/>
                                        <p:tgtEl>
                                          <p:spTgt spid="246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Rectangle 3"/>
          <p:cNvSpPr>
            <a:spLocks noGrp="1" noChangeArrowheads="1"/>
          </p:cNvSpPr>
          <p:nvPr>
            <p:ph idx="1"/>
          </p:nvPr>
        </p:nvSpPr>
        <p:spPr/>
        <p:txBody>
          <a:bodyPr/>
          <a:lstStyle/>
          <a:p>
            <a:r>
              <a:rPr lang="en-US"/>
              <a:t>A PLC-5 project is stored very similar.</a:t>
            </a:r>
          </a:p>
          <a:p>
            <a:pPr>
              <a:buFontTx/>
              <a:buNone/>
            </a:pPr>
            <a:r>
              <a:rPr lang="en-US"/>
              <a:t>	PLC-5 example Project file: </a:t>
            </a:r>
            <a:r>
              <a:rPr lang="en-US" b="1"/>
              <a:t>BT123.RSP</a:t>
            </a:r>
            <a:r>
              <a:rPr lang="en-US"/>
              <a:t>.</a:t>
            </a:r>
          </a:p>
          <a:p>
            <a:pPr>
              <a:buFontTx/>
              <a:buNone/>
            </a:pPr>
            <a:r>
              <a:rPr lang="en-US" b="1"/>
              <a:t>	BT123</a:t>
            </a:r>
            <a:r>
              <a:rPr lang="en-US"/>
              <a:t> is the </a:t>
            </a:r>
            <a:r>
              <a:rPr lang="en-US" b="1"/>
              <a:t>project file name</a:t>
            </a:r>
            <a:r>
              <a:rPr lang="en-US"/>
              <a:t>.</a:t>
            </a:r>
          </a:p>
          <a:p>
            <a:pPr>
              <a:buFontTx/>
              <a:buNone/>
            </a:pPr>
            <a:r>
              <a:rPr lang="en-US"/>
              <a:t>	.</a:t>
            </a:r>
            <a:r>
              <a:rPr lang="en-US" b="1"/>
              <a:t>RSP</a:t>
            </a:r>
            <a:r>
              <a:rPr lang="en-US"/>
              <a:t> is the extension and stands for Rockwell Software PLC.</a:t>
            </a:r>
          </a:p>
          <a:p>
            <a:pPr>
              <a:buFontTx/>
              <a:buNone/>
            </a:pPr>
            <a:endParaRPr lang="en-US"/>
          </a:p>
          <a:p>
            <a:pPr>
              <a:buFontTx/>
              <a:buNone/>
            </a:pPr>
            <a:endParaRPr lang="en-US"/>
          </a:p>
        </p:txBody>
      </p:sp>
      <p:sp>
        <p:nvSpPr>
          <p:cNvPr id="4" name="Slide Number Placeholder 3"/>
          <p:cNvSpPr>
            <a:spLocks noGrp="1"/>
          </p:cNvSpPr>
          <p:nvPr>
            <p:ph type="sldNum" sz="quarter" idx="12"/>
          </p:nvPr>
        </p:nvSpPr>
        <p:spPr/>
        <p:txBody>
          <a:bodyPr/>
          <a:lstStyle/>
          <a:p>
            <a:fld id="{1A45EFE8-A703-4716-8A08-EEC6243E4F34}" type="slidenum">
              <a:rPr lang="en-US"/>
              <a:pPr/>
              <a:t>44</a:t>
            </a:fld>
            <a:endParaRPr lang="en-US" sz="1400">
              <a:latin typeface="Times" pitchFamily="18" charset="0"/>
            </a:endParaRPr>
          </a:p>
        </p:txBody>
      </p:sp>
      <p:sp>
        <p:nvSpPr>
          <p:cNvPr id="247810" name="Rectangle 2"/>
          <p:cNvSpPr>
            <a:spLocks noGrp="1" noChangeArrowheads="1"/>
          </p:cNvSpPr>
          <p:nvPr>
            <p:ph type="title"/>
          </p:nvPr>
        </p:nvSpPr>
        <p:spPr>
          <a:xfrm>
            <a:off x="457200" y="304800"/>
            <a:ext cx="8229600" cy="1143000"/>
          </a:xfrm>
        </p:spPr>
        <p:txBody>
          <a:bodyPr/>
          <a:lstStyle/>
          <a:p>
            <a:r>
              <a:rPr lang="en-US" dirty="0"/>
              <a:t>PLC-5 Extension</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 calcmode="lin" valueType="num">
                                      <p:cBhvr additive="base">
                                        <p:cTn id="7" dur="500" fill="hold"/>
                                        <p:tgtEl>
                                          <p:spTgt spid="247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7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47811">
                                            <p:txEl>
                                              <p:pRg st="1" end="1"/>
                                            </p:txEl>
                                          </p:spTgt>
                                        </p:tgtEl>
                                        <p:attrNameLst>
                                          <p:attrName>style.visibility</p:attrName>
                                        </p:attrNameLst>
                                      </p:cBhvr>
                                      <p:to>
                                        <p:strVal val="visible"/>
                                      </p:to>
                                    </p:set>
                                    <p:animEffect transition="in" filter="dissolve">
                                      <p:cBhvr>
                                        <p:cTn id="13" dur="500"/>
                                        <p:tgtEl>
                                          <p:spTgt spid="24781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47811">
                                            <p:txEl>
                                              <p:pRg st="2" end="2"/>
                                            </p:txEl>
                                          </p:spTgt>
                                        </p:tgtEl>
                                        <p:attrNameLst>
                                          <p:attrName>style.visibility</p:attrName>
                                        </p:attrNameLst>
                                      </p:cBhvr>
                                      <p:to>
                                        <p:strVal val="visible"/>
                                      </p:to>
                                    </p:set>
                                    <p:animEffect transition="in" filter="dissolve">
                                      <p:cBhvr>
                                        <p:cTn id="18" dur="500"/>
                                        <p:tgtEl>
                                          <p:spTgt spid="2478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47811">
                                            <p:txEl>
                                              <p:pRg st="3" end="3"/>
                                            </p:txEl>
                                          </p:spTgt>
                                        </p:tgtEl>
                                        <p:attrNameLst>
                                          <p:attrName>style.visibility</p:attrName>
                                        </p:attrNameLst>
                                      </p:cBhvr>
                                      <p:to>
                                        <p:strVal val="visible"/>
                                      </p:to>
                                    </p:set>
                                    <p:animEffect transition="in" filter="dissolve">
                                      <p:cBhvr>
                                        <p:cTn id="23" dur="500"/>
                                        <p:tgtEl>
                                          <p:spTgt spid="2478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idx="1"/>
          </p:nvPr>
        </p:nvSpPr>
        <p:spPr/>
        <p:txBody>
          <a:bodyPr/>
          <a:lstStyle/>
          <a:p>
            <a:r>
              <a:rPr lang="en-US"/>
              <a:t>PLC-5 Back up example Project file: BT123_Bak01.RSP.</a:t>
            </a:r>
          </a:p>
          <a:p>
            <a:pPr>
              <a:buFontTx/>
              <a:buNone/>
            </a:pPr>
            <a:r>
              <a:rPr lang="en-US"/>
              <a:t>	BT123 is the project file name.</a:t>
            </a:r>
          </a:p>
          <a:p>
            <a:pPr>
              <a:buFontTx/>
              <a:buNone/>
            </a:pPr>
            <a:r>
              <a:rPr lang="en-US"/>
              <a:t>	_Bak01 designates a backed up file.</a:t>
            </a:r>
          </a:p>
          <a:p>
            <a:pPr>
              <a:buFontTx/>
              <a:buNone/>
            </a:pPr>
            <a:r>
              <a:rPr lang="en-US" b="1"/>
              <a:t>	A back up version of a project file is created anytime a project is saved or closed.</a:t>
            </a:r>
          </a:p>
          <a:p>
            <a:pPr>
              <a:buFontTx/>
              <a:buNone/>
            </a:pPr>
            <a:r>
              <a:rPr lang="en-US" b="1"/>
              <a:t>	The HIGHER the number, the more recent the backup</a:t>
            </a:r>
            <a:r>
              <a:rPr lang="en-US"/>
              <a:t>.</a:t>
            </a:r>
          </a:p>
          <a:p>
            <a:endParaRPr lang="en-US"/>
          </a:p>
        </p:txBody>
      </p:sp>
      <p:sp>
        <p:nvSpPr>
          <p:cNvPr id="4" name="Slide Number Placeholder 3"/>
          <p:cNvSpPr>
            <a:spLocks noGrp="1"/>
          </p:cNvSpPr>
          <p:nvPr>
            <p:ph type="sldNum" sz="quarter" idx="12"/>
          </p:nvPr>
        </p:nvSpPr>
        <p:spPr/>
        <p:txBody>
          <a:bodyPr/>
          <a:lstStyle/>
          <a:p>
            <a:fld id="{8265613F-6FDF-43E8-8913-5EDF6A4FA7CB}" type="slidenum">
              <a:rPr lang="en-US"/>
              <a:pPr/>
              <a:t>45</a:t>
            </a:fld>
            <a:endParaRPr lang="en-US" sz="1400">
              <a:latin typeface="Times" pitchFamily="18" charset="0"/>
            </a:endParaRPr>
          </a:p>
        </p:txBody>
      </p:sp>
      <p:sp>
        <p:nvSpPr>
          <p:cNvPr id="248834" name="Rectangle 2"/>
          <p:cNvSpPr>
            <a:spLocks noGrp="1" noChangeArrowheads="1"/>
          </p:cNvSpPr>
          <p:nvPr>
            <p:ph type="title"/>
          </p:nvPr>
        </p:nvSpPr>
        <p:spPr/>
        <p:txBody>
          <a:bodyPr/>
          <a:lstStyle/>
          <a:p>
            <a:r>
              <a:rPr lang="en-US"/>
              <a:t>PLC-5 Back up</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 calcmode="lin" valueType="num">
                                      <p:cBhvr additive="base">
                                        <p:cTn id="7" dur="500" fill="hold"/>
                                        <p:tgtEl>
                                          <p:spTgt spid="2488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88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48835">
                                            <p:txEl>
                                              <p:pRg st="1" end="1"/>
                                            </p:txEl>
                                          </p:spTgt>
                                        </p:tgtEl>
                                        <p:attrNameLst>
                                          <p:attrName>style.visibility</p:attrName>
                                        </p:attrNameLst>
                                      </p:cBhvr>
                                      <p:to>
                                        <p:strVal val="visible"/>
                                      </p:to>
                                    </p:set>
                                    <p:animEffect transition="in" filter="dissolve">
                                      <p:cBhvr>
                                        <p:cTn id="13" dur="500"/>
                                        <p:tgtEl>
                                          <p:spTgt spid="24883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48835">
                                            <p:txEl>
                                              <p:pRg st="2" end="2"/>
                                            </p:txEl>
                                          </p:spTgt>
                                        </p:tgtEl>
                                        <p:attrNameLst>
                                          <p:attrName>style.visibility</p:attrName>
                                        </p:attrNameLst>
                                      </p:cBhvr>
                                      <p:to>
                                        <p:strVal val="visible"/>
                                      </p:to>
                                    </p:set>
                                    <p:animEffect transition="in" filter="dissolve">
                                      <p:cBhvr>
                                        <p:cTn id="18" dur="500"/>
                                        <p:tgtEl>
                                          <p:spTgt spid="24883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48835">
                                            <p:txEl>
                                              <p:pRg st="3" end="3"/>
                                            </p:txEl>
                                          </p:spTgt>
                                        </p:tgtEl>
                                        <p:attrNameLst>
                                          <p:attrName>style.visibility</p:attrName>
                                        </p:attrNameLst>
                                      </p:cBhvr>
                                      <p:to>
                                        <p:strVal val="visible"/>
                                      </p:to>
                                    </p:set>
                                    <p:animEffect transition="in" filter="dissolve">
                                      <p:cBhvr>
                                        <p:cTn id="23" dur="500"/>
                                        <p:tgtEl>
                                          <p:spTgt spid="24883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48835">
                                            <p:txEl>
                                              <p:pRg st="4" end="4"/>
                                            </p:txEl>
                                          </p:spTgt>
                                        </p:tgtEl>
                                        <p:attrNameLst>
                                          <p:attrName>style.visibility</p:attrName>
                                        </p:attrNameLst>
                                      </p:cBhvr>
                                      <p:to>
                                        <p:strVal val="visible"/>
                                      </p:to>
                                    </p:set>
                                    <p:animEffect transition="in" filter="dissolve">
                                      <p:cBhvr>
                                        <p:cTn id="28" dur="500"/>
                                        <p:tgtEl>
                                          <p:spTgt spid="2488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Grp="1" noChangeArrowheads="1"/>
          </p:cNvSpPr>
          <p:nvPr>
            <p:ph idx="1"/>
          </p:nvPr>
        </p:nvSpPr>
        <p:spPr/>
        <p:txBody>
          <a:bodyPr/>
          <a:lstStyle/>
          <a:p>
            <a:r>
              <a:rPr lang="en-US" dirty="0" smtClean="0"/>
              <a:t>For </a:t>
            </a:r>
            <a:r>
              <a:rPr lang="en-US" dirty="0"/>
              <a:t>most machines on the plant floor a copy of the most recent ladder logic with the Comments and Symbols </a:t>
            </a:r>
            <a:r>
              <a:rPr lang="en-US" dirty="0" smtClean="0"/>
              <a:t>should </a:t>
            </a:r>
            <a:r>
              <a:rPr lang="en-US" dirty="0"/>
              <a:t>be available. </a:t>
            </a:r>
          </a:p>
        </p:txBody>
      </p:sp>
      <p:sp>
        <p:nvSpPr>
          <p:cNvPr id="4" name="Slide Number Placeholder 3"/>
          <p:cNvSpPr>
            <a:spLocks noGrp="1"/>
          </p:cNvSpPr>
          <p:nvPr>
            <p:ph type="sldNum" sz="quarter" idx="12"/>
          </p:nvPr>
        </p:nvSpPr>
        <p:spPr/>
        <p:txBody>
          <a:bodyPr/>
          <a:lstStyle/>
          <a:p>
            <a:fld id="{C9761FE4-B6CB-4603-9B5C-BE77FF546C9A}" type="slidenum">
              <a:rPr lang="en-US"/>
              <a:pPr/>
              <a:t>46</a:t>
            </a:fld>
            <a:endParaRPr lang="en-US" sz="1400">
              <a:latin typeface="Times" pitchFamily="18" charset="0"/>
            </a:endParaRPr>
          </a:p>
        </p:txBody>
      </p:sp>
      <p:sp>
        <p:nvSpPr>
          <p:cNvPr id="249858" name="Rectangle 2"/>
          <p:cNvSpPr>
            <a:spLocks noGrp="1" noChangeArrowheads="1"/>
          </p:cNvSpPr>
          <p:nvPr>
            <p:ph type="title"/>
          </p:nvPr>
        </p:nvSpPr>
        <p:spPr>
          <a:xfrm>
            <a:off x="457200" y="0"/>
            <a:ext cx="8229600" cy="1143000"/>
          </a:xfrm>
        </p:spPr>
        <p:txBody>
          <a:bodyPr>
            <a:normAutofit fontScale="90000"/>
          </a:bodyPr>
          <a:lstStyle/>
          <a:p>
            <a:pPr algn="ctr"/>
            <a:r>
              <a:rPr lang="en-US" dirty="0"/>
              <a:t>Floppy Disk with Comments and Symbols</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checkerboard(across)">
                                      <p:cBhvr>
                                        <p:cTn id="7" dur="500"/>
                                        <p:tgtEl>
                                          <p:spTgt spid="2498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idx="1"/>
          </p:nvPr>
        </p:nvSpPr>
        <p:spPr/>
        <p:txBody>
          <a:bodyPr/>
          <a:lstStyle/>
          <a:p>
            <a:r>
              <a:rPr lang="en-US"/>
              <a:t>In Day 3 we will go over how to retrieve the Comments and Symbols. </a:t>
            </a:r>
          </a:p>
        </p:txBody>
      </p:sp>
      <p:sp>
        <p:nvSpPr>
          <p:cNvPr id="4" name="Slide Number Placeholder 3"/>
          <p:cNvSpPr>
            <a:spLocks noGrp="1"/>
          </p:cNvSpPr>
          <p:nvPr>
            <p:ph type="sldNum" sz="quarter" idx="12"/>
          </p:nvPr>
        </p:nvSpPr>
        <p:spPr/>
        <p:txBody>
          <a:bodyPr/>
          <a:lstStyle/>
          <a:p>
            <a:fld id="{68B6331E-A007-4E25-8D28-6F4897C1A03C}" type="slidenum">
              <a:rPr lang="en-US"/>
              <a:pPr/>
              <a:t>47</a:t>
            </a:fld>
            <a:endParaRPr lang="en-US" sz="1400">
              <a:latin typeface="Times" pitchFamily="18" charset="0"/>
            </a:endParaRPr>
          </a:p>
        </p:txBody>
      </p:sp>
      <p:sp>
        <p:nvSpPr>
          <p:cNvPr id="295938" name="Rectangle 2"/>
          <p:cNvSpPr>
            <a:spLocks noGrp="1" noChangeArrowheads="1"/>
          </p:cNvSpPr>
          <p:nvPr>
            <p:ph type="title"/>
          </p:nvPr>
        </p:nvSpPr>
        <p:spPr/>
        <p:txBody>
          <a:bodyPr/>
          <a:lstStyle/>
          <a:p>
            <a:r>
              <a:rPr lang="en-US"/>
              <a:t> Comments and Symbols</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Effect transition="in" filter="checkerboard(across)">
                                      <p:cBhvr>
                                        <p:cTn id="7" dur="500"/>
                                        <p:tgtEl>
                                          <p:spTgt spid="295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p:txBody>
          <a:bodyPr/>
          <a:lstStyle/>
          <a:p>
            <a:r>
              <a:rPr lang="en-US"/>
              <a:t/>
            </a:r>
            <a:br>
              <a:rPr lang="en-US"/>
            </a:br>
            <a:r>
              <a:rPr lang="en-US"/>
              <a:t>END OF DAY 2</a:t>
            </a:r>
          </a:p>
        </p:txBody>
      </p:sp>
      <p:sp>
        <p:nvSpPr>
          <p:cNvPr id="4" name="Rectangle 6"/>
          <p:cNvSpPr>
            <a:spLocks noGrp="1" noChangeArrowheads="1"/>
          </p:cNvSpPr>
          <p:nvPr>
            <p:ph type="sldNum" sz="quarter" idx="12"/>
          </p:nvPr>
        </p:nvSpPr>
        <p:spPr/>
        <p:txBody>
          <a:bodyPr/>
          <a:lstStyle/>
          <a:p>
            <a:fld id="{08748A9F-C226-4484-9297-47CB21D264BA}" type="slidenum">
              <a:rPr lang="en-US"/>
              <a:pPr/>
              <a:t>48</a:t>
            </a:fld>
            <a:endParaRPr lang="en-US"/>
          </a:p>
        </p:txBody>
      </p:sp>
      <p:pic>
        <p:nvPicPr>
          <p:cNvPr id="6" name="Picture 5" descr="Logo Extended Line.jpg"/>
          <p:cNvPicPr>
            <a:picLocks noChangeAspect="1"/>
          </p:cNvPicPr>
          <p:nvPr/>
        </p:nvPicPr>
        <p:blipFill>
          <a:blip r:embed="rId3"/>
          <a:stretch>
            <a:fillRect/>
          </a:stretch>
        </p:blipFill>
        <p:spPr>
          <a:xfrm>
            <a:off x="304800" y="228600"/>
            <a:ext cx="8305800" cy="1318596"/>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ctrTitle"/>
          </p:nvPr>
        </p:nvSpPr>
        <p:spPr/>
        <p:txBody>
          <a:bodyPr/>
          <a:lstStyle/>
          <a:p>
            <a:r>
              <a:rPr lang="en-US"/>
              <a:t/>
            </a:r>
            <a:br>
              <a:rPr lang="en-US"/>
            </a:br>
            <a:r>
              <a:rPr lang="en-US"/>
              <a:t>DAY 3</a:t>
            </a:r>
          </a:p>
        </p:txBody>
      </p:sp>
      <p:sp>
        <p:nvSpPr>
          <p:cNvPr id="4" name="Rectangle 6"/>
          <p:cNvSpPr>
            <a:spLocks noGrp="1" noChangeArrowheads="1"/>
          </p:cNvSpPr>
          <p:nvPr>
            <p:ph type="sldNum" sz="quarter" idx="12"/>
          </p:nvPr>
        </p:nvSpPr>
        <p:spPr/>
        <p:txBody>
          <a:bodyPr/>
          <a:lstStyle/>
          <a:p>
            <a:fld id="{BF210036-23EB-42DA-92B9-417F6466902E}" type="slidenum">
              <a:rPr lang="en-US"/>
              <a:pPr/>
              <a:t>49</a:t>
            </a:fld>
            <a:endParaRPr lang="en-US"/>
          </a:p>
        </p:txBody>
      </p:sp>
      <p:pic>
        <p:nvPicPr>
          <p:cNvPr id="5" name="Picture 4" descr="Logo Extended Line.jpg"/>
          <p:cNvPicPr>
            <a:picLocks noChangeAspect="1"/>
          </p:cNvPicPr>
          <p:nvPr/>
        </p:nvPicPr>
        <p:blipFill>
          <a:blip r:embed="rId3"/>
          <a:stretch>
            <a:fillRect/>
          </a:stretch>
        </p:blipFill>
        <p:spPr>
          <a:xfrm>
            <a:off x="304800" y="228600"/>
            <a:ext cx="8305800" cy="1318596"/>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ctrTitle"/>
          </p:nvPr>
        </p:nvSpPr>
        <p:spPr>
          <a:xfrm>
            <a:off x="685800" y="2644775"/>
            <a:ext cx="7772400" cy="1470025"/>
          </a:xfrm>
          <a:noFill/>
          <a:ln/>
        </p:spPr>
        <p:txBody>
          <a:bodyPr/>
          <a:lstStyle/>
          <a:p>
            <a:r>
              <a:rPr lang="en-US" dirty="0"/>
              <a:t>Course Outline</a:t>
            </a:r>
          </a:p>
        </p:txBody>
      </p:sp>
      <p:sp>
        <p:nvSpPr>
          <p:cNvPr id="66565" name="Rectangle 5"/>
          <p:cNvSpPr>
            <a:spLocks noGrp="1" noChangeArrowheads="1"/>
          </p:cNvSpPr>
          <p:nvPr>
            <p:ph type="subTitle" idx="1"/>
          </p:nvPr>
        </p:nvSpPr>
        <p:spPr/>
        <p:txBody>
          <a:bodyPr/>
          <a:lstStyle/>
          <a:p>
            <a:endParaRPr lang="en-US"/>
          </a:p>
          <a:p>
            <a:endParaRPr lang="en-US"/>
          </a:p>
        </p:txBody>
      </p:sp>
      <p:sp>
        <p:nvSpPr>
          <p:cNvPr id="5" name="Rectangle 6"/>
          <p:cNvSpPr>
            <a:spLocks noGrp="1" noChangeArrowheads="1"/>
          </p:cNvSpPr>
          <p:nvPr>
            <p:ph type="sldNum" sz="quarter" idx="12"/>
          </p:nvPr>
        </p:nvSpPr>
        <p:spPr/>
        <p:txBody>
          <a:bodyPr/>
          <a:lstStyle/>
          <a:p>
            <a:fld id="{DEBE3CB2-8F9A-4C90-A995-F55876478FFA}" type="slidenum">
              <a:rPr lang="en-US"/>
              <a:pPr/>
              <a:t>5</a:t>
            </a:fld>
            <a:endParaRPr lang="en-US"/>
          </a:p>
        </p:txBody>
      </p:sp>
      <p:pic>
        <p:nvPicPr>
          <p:cNvPr id="7" name="Picture 6" descr="Logo Extended Line.jpg"/>
          <p:cNvPicPr>
            <a:picLocks noChangeAspect="1"/>
          </p:cNvPicPr>
          <p:nvPr/>
        </p:nvPicPr>
        <p:blipFill>
          <a:blip r:embed="rId3"/>
          <a:stretch>
            <a:fillRect/>
          </a:stretch>
        </p:blipFill>
        <p:spPr>
          <a:xfrm>
            <a:off x="304800" y="228600"/>
            <a:ext cx="8305800" cy="1318596"/>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noChangeArrowheads="1"/>
          </p:cNvSpPr>
          <p:nvPr>
            <p:ph idx="1"/>
          </p:nvPr>
        </p:nvSpPr>
        <p:spPr/>
        <p:txBody>
          <a:bodyPr>
            <a:normAutofit fontScale="92500" lnSpcReduction="10000"/>
          </a:bodyPr>
          <a:lstStyle/>
          <a:p>
            <a:r>
              <a:rPr lang="en-US" dirty="0"/>
              <a:t>Review and questions from Day </a:t>
            </a:r>
            <a:r>
              <a:rPr lang="en-US" dirty="0" smtClean="0"/>
              <a:t>2</a:t>
            </a:r>
          </a:p>
          <a:p>
            <a:pPr lvl="1"/>
            <a:r>
              <a:rPr lang="en-US" dirty="0" smtClean="0"/>
              <a:t>Processor Naming Structure (Good </a:t>
            </a:r>
            <a:r>
              <a:rPr lang="en-US" dirty="0" err="1" smtClean="0"/>
              <a:t>vs</a:t>
            </a:r>
            <a:r>
              <a:rPr lang="en-US" dirty="0" smtClean="0"/>
              <a:t> Bad)</a:t>
            </a:r>
          </a:p>
          <a:p>
            <a:pPr lvl="1"/>
            <a:r>
              <a:rPr lang="en-US" dirty="0" smtClean="0"/>
              <a:t>Download file into Demo SLC</a:t>
            </a:r>
          </a:p>
          <a:p>
            <a:pPr lvl="2"/>
            <a:r>
              <a:rPr lang="en-US" dirty="0" smtClean="0"/>
              <a:t>Using Serial Connection</a:t>
            </a:r>
          </a:p>
          <a:p>
            <a:pPr lvl="2"/>
            <a:r>
              <a:rPr lang="en-US" dirty="0" smtClean="0"/>
              <a:t>Using DH+ Connection</a:t>
            </a:r>
          </a:p>
          <a:p>
            <a:pPr lvl="1"/>
            <a:r>
              <a:rPr lang="en-US" dirty="0" smtClean="0"/>
              <a:t>Comments and Symbols</a:t>
            </a:r>
          </a:p>
          <a:p>
            <a:pPr lvl="1"/>
            <a:r>
              <a:rPr lang="en-US" dirty="0" smtClean="0"/>
              <a:t>Project file extension (SLC 500)</a:t>
            </a:r>
          </a:p>
          <a:p>
            <a:pPr lvl="2"/>
            <a:r>
              <a:rPr lang="en-US" dirty="0" smtClean="0"/>
              <a:t>Saved from online session</a:t>
            </a:r>
          </a:p>
          <a:p>
            <a:pPr lvl="2"/>
            <a:r>
              <a:rPr lang="en-US" dirty="0" smtClean="0"/>
              <a:t>Back-up file</a:t>
            </a:r>
          </a:p>
          <a:p>
            <a:pPr lvl="1"/>
            <a:r>
              <a:rPr lang="en-US" dirty="0" smtClean="0"/>
              <a:t>Project file extension (PLC 5)</a:t>
            </a:r>
          </a:p>
          <a:p>
            <a:pPr lvl="2"/>
            <a:r>
              <a:rPr lang="en-US" dirty="0" smtClean="0"/>
              <a:t>Saved from online session</a:t>
            </a:r>
          </a:p>
          <a:p>
            <a:pPr lvl="2"/>
            <a:r>
              <a:rPr lang="en-US" dirty="0" smtClean="0"/>
              <a:t>Back-up file</a:t>
            </a:r>
          </a:p>
          <a:p>
            <a:pPr lvl="1"/>
            <a:r>
              <a:rPr lang="en-US" dirty="0" smtClean="0"/>
              <a:t>Storage of most recent program file</a:t>
            </a:r>
            <a:endParaRPr lang="en-US" dirty="0"/>
          </a:p>
        </p:txBody>
      </p:sp>
      <p:sp>
        <p:nvSpPr>
          <p:cNvPr id="4" name="Slide Number Placeholder 3"/>
          <p:cNvSpPr>
            <a:spLocks noGrp="1"/>
          </p:cNvSpPr>
          <p:nvPr>
            <p:ph type="sldNum" sz="quarter" idx="12"/>
          </p:nvPr>
        </p:nvSpPr>
        <p:spPr/>
        <p:txBody>
          <a:bodyPr/>
          <a:lstStyle/>
          <a:p>
            <a:fld id="{65F57CEF-D0F1-4BB4-8B7E-F09D9B232688}" type="slidenum">
              <a:rPr lang="en-US"/>
              <a:pPr/>
              <a:t>50</a:t>
            </a:fld>
            <a:endParaRPr lang="en-US" sz="1400">
              <a:latin typeface="Times" pitchFamily="18" charset="0"/>
            </a:endParaRPr>
          </a:p>
        </p:txBody>
      </p:sp>
      <p:sp>
        <p:nvSpPr>
          <p:cNvPr id="253954" name="Rectangle 2"/>
          <p:cNvSpPr>
            <a:spLocks noGrp="1" noChangeArrowheads="1"/>
          </p:cNvSpPr>
          <p:nvPr>
            <p:ph type="title"/>
          </p:nvPr>
        </p:nvSpPr>
        <p:spPr/>
        <p:txBody>
          <a:bodyPr/>
          <a:lstStyle/>
          <a:p>
            <a:r>
              <a:rPr lang="en-US"/>
              <a:t> Review </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3"/>
          <p:cNvSpPr>
            <a:spLocks noGrp="1" noChangeArrowheads="1"/>
          </p:cNvSpPr>
          <p:nvPr>
            <p:ph idx="1"/>
          </p:nvPr>
        </p:nvSpPr>
        <p:spPr>
          <a:xfrm>
            <a:off x="457200" y="1752600"/>
            <a:ext cx="8382000" cy="3505200"/>
          </a:xfrm>
        </p:spPr>
        <p:txBody>
          <a:bodyPr>
            <a:normAutofit fontScale="92500" lnSpcReduction="10000"/>
          </a:bodyPr>
          <a:lstStyle/>
          <a:p>
            <a:pPr marL="533400" indent="-533400"/>
            <a:r>
              <a:rPr lang="en-US" dirty="0"/>
              <a:t>The preferred method to retrieve or merge the Comments and Symbols to your program is to:</a:t>
            </a:r>
          </a:p>
          <a:p>
            <a:pPr marL="533400" indent="-533400">
              <a:buFontTx/>
              <a:buAutoNum type="arabicPeriod"/>
            </a:pPr>
            <a:r>
              <a:rPr lang="en-US" dirty="0"/>
              <a:t>Copy or Drag and Drop the .RSS file with the comments and symbols from a floppy to your computer.</a:t>
            </a:r>
          </a:p>
          <a:p>
            <a:pPr marL="533400" indent="-533400">
              <a:buFontTx/>
              <a:buAutoNum type="arabicPeriod"/>
            </a:pPr>
            <a:r>
              <a:rPr lang="en-US" dirty="0"/>
              <a:t>Run the file directly from your computer as the file now resides on your computer.</a:t>
            </a:r>
          </a:p>
          <a:p>
            <a:pPr marL="533400" indent="-533400">
              <a:buFontTx/>
              <a:buAutoNum type="arabicPeriod"/>
            </a:pPr>
            <a:endParaRPr lang="en-US" dirty="0"/>
          </a:p>
          <a:p>
            <a:pPr marL="533400" indent="-533400">
              <a:buFontTx/>
              <a:buNone/>
            </a:pPr>
            <a:r>
              <a:rPr lang="en-US" dirty="0"/>
              <a:t>	</a:t>
            </a:r>
          </a:p>
        </p:txBody>
      </p:sp>
      <p:sp>
        <p:nvSpPr>
          <p:cNvPr id="4" name="Slide Number Placeholder 3"/>
          <p:cNvSpPr>
            <a:spLocks noGrp="1"/>
          </p:cNvSpPr>
          <p:nvPr>
            <p:ph type="sldNum" sz="quarter" idx="12"/>
          </p:nvPr>
        </p:nvSpPr>
        <p:spPr/>
        <p:txBody>
          <a:bodyPr/>
          <a:lstStyle/>
          <a:p>
            <a:fld id="{3E6AFC72-E780-4A17-9CFC-3562000198A7}" type="slidenum">
              <a:rPr lang="en-US"/>
              <a:pPr/>
              <a:t>51</a:t>
            </a:fld>
            <a:endParaRPr lang="en-US" sz="1400">
              <a:latin typeface="Times" pitchFamily="18" charset="0"/>
            </a:endParaRPr>
          </a:p>
        </p:txBody>
      </p:sp>
      <p:sp>
        <p:nvSpPr>
          <p:cNvPr id="252930" name="Rectangle 2"/>
          <p:cNvSpPr>
            <a:spLocks noGrp="1" noChangeArrowheads="1"/>
          </p:cNvSpPr>
          <p:nvPr>
            <p:ph type="title"/>
          </p:nvPr>
        </p:nvSpPr>
        <p:spPr/>
        <p:txBody>
          <a:bodyPr/>
          <a:lstStyle/>
          <a:p>
            <a:r>
              <a:rPr lang="en-US"/>
              <a:t>Comments and Symbols</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 calcmode="lin" valueType="num">
                                      <p:cBhvr additive="base">
                                        <p:cTn id="7" dur="500" fill="hold"/>
                                        <p:tgtEl>
                                          <p:spTgt spid="252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29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2931">
                                            <p:txEl>
                                              <p:pRg st="1" end="1"/>
                                            </p:txEl>
                                          </p:spTgt>
                                        </p:tgtEl>
                                        <p:attrNameLst>
                                          <p:attrName>style.visibility</p:attrName>
                                        </p:attrNameLst>
                                      </p:cBhvr>
                                      <p:to>
                                        <p:strVal val="visible"/>
                                      </p:to>
                                    </p:set>
                                    <p:animEffect transition="in" filter="dissolve">
                                      <p:cBhvr>
                                        <p:cTn id="13" dur="500"/>
                                        <p:tgtEl>
                                          <p:spTgt spid="25293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52931">
                                            <p:txEl>
                                              <p:pRg st="2" end="2"/>
                                            </p:txEl>
                                          </p:spTgt>
                                        </p:tgtEl>
                                        <p:attrNameLst>
                                          <p:attrName>style.visibility</p:attrName>
                                        </p:attrNameLst>
                                      </p:cBhvr>
                                      <p:to>
                                        <p:strVal val="visible"/>
                                      </p:to>
                                    </p:set>
                                    <p:animEffect transition="in" filter="dissolve">
                                      <p:cBhvr>
                                        <p:cTn id="18" dur="500"/>
                                        <p:tgtEl>
                                          <p:spTgt spid="252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3"/>
          <p:cNvSpPr>
            <a:spLocks noGrp="1" noChangeArrowheads="1"/>
          </p:cNvSpPr>
          <p:nvPr>
            <p:ph idx="1"/>
          </p:nvPr>
        </p:nvSpPr>
        <p:spPr>
          <a:xfrm>
            <a:off x="457200" y="1676400"/>
            <a:ext cx="8305800" cy="4267200"/>
          </a:xfrm>
        </p:spPr>
        <p:txBody>
          <a:bodyPr>
            <a:normAutofit fontScale="92500"/>
          </a:bodyPr>
          <a:lstStyle/>
          <a:p>
            <a:pPr marL="533400" indent="-533400"/>
            <a:r>
              <a:rPr lang="en-US" dirty="0"/>
              <a:t>2 other methods can be used but they can create additional problems:</a:t>
            </a:r>
          </a:p>
          <a:p>
            <a:pPr marL="533400" indent="-533400">
              <a:buFontTx/>
              <a:buAutoNum type="arabicPeriod"/>
            </a:pPr>
            <a:r>
              <a:rPr lang="en-US" dirty="0"/>
              <a:t>Perform an </a:t>
            </a:r>
            <a:r>
              <a:rPr lang="en-US" dirty="0" err="1"/>
              <a:t>Ascii</a:t>
            </a:r>
            <a:r>
              <a:rPr lang="en-US" dirty="0"/>
              <a:t> or Native Import.</a:t>
            </a:r>
          </a:p>
          <a:p>
            <a:pPr marL="533400" indent="-533400">
              <a:buFontTx/>
              <a:buNone/>
            </a:pPr>
            <a:r>
              <a:rPr lang="en-US" dirty="0"/>
              <a:t>	This method can be used but this method </a:t>
            </a:r>
            <a:r>
              <a:rPr lang="en-US" b="1" dirty="0"/>
              <a:t>does not</a:t>
            </a:r>
            <a:r>
              <a:rPr lang="en-US" dirty="0"/>
              <a:t> import the ladder program file names.</a:t>
            </a:r>
          </a:p>
          <a:p>
            <a:pPr marL="533400" indent="-533400">
              <a:buFontTx/>
              <a:buAutoNum type="arabicPeriod" startAt="2"/>
            </a:pPr>
            <a:r>
              <a:rPr lang="en-US" dirty="0"/>
              <a:t>Run the program directly from the floppy disk.</a:t>
            </a:r>
          </a:p>
          <a:p>
            <a:pPr marL="533400" indent="-533400">
              <a:buFontTx/>
              <a:buNone/>
            </a:pPr>
            <a:r>
              <a:rPr lang="en-US" dirty="0"/>
              <a:t>	This can cause A: drive read errors if you remove the floppy before completely shutting down RS-Logix 500.</a:t>
            </a:r>
          </a:p>
          <a:p>
            <a:pPr marL="990600" lvl="1" indent="-533400">
              <a:buFontTx/>
              <a:buAutoNum type="arabicPeriod"/>
            </a:pPr>
            <a:endParaRPr lang="en-US" dirty="0"/>
          </a:p>
        </p:txBody>
      </p:sp>
      <p:sp>
        <p:nvSpPr>
          <p:cNvPr id="4" name="Slide Number Placeholder 3"/>
          <p:cNvSpPr>
            <a:spLocks noGrp="1"/>
          </p:cNvSpPr>
          <p:nvPr>
            <p:ph type="sldNum" sz="quarter" idx="12"/>
          </p:nvPr>
        </p:nvSpPr>
        <p:spPr/>
        <p:txBody>
          <a:bodyPr/>
          <a:lstStyle/>
          <a:p>
            <a:fld id="{BD46EC36-1C5C-4D4A-B723-393390955DC1}" type="slidenum">
              <a:rPr lang="en-US"/>
              <a:pPr/>
              <a:t>52</a:t>
            </a:fld>
            <a:endParaRPr lang="en-US" sz="1400">
              <a:latin typeface="Times" pitchFamily="18" charset="0"/>
            </a:endParaRPr>
          </a:p>
        </p:txBody>
      </p:sp>
      <p:sp>
        <p:nvSpPr>
          <p:cNvPr id="254978" name="Rectangle 2"/>
          <p:cNvSpPr>
            <a:spLocks noGrp="1" noChangeArrowheads="1"/>
          </p:cNvSpPr>
          <p:nvPr>
            <p:ph type="title"/>
          </p:nvPr>
        </p:nvSpPr>
        <p:spPr/>
        <p:txBody>
          <a:bodyPr/>
          <a:lstStyle/>
          <a:p>
            <a:r>
              <a:rPr lang="en-US"/>
              <a:t>Comments and Symbols</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 calcmode="lin" valueType="num">
                                      <p:cBhvr additive="base">
                                        <p:cTn id="7" dur="500" fill="hold"/>
                                        <p:tgtEl>
                                          <p:spTgt spid="254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49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4979">
                                            <p:txEl>
                                              <p:pRg st="1" end="1"/>
                                            </p:txEl>
                                          </p:spTgt>
                                        </p:tgtEl>
                                        <p:attrNameLst>
                                          <p:attrName>style.visibility</p:attrName>
                                        </p:attrNameLst>
                                      </p:cBhvr>
                                      <p:to>
                                        <p:strVal val="visible"/>
                                      </p:to>
                                    </p:set>
                                    <p:animEffect transition="in" filter="dissolve">
                                      <p:cBhvr>
                                        <p:cTn id="13" dur="500"/>
                                        <p:tgtEl>
                                          <p:spTgt spid="254979">
                                            <p:txEl>
                                              <p:pRg st="1" end="1"/>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54979">
                                            <p:txEl>
                                              <p:pRg st="2" end="2"/>
                                            </p:txEl>
                                          </p:spTgt>
                                        </p:tgtEl>
                                        <p:attrNameLst>
                                          <p:attrName>style.visibility</p:attrName>
                                        </p:attrNameLst>
                                      </p:cBhvr>
                                      <p:to>
                                        <p:strVal val="visible"/>
                                      </p:to>
                                    </p:set>
                                    <p:animEffect transition="in" filter="dissolve">
                                      <p:cBhvr>
                                        <p:cTn id="16" dur="500"/>
                                        <p:tgtEl>
                                          <p:spTgt spid="25497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54979">
                                            <p:txEl>
                                              <p:pRg st="3" end="3"/>
                                            </p:txEl>
                                          </p:spTgt>
                                        </p:tgtEl>
                                        <p:attrNameLst>
                                          <p:attrName>style.visibility</p:attrName>
                                        </p:attrNameLst>
                                      </p:cBhvr>
                                      <p:to>
                                        <p:strVal val="visible"/>
                                      </p:to>
                                    </p:set>
                                    <p:animEffect transition="in" filter="dissolve">
                                      <p:cBhvr>
                                        <p:cTn id="21" dur="500"/>
                                        <p:tgtEl>
                                          <p:spTgt spid="254979">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54979">
                                            <p:txEl>
                                              <p:pRg st="4" end="4"/>
                                            </p:txEl>
                                          </p:spTgt>
                                        </p:tgtEl>
                                        <p:attrNameLst>
                                          <p:attrName>style.visibility</p:attrName>
                                        </p:attrNameLst>
                                      </p:cBhvr>
                                      <p:to>
                                        <p:strVal val="visible"/>
                                      </p:to>
                                    </p:set>
                                    <p:animEffect transition="in" filter="dissolve">
                                      <p:cBhvr>
                                        <p:cTn id="24" dur="500"/>
                                        <p:tgtEl>
                                          <p:spTgt spid="2549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idx="1"/>
          </p:nvPr>
        </p:nvSpPr>
        <p:spPr>
          <a:xfrm>
            <a:off x="457200" y="1676400"/>
            <a:ext cx="8229600" cy="4114800"/>
          </a:xfrm>
        </p:spPr>
        <p:txBody>
          <a:bodyPr>
            <a:normAutofit fontScale="85000" lnSpcReduction="20000"/>
          </a:bodyPr>
          <a:lstStyle/>
          <a:p>
            <a:pPr>
              <a:lnSpc>
                <a:spcPct val="120000"/>
              </a:lnSpc>
            </a:pPr>
            <a:r>
              <a:rPr lang="en-US" dirty="0"/>
              <a:t>We will concentrate our efforts to the first method.</a:t>
            </a:r>
          </a:p>
          <a:p>
            <a:pPr>
              <a:lnSpc>
                <a:spcPct val="120000"/>
              </a:lnSpc>
            </a:pPr>
            <a:endParaRPr lang="en-US" dirty="0"/>
          </a:p>
          <a:p>
            <a:pPr>
              <a:lnSpc>
                <a:spcPct val="120000"/>
              </a:lnSpc>
            </a:pPr>
            <a:r>
              <a:rPr lang="en-US" dirty="0"/>
              <a:t>Student Objective: </a:t>
            </a:r>
          </a:p>
          <a:p>
            <a:pPr>
              <a:lnSpc>
                <a:spcPct val="120000"/>
              </a:lnSpc>
              <a:buFontTx/>
              <a:buNone/>
            </a:pPr>
            <a:r>
              <a:rPr lang="en-US" dirty="0"/>
              <a:t>	Copy the program </a:t>
            </a:r>
            <a:r>
              <a:rPr lang="en-US" dirty="0" smtClean="0"/>
              <a:t>“CNCTS” </a:t>
            </a:r>
            <a:r>
              <a:rPr lang="en-US" dirty="0"/>
              <a:t>given to you by your instructor unto your hard drive.</a:t>
            </a:r>
          </a:p>
          <a:p>
            <a:pPr>
              <a:lnSpc>
                <a:spcPct val="120000"/>
              </a:lnSpc>
              <a:buFontTx/>
              <a:buNone/>
            </a:pPr>
            <a:r>
              <a:rPr lang="en-US" dirty="0"/>
              <a:t>	Open the program to verify Comments and Symbols are available.</a:t>
            </a:r>
          </a:p>
          <a:p>
            <a:pPr>
              <a:lnSpc>
                <a:spcPct val="120000"/>
              </a:lnSpc>
              <a:buFontTx/>
              <a:buNone/>
            </a:pPr>
            <a:r>
              <a:rPr lang="en-US" dirty="0"/>
              <a:t>	Download the program to </a:t>
            </a:r>
            <a:r>
              <a:rPr lang="en-US" dirty="0" smtClean="0"/>
              <a:t>the Trainer.</a:t>
            </a:r>
            <a:endParaRPr lang="en-US" dirty="0"/>
          </a:p>
          <a:p>
            <a:pPr>
              <a:lnSpc>
                <a:spcPct val="120000"/>
              </a:lnSpc>
              <a:buFontTx/>
              <a:buNone/>
            </a:pPr>
            <a:r>
              <a:rPr lang="en-US" dirty="0"/>
              <a:t>	When you go on line you will now have the Comments and Symbols.</a:t>
            </a:r>
          </a:p>
          <a:p>
            <a:pPr>
              <a:buFontTx/>
              <a:buNone/>
            </a:pPr>
            <a:endParaRPr lang="en-US" dirty="0"/>
          </a:p>
        </p:txBody>
      </p:sp>
      <p:sp>
        <p:nvSpPr>
          <p:cNvPr id="4" name="Slide Number Placeholder 3"/>
          <p:cNvSpPr>
            <a:spLocks noGrp="1"/>
          </p:cNvSpPr>
          <p:nvPr>
            <p:ph type="sldNum" sz="quarter" idx="12"/>
          </p:nvPr>
        </p:nvSpPr>
        <p:spPr/>
        <p:txBody>
          <a:bodyPr/>
          <a:lstStyle/>
          <a:p>
            <a:fld id="{978FA44F-6CA7-4E85-93CD-6A743CC6076A}" type="slidenum">
              <a:rPr lang="en-US"/>
              <a:pPr/>
              <a:t>53</a:t>
            </a:fld>
            <a:endParaRPr lang="en-US" sz="1400">
              <a:latin typeface="Times" pitchFamily="18" charset="0"/>
            </a:endParaRPr>
          </a:p>
        </p:txBody>
      </p:sp>
      <p:sp>
        <p:nvSpPr>
          <p:cNvPr id="256002" name="Rectangle 2"/>
          <p:cNvSpPr>
            <a:spLocks noGrp="1" noChangeArrowheads="1"/>
          </p:cNvSpPr>
          <p:nvPr>
            <p:ph type="title"/>
          </p:nvPr>
        </p:nvSpPr>
        <p:spPr/>
        <p:txBody>
          <a:bodyPr/>
          <a:lstStyle/>
          <a:p>
            <a:r>
              <a:rPr lang="en-US"/>
              <a:t>Comments and Symbols</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Grp="1" noChangeArrowheads="1"/>
          </p:cNvSpPr>
          <p:nvPr>
            <p:ph idx="1"/>
          </p:nvPr>
        </p:nvSpPr>
        <p:spPr>
          <a:xfrm>
            <a:off x="457200" y="1676400"/>
            <a:ext cx="8229600" cy="3810000"/>
          </a:xfrm>
        </p:spPr>
        <p:txBody>
          <a:bodyPr>
            <a:normAutofit lnSpcReduction="10000"/>
          </a:bodyPr>
          <a:lstStyle/>
          <a:p>
            <a:r>
              <a:rPr lang="en-US" dirty="0"/>
              <a:t>You may experience an instance when you go </a:t>
            </a:r>
            <a:r>
              <a:rPr lang="en-US" dirty="0" smtClean="0"/>
              <a:t>online </a:t>
            </a:r>
            <a:r>
              <a:rPr lang="en-US" dirty="0"/>
              <a:t>to a processor and the Comments and Symbols come up automatically </a:t>
            </a:r>
            <a:r>
              <a:rPr lang="en-US" dirty="0" smtClean="0"/>
              <a:t>without </a:t>
            </a:r>
            <a:r>
              <a:rPr lang="en-US" dirty="0"/>
              <a:t>you having to copy the program to your hard drive.</a:t>
            </a:r>
          </a:p>
          <a:p>
            <a:r>
              <a:rPr lang="en-US" dirty="0"/>
              <a:t>The reason for this is in the way RS-</a:t>
            </a:r>
            <a:r>
              <a:rPr lang="en-US" dirty="0" err="1"/>
              <a:t>logix</a:t>
            </a:r>
            <a:r>
              <a:rPr lang="en-US" dirty="0"/>
              <a:t> searches for programs on your hard drive.	</a:t>
            </a:r>
          </a:p>
          <a:p>
            <a:pPr>
              <a:buFontTx/>
              <a:buNone/>
            </a:pPr>
            <a:r>
              <a:rPr lang="en-US" dirty="0"/>
              <a:t>    </a:t>
            </a:r>
          </a:p>
        </p:txBody>
      </p:sp>
      <p:sp>
        <p:nvSpPr>
          <p:cNvPr id="4" name="Slide Number Placeholder 3"/>
          <p:cNvSpPr>
            <a:spLocks noGrp="1"/>
          </p:cNvSpPr>
          <p:nvPr>
            <p:ph type="sldNum" sz="quarter" idx="12"/>
          </p:nvPr>
        </p:nvSpPr>
        <p:spPr/>
        <p:txBody>
          <a:bodyPr/>
          <a:lstStyle/>
          <a:p>
            <a:fld id="{6B3C240C-6B64-45E6-9357-8D88CF4EA0D7}" type="slidenum">
              <a:rPr lang="en-US"/>
              <a:pPr/>
              <a:t>54</a:t>
            </a:fld>
            <a:endParaRPr lang="en-US" sz="1400">
              <a:latin typeface="Times" pitchFamily="18" charset="0"/>
            </a:endParaRPr>
          </a:p>
        </p:txBody>
      </p:sp>
      <p:sp>
        <p:nvSpPr>
          <p:cNvPr id="300034" name="Rectangle 2"/>
          <p:cNvSpPr>
            <a:spLocks noGrp="1" noChangeArrowheads="1"/>
          </p:cNvSpPr>
          <p:nvPr>
            <p:ph type="title"/>
          </p:nvPr>
        </p:nvSpPr>
        <p:spPr/>
        <p:txBody>
          <a:bodyPr/>
          <a:lstStyle/>
          <a:p>
            <a:r>
              <a:rPr lang="en-US"/>
              <a:t>Comments and Symbols</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dissolve">
                                      <p:cBhvr>
                                        <p:cTn id="7" dur="500"/>
                                        <p:tgtEl>
                                          <p:spTgt spid="300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dissolve">
                                      <p:cBhvr>
                                        <p:cTn id="12" dur="500"/>
                                        <p:tgtEl>
                                          <p:spTgt spid="300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p:cNvSpPr>
            <a:spLocks noGrp="1" noChangeArrowheads="1"/>
          </p:cNvSpPr>
          <p:nvPr>
            <p:ph idx="1"/>
          </p:nvPr>
        </p:nvSpPr>
        <p:spPr>
          <a:xfrm>
            <a:off x="381000" y="1600200"/>
            <a:ext cx="8229600" cy="3505200"/>
          </a:xfrm>
        </p:spPr>
        <p:txBody>
          <a:bodyPr>
            <a:normAutofit fontScale="92500" lnSpcReduction="20000"/>
          </a:bodyPr>
          <a:lstStyle/>
          <a:p>
            <a:r>
              <a:rPr lang="en-US" dirty="0"/>
              <a:t>RS-Logix Does not search using the (Proc Name) .RSS nomenclature.</a:t>
            </a:r>
          </a:p>
          <a:p>
            <a:r>
              <a:rPr lang="en-US" dirty="0"/>
              <a:t>RS-Logix searches into the .RSS file for the </a:t>
            </a:r>
            <a:r>
              <a:rPr lang="en-US" u="sng" dirty="0"/>
              <a:t>Controller Properties</a:t>
            </a:r>
            <a:r>
              <a:rPr lang="en-US" dirty="0"/>
              <a:t>,  </a:t>
            </a:r>
            <a:r>
              <a:rPr lang="en-US" u="sng" dirty="0"/>
              <a:t>Processor name</a:t>
            </a:r>
            <a:r>
              <a:rPr lang="en-US" dirty="0"/>
              <a:t> and </a:t>
            </a:r>
            <a:r>
              <a:rPr lang="en-US" u="sng" dirty="0"/>
              <a:t>Checksum number</a:t>
            </a:r>
            <a:r>
              <a:rPr lang="en-US" dirty="0"/>
              <a:t>.</a:t>
            </a:r>
          </a:p>
          <a:p>
            <a:endParaRPr lang="en-US" dirty="0"/>
          </a:p>
          <a:p>
            <a:r>
              <a:rPr lang="en-US" dirty="0"/>
              <a:t>A typical example of this follows:</a:t>
            </a:r>
          </a:p>
          <a:p>
            <a:pPr>
              <a:buFontTx/>
              <a:buNone/>
            </a:pPr>
            <a:endParaRPr lang="en-US" dirty="0"/>
          </a:p>
          <a:p>
            <a:pPr>
              <a:buFontTx/>
              <a:buNone/>
            </a:pPr>
            <a:endParaRPr lang="en-US" dirty="0"/>
          </a:p>
          <a:p>
            <a:pPr>
              <a:buFontTx/>
              <a:buNone/>
            </a:pPr>
            <a:r>
              <a:rPr lang="en-US" dirty="0"/>
              <a:t> </a:t>
            </a:r>
          </a:p>
        </p:txBody>
      </p:sp>
      <p:sp>
        <p:nvSpPr>
          <p:cNvPr id="4" name="Slide Number Placeholder 3"/>
          <p:cNvSpPr>
            <a:spLocks noGrp="1"/>
          </p:cNvSpPr>
          <p:nvPr>
            <p:ph type="sldNum" sz="quarter" idx="12"/>
          </p:nvPr>
        </p:nvSpPr>
        <p:spPr/>
        <p:txBody>
          <a:bodyPr/>
          <a:lstStyle/>
          <a:p>
            <a:fld id="{F6E4F6CB-472F-4817-B87C-E0AD0F0FDD30}" type="slidenum">
              <a:rPr lang="en-US"/>
              <a:pPr/>
              <a:t>55</a:t>
            </a:fld>
            <a:endParaRPr lang="en-US" sz="1400">
              <a:latin typeface="Times" pitchFamily="18" charset="0"/>
            </a:endParaRPr>
          </a:p>
        </p:txBody>
      </p:sp>
      <p:sp>
        <p:nvSpPr>
          <p:cNvPr id="301058" name="Rectangle 2"/>
          <p:cNvSpPr>
            <a:spLocks noGrp="1" noChangeArrowheads="1"/>
          </p:cNvSpPr>
          <p:nvPr>
            <p:ph type="title"/>
          </p:nvPr>
        </p:nvSpPr>
        <p:spPr/>
        <p:txBody>
          <a:bodyPr/>
          <a:lstStyle/>
          <a:p>
            <a:r>
              <a:rPr lang="en-US"/>
              <a:t>Comments and Symbols</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Effect transition="in" filter="checkerboard(across)">
                                      <p:cBhvr>
                                        <p:cTn id="7" dur="500"/>
                                        <p:tgtEl>
                                          <p:spTgt spid="301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1059">
                                            <p:txEl>
                                              <p:pRg st="1" end="1"/>
                                            </p:txEl>
                                          </p:spTgt>
                                        </p:tgtEl>
                                        <p:attrNameLst>
                                          <p:attrName>style.visibility</p:attrName>
                                        </p:attrNameLst>
                                      </p:cBhvr>
                                      <p:to>
                                        <p:strVal val="visible"/>
                                      </p:to>
                                    </p:set>
                                    <p:animEffect transition="in" filter="checkerboard(across)">
                                      <p:cBhvr>
                                        <p:cTn id="12" dur="500"/>
                                        <p:tgtEl>
                                          <p:spTgt spid="301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1059">
                                            <p:txEl>
                                              <p:pRg st="3" end="3"/>
                                            </p:txEl>
                                          </p:spTgt>
                                        </p:tgtEl>
                                        <p:attrNameLst>
                                          <p:attrName>style.visibility</p:attrName>
                                        </p:attrNameLst>
                                      </p:cBhvr>
                                      <p:to>
                                        <p:strVal val="visible"/>
                                      </p:to>
                                    </p:set>
                                    <p:animEffect transition="in" filter="checkerboard(across)">
                                      <p:cBhvr>
                                        <p:cTn id="17" dur="500"/>
                                        <p:tgtEl>
                                          <p:spTgt spid="301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idx="1"/>
          </p:nvPr>
        </p:nvSpPr>
        <p:spPr>
          <a:xfrm>
            <a:off x="457200" y="1676400"/>
            <a:ext cx="8153400" cy="5029200"/>
          </a:xfrm>
        </p:spPr>
        <p:txBody>
          <a:bodyPr>
            <a:normAutofit fontScale="85000" lnSpcReduction="20000"/>
          </a:bodyPr>
          <a:lstStyle/>
          <a:p>
            <a:pPr>
              <a:lnSpc>
                <a:spcPct val="110000"/>
              </a:lnSpc>
              <a:buFontTx/>
              <a:buNone/>
            </a:pPr>
            <a:r>
              <a:rPr lang="en-US" sz="1800" dirty="0"/>
              <a:t>	</a:t>
            </a:r>
            <a:r>
              <a:rPr lang="en-US" dirty="0"/>
              <a:t>Scenario:</a:t>
            </a:r>
          </a:p>
          <a:p>
            <a:pPr>
              <a:lnSpc>
                <a:spcPct val="110000"/>
              </a:lnSpc>
              <a:buFontTx/>
              <a:buNone/>
            </a:pPr>
            <a:r>
              <a:rPr lang="en-US" dirty="0"/>
              <a:t>	You have saved the same program 5 times but with a different name each time.</a:t>
            </a:r>
          </a:p>
          <a:p>
            <a:pPr>
              <a:lnSpc>
                <a:spcPct val="110000"/>
              </a:lnSpc>
              <a:buFontTx/>
              <a:buNone/>
            </a:pPr>
            <a:r>
              <a:rPr lang="en-US" dirty="0"/>
              <a:t>	The program was not modified during any of those 5 saves. </a:t>
            </a:r>
          </a:p>
          <a:p>
            <a:pPr>
              <a:lnSpc>
                <a:spcPct val="110000"/>
              </a:lnSpc>
              <a:buFontTx/>
              <a:buNone/>
            </a:pPr>
            <a:r>
              <a:rPr lang="en-US" dirty="0"/>
              <a:t>	In this case they were saved as follows:  </a:t>
            </a:r>
          </a:p>
          <a:p>
            <a:pPr>
              <a:lnSpc>
                <a:spcPct val="110000"/>
              </a:lnSpc>
              <a:buFontTx/>
              <a:buNone/>
            </a:pPr>
            <a:r>
              <a:rPr lang="en-US" dirty="0"/>
              <a:t>	test1.rss, test2.rss, test3.rss, test4.rss, and test5.rss.</a:t>
            </a:r>
          </a:p>
          <a:p>
            <a:pPr>
              <a:lnSpc>
                <a:spcPct val="110000"/>
              </a:lnSpc>
              <a:buFontTx/>
              <a:buNone/>
            </a:pPr>
            <a:r>
              <a:rPr lang="en-US" dirty="0"/>
              <a:t>	Each has a controller properties name within the .RSS file as “DEMO”.</a:t>
            </a:r>
          </a:p>
          <a:p>
            <a:pPr>
              <a:lnSpc>
                <a:spcPct val="110000"/>
              </a:lnSpc>
              <a:buFontTx/>
              <a:buNone/>
            </a:pPr>
            <a:r>
              <a:rPr lang="en-US" dirty="0"/>
              <a:t>	When you perform a Who Active Go on line , RS-Logix first searches for all the .</a:t>
            </a:r>
            <a:r>
              <a:rPr lang="en-US" dirty="0" err="1"/>
              <a:t>rss</a:t>
            </a:r>
            <a:r>
              <a:rPr lang="en-US" dirty="0"/>
              <a:t> files with an </a:t>
            </a:r>
            <a:r>
              <a:rPr lang="en-US" b="1" dirty="0"/>
              <a:t>internal</a:t>
            </a:r>
            <a:r>
              <a:rPr lang="en-US" dirty="0"/>
              <a:t> Controller Properties name of “DEMO</a:t>
            </a:r>
            <a:r>
              <a:rPr lang="en-US" sz="2400" dirty="0"/>
              <a:t>”.</a:t>
            </a:r>
          </a:p>
          <a:p>
            <a:pPr>
              <a:lnSpc>
                <a:spcPct val="80000"/>
              </a:lnSpc>
              <a:buFontTx/>
              <a:buNone/>
            </a:pPr>
            <a:endParaRPr lang="en-US" sz="2400" dirty="0"/>
          </a:p>
          <a:p>
            <a:pPr>
              <a:lnSpc>
                <a:spcPct val="80000"/>
              </a:lnSpc>
              <a:buFontTx/>
              <a:buNone/>
            </a:pPr>
            <a:endParaRPr lang="en-US" sz="1800" dirty="0"/>
          </a:p>
          <a:p>
            <a:pPr>
              <a:lnSpc>
                <a:spcPct val="80000"/>
              </a:lnSpc>
              <a:buFontTx/>
              <a:buNone/>
            </a:pPr>
            <a:r>
              <a:rPr lang="en-US" sz="1800" dirty="0"/>
              <a:t> </a:t>
            </a:r>
          </a:p>
        </p:txBody>
      </p:sp>
      <p:sp>
        <p:nvSpPr>
          <p:cNvPr id="4" name="Slide Number Placeholder 3"/>
          <p:cNvSpPr>
            <a:spLocks noGrp="1"/>
          </p:cNvSpPr>
          <p:nvPr>
            <p:ph type="sldNum" sz="quarter" idx="12"/>
          </p:nvPr>
        </p:nvSpPr>
        <p:spPr/>
        <p:txBody>
          <a:bodyPr/>
          <a:lstStyle/>
          <a:p>
            <a:fld id="{2AB62B28-7005-4A39-BC54-5703C16C5D49}" type="slidenum">
              <a:rPr lang="en-US"/>
              <a:pPr/>
              <a:t>56</a:t>
            </a:fld>
            <a:endParaRPr lang="en-US" sz="1400">
              <a:latin typeface="Times" pitchFamily="18" charset="0"/>
            </a:endParaRPr>
          </a:p>
        </p:txBody>
      </p:sp>
      <p:sp>
        <p:nvSpPr>
          <p:cNvPr id="302082" name="Rectangle 2"/>
          <p:cNvSpPr>
            <a:spLocks noGrp="1" noChangeArrowheads="1"/>
          </p:cNvSpPr>
          <p:nvPr>
            <p:ph type="title"/>
          </p:nvPr>
        </p:nvSpPr>
        <p:spPr/>
        <p:txBody>
          <a:bodyPr/>
          <a:lstStyle/>
          <a:p>
            <a:r>
              <a:rPr lang="en-US"/>
              <a:t>Comments and Symbols</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animEffect transition="in" filter="dissolve">
                                      <p:cBhvr>
                                        <p:cTn id="7" dur="500"/>
                                        <p:tgtEl>
                                          <p:spTgt spid="302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2083">
                                            <p:txEl>
                                              <p:pRg st="1" end="1"/>
                                            </p:txEl>
                                          </p:spTgt>
                                        </p:tgtEl>
                                        <p:attrNameLst>
                                          <p:attrName>style.visibility</p:attrName>
                                        </p:attrNameLst>
                                      </p:cBhvr>
                                      <p:to>
                                        <p:strVal val="visible"/>
                                      </p:to>
                                    </p:set>
                                    <p:animEffect transition="in" filter="dissolve">
                                      <p:cBhvr>
                                        <p:cTn id="12" dur="500"/>
                                        <p:tgtEl>
                                          <p:spTgt spid="302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2083">
                                            <p:txEl>
                                              <p:pRg st="2" end="2"/>
                                            </p:txEl>
                                          </p:spTgt>
                                        </p:tgtEl>
                                        <p:attrNameLst>
                                          <p:attrName>style.visibility</p:attrName>
                                        </p:attrNameLst>
                                      </p:cBhvr>
                                      <p:to>
                                        <p:strVal val="visible"/>
                                      </p:to>
                                    </p:set>
                                    <p:animEffect transition="in" filter="dissolve">
                                      <p:cBhvr>
                                        <p:cTn id="17" dur="500"/>
                                        <p:tgtEl>
                                          <p:spTgt spid="302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2083">
                                            <p:txEl>
                                              <p:pRg st="3" end="3"/>
                                            </p:txEl>
                                          </p:spTgt>
                                        </p:tgtEl>
                                        <p:attrNameLst>
                                          <p:attrName>style.visibility</p:attrName>
                                        </p:attrNameLst>
                                      </p:cBhvr>
                                      <p:to>
                                        <p:strVal val="visible"/>
                                      </p:to>
                                    </p:set>
                                    <p:animEffect transition="in" filter="dissolve">
                                      <p:cBhvr>
                                        <p:cTn id="22" dur="500"/>
                                        <p:tgtEl>
                                          <p:spTgt spid="302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2083">
                                            <p:txEl>
                                              <p:pRg st="4" end="4"/>
                                            </p:txEl>
                                          </p:spTgt>
                                        </p:tgtEl>
                                        <p:attrNameLst>
                                          <p:attrName>style.visibility</p:attrName>
                                        </p:attrNameLst>
                                      </p:cBhvr>
                                      <p:to>
                                        <p:strVal val="visible"/>
                                      </p:to>
                                    </p:set>
                                    <p:animEffect transition="in" filter="dissolve">
                                      <p:cBhvr>
                                        <p:cTn id="27" dur="500"/>
                                        <p:tgtEl>
                                          <p:spTgt spid="302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02083">
                                            <p:txEl>
                                              <p:pRg st="5" end="5"/>
                                            </p:txEl>
                                          </p:spTgt>
                                        </p:tgtEl>
                                        <p:attrNameLst>
                                          <p:attrName>style.visibility</p:attrName>
                                        </p:attrNameLst>
                                      </p:cBhvr>
                                      <p:to>
                                        <p:strVal val="visible"/>
                                      </p:to>
                                    </p:set>
                                    <p:animEffect transition="in" filter="dissolve">
                                      <p:cBhvr>
                                        <p:cTn id="32" dur="500"/>
                                        <p:tgtEl>
                                          <p:spTgt spid="3020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2083">
                                            <p:txEl>
                                              <p:pRg st="6" end="6"/>
                                            </p:txEl>
                                          </p:spTgt>
                                        </p:tgtEl>
                                        <p:attrNameLst>
                                          <p:attrName>style.visibility</p:attrName>
                                        </p:attrNameLst>
                                      </p:cBhvr>
                                      <p:to>
                                        <p:strVal val="visible"/>
                                      </p:to>
                                    </p:set>
                                    <p:animEffect transition="in" filter="dissolve">
                                      <p:cBhvr>
                                        <p:cTn id="37" dur="500"/>
                                        <p:tgtEl>
                                          <p:spTgt spid="302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3"/>
          <p:cNvSpPr>
            <a:spLocks noGrp="1" noChangeArrowheads="1"/>
          </p:cNvSpPr>
          <p:nvPr>
            <p:ph idx="1"/>
          </p:nvPr>
        </p:nvSpPr>
        <p:spPr>
          <a:xfrm>
            <a:off x="457200" y="1219200"/>
            <a:ext cx="8153400" cy="5257800"/>
          </a:xfrm>
        </p:spPr>
        <p:txBody>
          <a:bodyPr>
            <a:normAutofit fontScale="85000" lnSpcReduction="20000"/>
          </a:bodyPr>
          <a:lstStyle/>
          <a:p>
            <a:pPr>
              <a:lnSpc>
                <a:spcPct val="120000"/>
              </a:lnSpc>
              <a:buFontTx/>
              <a:buNone/>
            </a:pPr>
            <a:endParaRPr lang="en-US" dirty="0"/>
          </a:p>
          <a:p>
            <a:pPr>
              <a:lnSpc>
                <a:spcPct val="120000"/>
              </a:lnSpc>
              <a:buFontTx/>
              <a:buNone/>
            </a:pPr>
            <a:r>
              <a:rPr lang="en-US" dirty="0"/>
              <a:t>	In this case it will find 5 of them.</a:t>
            </a:r>
          </a:p>
          <a:p>
            <a:pPr>
              <a:lnSpc>
                <a:spcPct val="120000"/>
              </a:lnSpc>
              <a:buFontTx/>
              <a:buNone/>
            </a:pPr>
            <a:r>
              <a:rPr lang="en-US" dirty="0"/>
              <a:t>	RS-Logix will now examine the internal </a:t>
            </a:r>
            <a:r>
              <a:rPr lang="en-US" b="1" dirty="0"/>
              <a:t>Checksum value</a:t>
            </a:r>
            <a:r>
              <a:rPr lang="en-US" dirty="0"/>
              <a:t> on the Controller Properties screen of each program and compare it to the checksum value currently in the SLC-5/04 you are connected to. </a:t>
            </a:r>
          </a:p>
          <a:p>
            <a:pPr>
              <a:lnSpc>
                <a:spcPct val="120000"/>
              </a:lnSpc>
              <a:buFontTx/>
              <a:buNone/>
            </a:pPr>
            <a:r>
              <a:rPr lang="en-US" dirty="0"/>
              <a:t>	If there is a match, that is the program that is opened.</a:t>
            </a:r>
          </a:p>
          <a:p>
            <a:pPr>
              <a:lnSpc>
                <a:spcPct val="120000"/>
              </a:lnSpc>
              <a:buFontTx/>
              <a:buNone/>
            </a:pPr>
            <a:r>
              <a:rPr lang="en-US" dirty="0"/>
              <a:t>	If more than 1 program has the same Checksum value, </a:t>
            </a:r>
            <a:r>
              <a:rPr lang="en-US" b="1" dirty="0"/>
              <a:t>RS-Logix</a:t>
            </a:r>
            <a:r>
              <a:rPr lang="en-US" dirty="0"/>
              <a:t> </a:t>
            </a:r>
            <a:r>
              <a:rPr lang="en-US" b="1" dirty="0"/>
              <a:t>determines</a:t>
            </a:r>
            <a:r>
              <a:rPr lang="en-US" dirty="0"/>
              <a:t> which one it will open.</a:t>
            </a:r>
          </a:p>
          <a:p>
            <a:pPr>
              <a:lnSpc>
                <a:spcPct val="120000"/>
              </a:lnSpc>
              <a:buFontTx/>
              <a:buNone/>
            </a:pPr>
            <a:r>
              <a:rPr lang="en-US" dirty="0"/>
              <a:t>	</a:t>
            </a:r>
            <a:r>
              <a:rPr lang="en-US" b="1" dirty="0"/>
              <a:t>RS-Logix will only open the file if the Controller Properties and Checksum value are the same.</a:t>
            </a:r>
          </a:p>
          <a:p>
            <a:pPr>
              <a:lnSpc>
                <a:spcPct val="90000"/>
              </a:lnSpc>
              <a:buFontTx/>
              <a:buNone/>
            </a:pPr>
            <a:r>
              <a:rPr lang="en-US" dirty="0"/>
              <a:t>	 </a:t>
            </a:r>
          </a:p>
          <a:p>
            <a:pPr>
              <a:lnSpc>
                <a:spcPct val="90000"/>
              </a:lnSpc>
              <a:buFontTx/>
              <a:buNone/>
            </a:pPr>
            <a:r>
              <a:rPr lang="en-US" dirty="0"/>
              <a:t>	</a:t>
            </a:r>
          </a:p>
        </p:txBody>
      </p:sp>
      <p:sp>
        <p:nvSpPr>
          <p:cNvPr id="4" name="Slide Number Placeholder 3"/>
          <p:cNvSpPr>
            <a:spLocks noGrp="1"/>
          </p:cNvSpPr>
          <p:nvPr>
            <p:ph type="sldNum" sz="quarter" idx="12"/>
          </p:nvPr>
        </p:nvSpPr>
        <p:spPr/>
        <p:txBody>
          <a:bodyPr/>
          <a:lstStyle/>
          <a:p>
            <a:fld id="{92158895-6B1F-4529-B014-8EA8C4674EA8}" type="slidenum">
              <a:rPr lang="en-US"/>
              <a:pPr/>
              <a:t>57</a:t>
            </a:fld>
            <a:endParaRPr lang="en-US" sz="1400">
              <a:latin typeface="Times" pitchFamily="18" charset="0"/>
            </a:endParaRPr>
          </a:p>
        </p:txBody>
      </p:sp>
      <p:sp>
        <p:nvSpPr>
          <p:cNvPr id="303106" name="Rectangle 2"/>
          <p:cNvSpPr>
            <a:spLocks noGrp="1" noChangeArrowheads="1"/>
          </p:cNvSpPr>
          <p:nvPr>
            <p:ph type="title"/>
          </p:nvPr>
        </p:nvSpPr>
        <p:spPr/>
        <p:txBody>
          <a:bodyPr/>
          <a:lstStyle/>
          <a:p>
            <a:r>
              <a:rPr lang="en-US"/>
              <a:t>Comments and Symbols</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3107">
                                            <p:txEl>
                                              <p:pRg st="1" end="1"/>
                                            </p:txEl>
                                          </p:spTgt>
                                        </p:tgtEl>
                                        <p:attrNameLst>
                                          <p:attrName>style.visibility</p:attrName>
                                        </p:attrNameLst>
                                      </p:cBhvr>
                                      <p:to>
                                        <p:strVal val="visible"/>
                                      </p:to>
                                    </p:set>
                                    <p:animEffect transition="in" filter="checkerboard(across)">
                                      <p:cBhvr>
                                        <p:cTn id="7" dur="500"/>
                                        <p:tgtEl>
                                          <p:spTgt spid="3031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3107">
                                            <p:txEl>
                                              <p:pRg st="2" end="2"/>
                                            </p:txEl>
                                          </p:spTgt>
                                        </p:tgtEl>
                                        <p:attrNameLst>
                                          <p:attrName>style.visibility</p:attrName>
                                        </p:attrNameLst>
                                      </p:cBhvr>
                                      <p:to>
                                        <p:strVal val="visible"/>
                                      </p:to>
                                    </p:set>
                                    <p:animEffect transition="in" filter="checkerboard(across)">
                                      <p:cBhvr>
                                        <p:cTn id="12" dur="500"/>
                                        <p:tgtEl>
                                          <p:spTgt spid="3031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03107">
                                            <p:txEl>
                                              <p:pRg st="3" end="3"/>
                                            </p:txEl>
                                          </p:spTgt>
                                        </p:tgtEl>
                                        <p:attrNameLst>
                                          <p:attrName>style.visibility</p:attrName>
                                        </p:attrNameLst>
                                      </p:cBhvr>
                                      <p:to>
                                        <p:strVal val="visible"/>
                                      </p:to>
                                    </p:set>
                                    <p:animEffect transition="in" filter="checkerboard(across)">
                                      <p:cBhvr>
                                        <p:cTn id="17" dur="500"/>
                                        <p:tgtEl>
                                          <p:spTgt spid="3031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3107">
                                            <p:txEl>
                                              <p:pRg st="4" end="4"/>
                                            </p:txEl>
                                          </p:spTgt>
                                        </p:tgtEl>
                                        <p:attrNameLst>
                                          <p:attrName>style.visibility</p:attrName>
                                        </p:attrNameLst>
                                      </p:cBhvr>
                                      <p:to>
                                        <p:strVal val="visible"/>
                                      </p:to>
                                    </p:set>
                                    <p:anim calcmode="lin" valueType="num">
                                      <p:cBhvr additive="base">
                                        <p:cTn id="22" dur="500" fill="hold"/>
                                        <p:tgtEl>
                                          <p:spTgt spid="303107">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031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3107">
                                            <p:txEl>
                                              <p:pRg st="5" end="5"/>
                                            </p:txEl>
                                          </p:spTgt>
                                        </p:tgtEl>
                                        <p:attrNameLst>
                                          <p:attrName>style.visibility</p:attrName>
                                        </p:attrNameLst>
                                      </p:cBhvr>
                                      <p:to>
                                        <p:strVal val="visible"/>
                                      </p:to>
                                    </p:set>
                                    <p:anim calcmode="lin" valueType="num">
                                      <p:cBhvr additive="base">
                                        <p:cTn id="28" dur="500" fill="hold"/>
                                        <p:tgtEl>
                                          <p:spTgt spid="303107">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031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idx="1"/>
          </p:nvPr>
        </p:nvSpPr>
        <p:spPr>
          <a:xfrm>
            <a:off x="457200" y="1219200"/>
            <a:ext cx="8229600" cy="5105400"/>
          </a:xfrm>
        </p:spPr>
        <p:txBody>
          <a:bodyPr>
            <a:normAutofit fontScale="92500"/>
          </a:bodyPr>
          <a:lstStyle/>
          <a:p>
            <a:pPr>
              <a:buFontTx/>
              <a:buNone/>
            </a:pPr>
            <a:endParaRPr lang="en-US" dirty="0"/>
          </a:p>
          <a:p>
            <a:pPr>
              <a:buFontTx/>
              <a:buNone/>
            </a:pPr>
            <a:r>
              <a:rPr lang="en-US" dirty="0"/>
              <a:t>	If there is no match to any of them, the Create New File/Browse Screen will appear.</a:t>
            </a:r>
          </a:p>
          <a:p>
            <a:pPr>
              <a:buFontTx/>
              <a:buNone/>
            </a:pPr>
            <a:endParaRPr lang="en-US" dirty="0"/>
          </a:p>
          <a:p>
            <a:pPr>
              <a:buFontTx/>
              <a:buNone/>
            </a:pPr>
            <a:r>
              <a:rPr lang="en-US" b="1" dirty="0"/>
              <a:t>  </a:t>
            </a:r>
            <a:r>
              <a:rPr lang="en-US" b="1" dirty="0" smtClean="0"/>
              <a:t>You </a:t>
            </a:r>
            <a:r>
              <a:rPr lang="en-US" b="1" dirty="0"/>
              <a:t>now become responsible</a:t>
            </a:r>
            <a:r>
              <a:rPr lang="en-US" dirty="0"/>
              <a:t> for picking which of the 5 programs you want to download.</a:t>
            </a:r>
          </a:p>
          <a:p>
            <a:pPr>
              <a:buFontTx/>
              <a:buNone/>
            </a:pPr>
            <a:r>
              <a:rPr lang="en-US" dirty="0"/>
              <a:t>	Note: The program you pick may not necessarily be </a:t>
            </a:r>
            <a:r>
              <a:rPr lang="en-US" dirty="0" smtClean="0"/>
              <a:t>the most </a:t>
            </a:r>
            <a:r>
              <a:rPr lang="en-US" dirty="0"/>
              <a:t>current version.</a:t>
            </a:r>
          </a:p>
          <a:p>
            <a:pPr>
              <a:buFontTx/>
              <a:buNone/>
            </a:pPr>
            <a:endParaRPr lang="en-US" dirty="0"/>
          </a:p>
          <a:p>
            <a:pPr>
              <a:buFontTx/>
              <a:buNone/>
            </a:pPr>
            <a:r>
              <a:rPr lang="en-US" dirty="0" smtClean="0"/>
              <a:t>  The </a:t>
            </a:r>
            <a:r>
              <a:rPr lang="en-US" dirty="0"/>
              <a:t>only time the Checksum number will change is when you </a:t>
            </a:r>
            <a:r>
              <a:rPr lang="en-US" dirty="0" smtClean="0"/>
              <a:t>modify and </a:t>
            </a:r>
            <a:r>
              <a:rPr lang="en-US" dirty="0"/>
              <a:t>save the program.</a:t>
            </a:r>
          </a:p>
        </p:txBody>
      </p:sp>
      <p:sp>
        <p:nvSpPr>
          <p:cNvPr id="4" name="Slide Number Placeholder 3"/>
          <p:cNvSpPr>
            <a:spLocks noGrp="1"/>
          </p:cNvSpPr>
          <p:nvPr>
            <p:ph type="sldNum" sz="quarter" idx="12"/>
          </p:nvPr>
        </p:nvSpPr>
        <p:spPr/>
        <p:txBody>
          <a:bodyPr/>
          <a:lstStyle/>
          <a:p>
            <a:fld id="{3CF76607-1608-46D5-9C2F-572ABB2F9F4F}" type="slidenum">
              <a:rPr lang="en-US"/>
              <a:pPr/>
              <a:t>58</a:t>
            </a:fld>
            <a:endParaRPr lang="en-US" sz="1400">
              <a:latin typeface="Times" pitchFamily="18" charset="0"/>
            </a:endParaRPr>
          </a:p>
        </p:txBody>
      </p:sp>
      <p:sp>
        <p:nvSpPr>
          <p:cNvPr id="304130" name="Rectangle 2"/>
          <p:cNvSpPr>
            <a:spLocks noGrp="1" noChangeArrowheads="1"/>
          </p:cNvSpPr>
          <p:nvPr>
            <p:ph type="title"/>
          </p:nvPr>
        </p:nvSpPr>
        <p:spPr/>
        <p:txBody>
          <a:bodyPr/>
          <a:lstStyle/>
          <a:p>
            <a:r>
              <a:rPr lang="en-US"/>
              <a:t>Comments and Symbols</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4131">
                                            <p:txEl>
                                              <p:pRg st="1" end="1"/>
                                            </p:txEl>
                                          </p:spTgt>
                                        </p:tgtEl>
                                        <p:attrNameLst>
                                          <p:attrName>style.visibility</p:attrName>
                                        </p:attrNameLst>
                                      </p:cBhvr>
                                      <p:to>
                                        <p:strVal val="visible"/>
                                      </p:to>
                                    </p:set>
                                    <p:animEffect transition="in" filter="dissolve">
                                      <p:cBhvr>
                                        <p:cTn id="7" dur="500"/>
                                        <p:tgtEl>
                                          <p:spTgt spid="304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4131">
                                            <p:txEl>
                                              <p:pRg st="3" end="3"/>
                                            </p:txEl>
                                          </p:spTgt>
                                        </p:tgtEl>
                                        <p:attrNameLst>
                                          <p:attrName>style.visibility</p:attrName>
                                        </p:attrNameLst>
                                      </p:cBhvr>
                                      <p:to>
                                        <p:strVal val="visible"/>
                                      </p:to>
                                    </p:set>
                                    <p:animEffect transition="in" filter="dissolve">
                                      <p:cBhvr>
                                        <p:cTn id="12" dur="500"/>
                                        <p:tgtEl>
                                          <p:spTgt spid="30413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4131">
                                            <p:txEl>
                                              <p:pRg st="4" end="4"/>
                                            </p:txEl>
                                          </p:spTgt>
                                        </p:tgtEl>
                                        <p:attrNameLst>
                                          <p:attrName>style.visibility</p:attrName>
                                        </p:attrNameLst>
                                      </p:cBhvr>
                                      <p:to>
                                        <p:strVal val="visible"/>
                                      </p:to>
                                    </p:set>
                                    <p:animEffect transition="in" filter="dissolve">
                                      <p:cBhvr>
                                        <p:cTn id="17" dur="500"/>
                                        <p:tgtEl>
                                          <p:spTgt spid="3041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4131">
                                            <p:txEl>
                                              <p:pRg st="6" end="6"/>
                                            </p:txEl>
                                          </p:spTgt>
                                        </p:tgtEl>
                                        <p:attrNameLst>
                                          <p:attrName>style.visibility</p:attrName>
                                        </p:attrNameLst>
                                      </p:cBhvr>
                                      <p:to>
                                        <p:strVal val="visible"/>
                                      </p:to>
                                    </p:set>
                                    <p:animEffect transition="in" filter="dissolve">
                                      <p:cBhvr>
                                        <p:cTn id="22" dur="500"/>
                                        <p:tgtEl>
                                          <p:spTgt spid="3041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idx="1"/>
          </p:nvPr>
        </p:nvSpPr>
        <p:spPr>
          <a:xfrm>
            <a:off x="381000" y="1447800"/>
            <a:ext cx="8382000" cy="4419600"/>
          </a:xfrm>
        </p:spPr>
        <p:txBody>
          <a:bodyPr>
            <a:normAutofit fontScale="85000" lnSpcReduction="20000"/>
          </a:bodyPr>
          <a:lstStyle/>
          <a:p>
            <a:pPr>
              <a:lnSpc>
                <a:spcPct val="110000"/>
              </a:lnSpc>
            </a:pPr>
            <a:r>
              <a:rPr lang="en-US" dirty="0"/>
              <a:t>What is SLC Out of the Box?</a:t>
            </a:r>
          </a:p>
          <a:p>
            <a:pPr>
              <a:lnSpc>
                <a:spcPct val="110000"/>
              </a:lnSpc>
            </a:pPr>
            <a:r>
              <a:rPr lang="en-US" dirty="0"/>
              <a:t>SLC Out of the Box is a SLC 500 processor that is being used for the very first time.</a:t>
            </a:r>
          </a:p>
          <a:p>
            <a:pPr>
              <a:lnSpc>
                <a:spcPct val="110000"/>
              </a:lnSpc>
            </a:pPr>
            <a:r>
              <a:rPr lang="en-US" dirty="0"/>
              <a:t>It is not a processor that has been used at one time and then put on the shelf.</a:t>
            </a:r>
          </a:p>
          <a:p>
            <a:pPr>
              <a:lnSpc>
                <a:spcPct val="110000"/>
              </a:lnSpc>
            </a:pPr>
            <a:r>
              <a:rPr lang="en-US" dirty="0"/>
              <a:t>It is a Processor from the factory still in the Anti Static Bag.</a:t>
            </a:r>
          </a:p>
          <a:p>
            <a:pPr>
              <a:lnSpc>
                <a:spcPct val="110000"/>
              </a:lnSpc>
            </a:pPr>
            <a:r>
              <a:rPr lang="en-US" dirty="0"/>
              <a:t>The processor is factory defaulted to </a:t>
            </a:r>
            <a:r>
              <a:rPr lang="en-US" b="1" dirty="0"/>
              <a:t>Node address 1.</a:t>
            </a:r>
          </a:p>
          <a:p>
            <a:pPr>
              <a:lnSpc>
                <a:spcPct val="110000"/>
              </a:lnSpc>
            </a:pPr>
            <a:r>
              <a:rPr lang="en-US" dirty="0"/>
              <a:t>In a single stand alone application this does not pose a major problem, but machine with multiple stations with processors, this Node address may cause a conflict</a:t>
            </a:r>
            <a:r>
              <a:rPr lang="en-US" dirty="0" smtClean="0"/>
              <a:t>.</a:t>
            </a:r>
            <a:endParaRPr lang="en-US" dirty="0"/>
          </a:p>
          <a:p>
            <a:pPr>
              <a:lnSpc>
                <a:spcPct val="90000"/>
              </a:lnSpc>
            </a:pPr>
            <a:endParaRPr lang="en-US" dirty="0"/>
          </a:p>
          <a:p>
            <a:pPr>
              <a:lnSpc>
                <a:spcPct val="90000"/>
              </a:lnSpc>
              <a:buFontTx/>
              <a:buNone/>
            </a:pPr>
            <a:endParaRPr lang="en-US" dirty="0"/>
          </a:p>
          <a:p>
            <a:pPr>
              <a:lnSpc>
                <a:spcPct val="90000"/>
              </a:lnSpc>
            </a:pPr>
            <a:endParaRPr lang="en-US" dirty="0"/>
          </a:p>
        </p:txBody>
      </p:sp>
      <p:sp>
        <p:nvSpPr>
          <p:cNvPr id="4" name="Slide Number Placeholder 3"/>
          <p:cNvSpPr>
            <a:spLocks noGrp="1"/>
          </p:cNvSpPr>
          <p:nvPr>
            <p:ph type="sldNum" sz="quarter" idx="12"/>
          </p:nvPr>
        </p:nvSpPr>
        <p:spPr/>
        <p:txBody>
          <a:bodyPr/>
          <a:lstStyle/>
          <a:p>
            <a:fld id="{03AA1A13-0DFF-4733-99B0-7EA19A9E39C9}" type="slidenum">
              <a:rPr lang="en-US"/>
              <a:pPr/>
              <a:t>59</a:t>
            </a:fld>
            <a:endParaRPr lang="en-US" sz="1400">
              <a:latin typeface="Times" pitchFamily="18" charset="0"/>
            </a:endParaRPr>
          </a:p>
        </p:txBody>
      </p:sp>
      <p:sp>
        <p:nvSpPr>
          <p:cNvPr id="258050" name="Rectangle 2"/>
          <p:cNvSpPr>
            <a:spLocks noGrp="1" noChangeArrowheads="1"/>
          </p:cNvSpPr>
          <p:nvPr>
            <p:ph type="title"/>
          </p:nvPr>
        </p:nvSpPr>
        <p:spPr/>
        <p:txBody>
          <a:bodyPr/>
          <a:lstStyle/>
          <a:p>
            <a:r>
              <a:rPr lang="en-US"/>
              <a:t>SLC Out of the Box</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 calcmode="lin" valueType="num">
                                      <p:cBhvr additive="base">
                                        <p:cTn id="7" dur="500" fill="hold"/>
                                        <p:tgtEl>
                                          <p:spTgt spid="258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805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805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805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805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8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3"/>
          <p:cNvSpPr>
            <a:spLocks noGrp="1" noChangeArrowheads="1"/>
          </p:cNvSpPr>
          <p:nvPr>
            <p:ph idx="1"/>
          </p:nvPr>
        </p:nvSpPr>
        <p:spPr/>
        <p:txBody>
          <a:bodyPr/>
          <a:lstStyle/>
          <a:p>
            <a:r>
              <a:rPr lang="en-US" sz="2600" dirty="0"/>
              <a:t>Course length 5 days </a:t>
            </a:r>
            <a:r>
              <a:rPr lang="en-US" sz="2600" dirty="0" smtClean="0"/>
              <a:t>4 </a:t>
            </a:r>
            <a:r>
              <a:rPr lang="en-US" sz="2600" dirty="0"/>
              <a:t>hours </a:t>
            </a:r>
            <a:r>
              <a:rPr lang="en-US" sz="2600" dirty="0" smtClean="0"/>
              <a:t>per day.</a:t>
            </a:r>
            <a:endParaRPr lang="en-US" sz="2600" dirty="0"/>
          </a:p>
          <a:p>
            <a:r>
              <a:rPr lang="en-US" sz="2600" dirty="0" smtClean="0"/>
              <a:t>30 minute break at approximately 2 hours.</a:t>
            </a:r>
            <a:endParaRPr lang="en-US" sz="2600" dirty="0"/>
          </a:p>
          <a:p>
            <a:endParaRPr lang="en-US" dirty="0"/>
          </a:p>
        </p:txBody>
      </p:sp>
      <p:sp>
        <p:nvSpPr>
          <p:cNvPr id="4" name="Slide Number Placeholder 3"/>
          <p:cNvSpPr>
            <a:spLocks noGrp="1"/>
          </p:cNvSpPr>
          <p:nvPr>
            <p:ph type="sldNum" sz="quarter" idx="12"/>
          </p:nvPr>
        </p:nvSpPr>
        <p:spPr/>
        <p:txBody>
          <a:bodyPr/>
          <a:lstStyle/>
          <a:p>
            <a:fld id="{57E635E0-95BD-4DFC-A557-049FAF8128B6}" type="slidenum">
              <a:rPr lang="en-US"/>
              <a:pPr/>
              <a:t>6</a:t>
            </a:fld>
            <a:endParaRPr lang="en-US" sz="1400">
              <a:latin typeface="Times" pitchFamily="18" charset="0"/>
            </a:endParaRPr>
          </a:p>
        </p:txBody>
      </p:sp>
      <p:sp>
        <p:nvSpPr>
          <p:cNvPr id="198658" name="Rectangle 2"/>
          <p:cNvSpPr>
            <a:spLocks noGrp="1" noChangeArrowheads="1"/>
          </p:cNvSpPr>
          <p:nvPr>
            <p:ph type="title"/>
          </p:nvPr>
        </p:nvSpPr>
        <p:spPr>
          <a:xfrm>
            <a:off x="457200" y="304800"/>
            <a:ext cx="8229600" cy="1143000"/>
          </a:xfrm>
        </p:spPr>
        <p:txBody>
          <a:bodyPr/>
          <a:lstStyle/>
          <a:p>
            <a:r>
              <a:rPr lang="en-US" dirty="0"/>
              <a:t>Introduction</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idx="1"/>
          </p:nvPr>
        </p:nvSpPr>
        <p:spPr>
          <a:xfrm>
            <a:off x="457200" y="1371600"/>
            <a:ext cx="8153400" cy="4953000"/>
          </a:xfrm>
        </p:spPr>
        <p:txBody>
          <a:bodyPr>
            <a:normAutofit fontScale="85000" lnSpcReduction="20000"/>
          </a:bodyPr>
          <a:lstStyle/>
          <a:p>
            <a:pPr>
              <a:lnSpc>
                <a:spcPct val="110000"/>
              </a:lnSpc>
              <a:buFontTx/>
              <a:buNone/>
            </a:pPr>
            <a:endParaRPr lang="en-US" dirty="0"/>
          </a:p>
          <a:p>
            <a:pPr>
              <a:lnSpc>
                <a:spcPct val="110000"/>
              </a:lnSpc>
              <a:buFontTx/>
              <a:buNone/>
            </a:pPr>
            <a:r>
              <a:rPr lang="en-US" dirty="0"/>
              <a:t>Student Objective:</a:t>
            </a:r>
          </a:p>
          <a:p>
            <a:pPr>
              <a:lnSpc>
                <a:spcPct val="110000"/>
              </a:lnSpc>
            </a:pPr>
            <a:r>
              <a:rPr lang="en-US" dirty="0"/>
              <a:t>Perform the Out of the Box procedure (Page 35 of </a:t>
            </a:r>
            <a:r>
              <a:rPr lang="en-US" dirty="0" smtClean="0"/>
              <a:t>the connections manual</a:t>
            </a:r>
            <a:r>
              <a:rPr lang="en-US" dirty="0"/>
              <a:t>).</a:t>
            </a:r>
          </a:p>
          <a:p>
            <a:pPr>
              <a:lnSpc>
                <a:spcPct val="110000"/>
              </a:lnSpc>
            </a:pPr>
            <a:r>
              <a:rPr lang="en-US" dirty="0"/>
              <a:t>Remove the SLC-5/04 processor from </a:t>
            </a:r>
            <a:r>
              <a:rPr lang="en-US" dirty="0" smtClean="0"/>
              <a:t>the Trainer.</a:t>
            </a:r>
            <a:endParaRPr lang="en-US" dirty="0"/>
          </a:p>
          <a:p>
            <a:pPr>
              <a:lnSpc>
                <a:spcPct val="110000"/>
              </a:lnSpc>
            </a:pPr>
            <a:r>
              <a:rPr lang="en-US" dirty="0"/>
              <a:t>Install the new SLC-5/04 processor into </a:t>
            </a:r>
            <a:r>
              <a:rPr lang="en-US" dirty="0" smtClean="0"/>
              <a:t>the Trainer.</a:t>
            </a:r>
            <a:endParaRPr lang="en-US" dirty="0"/>
          </a:p>
          <a:p>
            <a:pPr>
              <a:lnSpc>
                <a:spcPct val="110000"/>
              </a:lnSpc>
            </a:pPr>
            <a:r>
              <a:rPr lang="en-US" dirty="0"/>
              <a:t>Using the procedure from page 35 of the connections </a:t>
            </a:r>
            <a:r>
              <a:rPr lang="en-US" dirty="0" smtClean="0"/>
              <a:t>Techniques Manual</a:t>
            </a:r>
            <a:r>
              <a:rPr lang="en-US" dirty="0"/>
              <a:t>, perform a download of the program.</a:t>
            </a:r>
          </a:p>
          <a:p>
            <a:pPr>
              <a:lnSpc>
                <a:spcPct val="110000"/>
              </a:lnSpc>
            </a:pPr>
            <a:r>
              <a:rPr lang="en-US" dirty="0"/>
              <a:t>Verify that the program did indeed download.</a:t>
            </a:r>
          </a:p>
          <a:p>
            <a:pPr>
              <a:lnSpc>
                <a:spcPct val="110000"/>
              </a:lnSpc>
            </a:pPr>
            <a:r>
              <a:rPr lang="en-US" dirty="0"/>
              <a:t>Remove the SLC-5/04 processor and reinstall the original processor.</a:t>
            </a:r>
          </a:p>
          <a:p>
            <a:pPr>
              <a:buFontTx/>
              <a:buNone/>
            </a:pPr>
            <a:r>
              <a:rPr lang="en-US" dirty="0"/>
              <a:t> </a:t>
            </a:r>
          </a:p>
          <a:p>
            <a:pPr>
              <a:buFontTx/>
              <a:buNone/>
            </a:pPr>
            <a:endParaRPr lang="en-US" dirty="0"/>
          </a:p>
          <a:p>
            <a:endParaRPr lang="en-US" dirty="0"/>
          </a:p>
        </p:txBody>
      </p:sp>
      <p:sp>
        <p:nvSpPr>
          <p:cNvPr id="4" name="Slide Number Placeholder 3"/>
          <p:cNvSpPr>
            <a:spLocks noGrp="1"/>
          </p:cNvSpPr>
          <p:nvPr>
            <p:ph type="sldNum" sz="quarter" idx="12"/>
          </p:nvPr>
        </p:nvSpPr>
        <p:spPr/>
        <p:txBody>
          <a:bodyPr/>
          <a:lstStyle/>
          <a:p>
            <a:fld id="{6C393B8C-E0AE-4C02-8286-506B62BF61E2}" type="slidenum">
              <a:rPr lang="en-US"/>
              <a:pPr/>
              <a:t>60</a:t>
            </a:fld>
            <a:endParaRPr lang="en-US" sz="1400">
              <a:latin typeface="Times" pitchFamily="18" charset="0"/>
            </a:endParaRPr>
          </a:p>
        </p:txBody>
      </p:sp>
      <p:sp>
        <p:nvSpPr>
          <p:cNvPr id="297986" name="Rectangle 2"/>
          <p:cNvSpPr>
            <a:spLocks noGrp="1" noChangeArrowheads="1"/>
          </p:cNvSpPr>
          <p:nvPr>
            <p:ph type="title"/>
          </p:nvPr>
        </p:nvSpPr>
        <p:spPr/>
        <p:txBody>
          <a:bodyPr/>
          <a:lstStyle/>
          <a:p>
            <a:r>
              <a:rPr lang="en-US"/>
              <a:t>SLC Out of the Box Lab</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61</a:t>
            </a:fld>
            <a:endParaRPr lang="en-US" sz="1400">
              <a:latin typeface="Times" pitchFamily="18" charset="0"/>
            </a:endParaRPr>
          </a:p>
        </p:txBody>
      </p:sp>
      <p:sp>
        <p:nvSpPr>
          <p:cNvPr id="4" name="Title 3"/>
          <p:cNvSpPr>
            <a:spLocks noGrp="1"/>
          </p:cNvSpPr>
          <p:nvPr>
            <p:ph type="title"/>
          </p:nvPr>
        </p:nvSpPr>
        <p:spPr/>
        <p:txBody>
          <a:bodyPr/>
          <a:lstStyle/>
          <a:p>
            <a:r>
              <a:rPr lang="en-US" dirty="0" smtClean="0"/>
              <a:t>SLC Out of the Box Procedure</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
        <p:nvSpPr>
          <p:cNvPr id="405505" name="Rectangle 1"/>
          <p:cNvSpPr>
            <a:spLocks noChangeArrowheads="1"/>
          </p:cNvSpPr>
          <p:nvPr/>
        </p:nvSpPr>
        <p:spPr bwMode="auto">
          <a:xfrm>
            <a:off x="304800" y="1600200"/>
            <a:ext cx="84582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PROCEDURE TO DOWNLOAD A SLC-500 PROGRAM TO A NEW SLC PROCEESOR JUST OUT OF THE BOX</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NOTE: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new processor out of the box will come as factory default to node address 1 and the DH + channel set to 57.6 KB.</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Prior to performing this you should have a copy of the SLC-500 program you intend to download to the processor either stored on your computer or on a Floppy Disk.</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Connect the 1784-PCM5/B cable from the 8-pin din connector of the SLC-500 processor to your PCMK card installed in the computer.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Open the RS-Logix 500 Software.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 your mouse and CLICK on FILE OPEN.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Navigate to the file you want to download and DOUBLE CLICK on it.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RS-Logix program file will open.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 your mouse and go to COMMS, then WHO ACTIVE GO ON LINE.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will bring up the RS-</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Linx</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communications Window.</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Click on AB-KT DATA HIGHWAY PLUS.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active nodes will be displayed.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will find that Node 01 with the name Default will be displayed.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tells you that the SLC-500 processor is active and has a Node Address of 01.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CLICK your mouse on CANCEL in the communications window screen to close this window.</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now must change the program file you have opened to be the same node address as the one you just installed.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the Project Tree window Double Click your mouse on Controller Properties.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62</a:t>
            </a:fld>
            <a:endParaRPr lang="en-US" sz="1400">
              <a:latin typeface="Times" pitchFamily="18" charset="0"/>
            </a:endParaRPr>
          </a:p>
        </p:txBody>
      </p:sp>
      <p:sp>
        <p:nvSpPr>
          <p:cNvPr id="4" name="Title 3"/>
          <p:cNvSpPr>
            <a:spLocks noGrp="1"/>
          </p:cNvSpPr>
          <p:nvPr>
            <p:ph type="title"/>
          </p:nvPr>
        </p:nvSpPr>
        <p:spPr/>
        <p:txBody>
          <a:bodyPr>
            <a:normAutofit fontScale="90000"/>
          </a:bodyPr>
          <a:lstStyle/>
          <a:p>
            <a:r>
              <a:rPr lang="en-US" dirty="0" smtClean="0"/>
              <a:t>SLC Out of the Box </a:t>
            </a:r>
            <a:r>
              <a:rPr lang="en-US" dirty="0" smtClean="0"/>
              <a:t>Procedure Cont</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pic>
        <p:nvPicPr>
          <p:cNvPr id="407553" name="Picture 1"/>
          <p:cNvPicPr>
            <a:picLocks noChangeAspect="1" noChangeArrowheads="1"/>
          </p:cNvPicPr>
          <p:nvPr/>
        </p:nvPicPr>
        <p:blipFill>
          <a:blip r:embed="rId4"/>
          <a:srcRect/>
          <a:stretch>
            <a:fillRect/>
          </a:stretch>
        </p:blipFill>
        <p:spPr bwMode="auto">
          <a:xfrm>
            <a:off x="457200" y="1524000"/>
            <a:ext cx="4438650" cy="2857500"/>
          </a:xfrm>
          <a:prstGeom prst="rect">
            <a:avLst/>
          </a:prstGeom>
          <a:noFill/>
          <a:ln w="9525">
            <a:noFill/>
            <a:miter lim="800000"/>
            <a:headEnd/>
            <a:tailEnd/>
          </a:ln>
        </p:spPr>
      </p:pic>
      <p:sp>
        <p:nvSpPr>
          <p:cNvPr id="407554" name="Rectangle 2"/>
          <p:cNvSpPr>
            <a:spLocks noChangeArrowheads="1"/>
          </p:cNvSpPr>
          <p:nvPr/>
        </p:nvSpPr>
        <p:spPr bwMode="auto">
          <a:xfrm>
            <a:off x="1676400" y="510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 the mouse and Click on Controller Communications.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screen above should appear.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Type in 1 at the Processor Node area.</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 the Down arrow in the Last Configured (System) area to select Node 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YOUR COMPUTER SHOULD BE SET UP JUST LIKE THE ABOVE ILLUSTRATION.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Use your mouse and Click on Apply, then OK.</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screen should then close out and the node number on the RS-Logix screen will change to a 1.</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number will be below the picture of the ladder with the colored blocks)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now can go to COMMS and select Download.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7557" name="Picture 5"/>
          <p:cNvPicPr>
            <a:picLocks noChangeAspect="1" noChangeArrowheads="1"/>
          </p:cNvPicPr>
          <p:nvPr/>
        </p:nvPicPr>
        <p:blipFill>
          <a:blip r:embed="rId5"/>
          <a:srcRect/>
          <a:stretch>
            <a:fillRect/>
          </a:stretch>
        </p:blipFill>
        <p:spPr bwMode="auto">
          <a:xfrm>
            <a:off x="5105400" y="2209800"/>
            <a:ext cx="3752850" cy="1609725"/>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63</a:t>
            </a:fld>
            <a:endParaRPr lang="en-US" sz="1400">
              <a:latin typeface="Times" pitchFamily="18" charset="0"/>
            </a:endParaRPr>
          </a:p>
        </p:txBody>
      </p:sp>
      <p:sp>
        <p:nvSpPr>
          <p:cNvPr id="4" name="Title 3"/>
          <p:cNvSpPr>
            <a:spLocks noGrp="1"/>
          </p:cNvSpPr>
          <p:nvPr>
            <p:ph type="title"/>
          </p:nvPr>
        </p:nvSpPr>
        <p:spPr/>
        <p:txBody>
          <a:bodyPr>
            <a:normAutofit fontScale="90000"/>
          </a:bodyPr>
          <a:lstStyle/>
          <a:p>
            <a:r>
              <a:rPr lang="en-US" dirty="0" smtClean="0"/>
              <a:t>SLC Out of the Box Procedure Cont</a:t>
            </a: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
        <p:nvSpPr>
          <p:cNvPr id="409601" name="Rectangle 1"/>
          <p:cNvSpPr>
            <a:spLocks noChangeArrowheads="1"/>
          </p:cNvSpPr>
          <p:nvPr/>
        </p:nvSpPr>
        <p:spPr bwMode="auto">
          <a:xfrm>
            <a:off x="152400" y="1295400"/>
            <a:ext cx="7010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following screen may then come up depending on the type of processor you have replaced.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03" name="Picture 3"/>
          <p:cNvPicPr>
            <a:picLocks noChangeAspect="1" noChangeArrowheads="1"/>
          </p:cNvPicPr>
          <p:nvPr/>
        </p:nvPicPr>
        <p:blipFill>
          <a:blip r:embed="rId4"/>
          <a:srcRect/>
          <a:stretch>
            <a:fillRect/>
          </a:stretch>
        </p:blipFill>
        <p:spPr bwMode="auto">
          <a:xfrm>
            <a:off x="4800600" y="1752600"/>
            <a:ext cx="3171825" cy="1257300"/>
          </a:xfrm>
          <a:prstGeom prst="rect">
            <a:avLst/>
          </a:prstGeom>
          <a:noFill/>
          <a:ln w="9525">
            <a:noFill/>
            <a:miter lim="800000"/>
            <a:headEnd/>
            <a:tailEnd/>
          </a:ln>
        </p:spPr>
      </p:pic>
      <p:pic>
        <p:nvPicPr>
          <p:cNvPr id="409604" name="Picture 4"/>
          <p:cNvPicPr>
            <a:picLocks noChangeAspect="1" noChangeArrowheads="1"/>
          </p:cNvPicPr>
          <p:nvPr/>
        </p:nvPicPr>
        <p:blipFill>
          <a:blip r:embed="rId5"/>
          <a:srcRect/>
          <a:stretch>
            <a:fillRect/>
          </a:stretch>
        </p:blipFill>
        <p:spPr bwMode="auto">
          <a:xfrm>
            <a:off x="609600" y="3352800"/>
            <a:ext cx="3733800" cy="2495361"/>
          </a:xfrm>
          <a:prstGeom prst="rect">
            <a:avLst/>
          </a:prstGeom>
          <a:noFill/>
          <a:ln w="9525">
            <a:noFill/>
            <a:miter lim="800000"/>
            <a:headEnd/>
            <a:tailEnd/>
          </a:ln>
        </p:spPr>
      </p:pic>
      <p:sp>
        <p:nvSpPr>
          <p:cNvPr id="409605" name="Rectangle 5"/>
          <p:cNvSpPr>
            <a:spLocks noChangeArrowheads="1"/>
          </p:cNvSpPr>
          <p:nvPr/>
        </p:nvSpPr>
        <p:spPr bwMode="auto">
          <a:xfrm>
            <a:off x="4572000" y="3124200"/>
            <a:ext cx="42672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This screen is telling you that once the Ladder Logic file is downloaded, the Node Address will be changed to the value it had been assigned to in the Channel Configuration area of the program.</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Click on APPLY.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RS-Logix will then download the processor image to the processor module.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screen below will appear asking if you would like to go on line.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06" name="Picture 6"/>
          <p:cNvPicPr>
            <a:picLocks noChangeAspect="1" noChangeArrowheads="1"/>
          </p:cNvPicPr>
          <p:nvPr/>
        </p:nvPicPr>
        <p:blipFill>
          <a:blip r:embed="rId6"/>
          <a:srcRect/>
          <a:stretch>
            <a:fillRect/>
          </a:stretch>
        </p:blipFill>
        <p:spPr bwMode="auto">
          <a:xfrm>
            <a:off x="5562600" y="4724400"/>
            <a:ext cx="1914525" cy="1133475"/>
          </a:xfrm>
          <a:prstGeom prst="rect">
            <a:avLst/>
          </a:prstGeom>
          <a:noFill/>
          <a:ln w="9525">
            <a:noFill/>
            <a:miter lim="800000"/>
            <a:headEnd/>
            <a:tailEnd/>
          </a:ln>
        </p:spPr>
      </p:pic>
      <p:pic>
        <p:nvPicPr>
          <p:cNvPr id="409607" name="Picture 7"/>
          <p:cNvPicPr>
            <a:picLocks noChangeAspect="1" noChangeArrowheads="1"/>
          </p:cNvPicPr>
          <p:nvPr/>
        </p:nvPicPr>
        <p:blipFill>
          <a:blip r:embed="rId7"/>
          <a:srcRect/>
          <a:stretch>
            <a:fillRect/>
          </a:stretch>
        </p:blipFill>
        <p:spPr bwMode="auto">
          <a:xfrm>
            <a:off x="609600" y="1600200"/>
            <a:ext cx="3752850" cy="1666875"/>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Rectangle 3"/>
          <p:cNvSpPr>
            <a:spLocks noGrp="1" noChangeArrowheads="1"/>
          </p:cNvSpPr>
          <p:nvPr>
            <p:ph idx="1"/>
          </p:nvPr>
        </p:nvSpPr>
        <p:spPr>
          <a:xfrm>
            <a:off x="457200" y="1570037"/>
            <a:ext cx="8229600" cy="4525963"/>
          </a:xfrm>
        </p:spPr>
        <p:txBody>
          <a:bodyPr/>
          <a:lstStyle/>
          <a:p>
            <a:r>
              <a:rPr lang="en-US" dirty="0"/>
              <a:t>A Micro SLC processor.</a:t>
            </a:r>
          </a:p>
          <a:p>
            <a:r>
              <a:rPr lang="en-US" dirty="0" smtClean="0"/>
              <a:t>Requires </a:t>
            </a:r>
            <a:r>
              <a:rPr lang="en-US" dirty="0"/>
              <a:t>a 1761-CBL-PM02/C cable to communicate to it.  </a:t>
            </a:r>
          </a:p>
          <a:p>
            <a:r>
              <a:rPr lang="en-US" dirty="0"/>
              <a:t>RS-</a:t>
            </a:r>
            <a:r>
              <a:rPr lang="en-US" dirty="0" err="1"/>
              <a:t>Linx</a:t>
            </a:r>
            <a:r>
              <a:rPr lang="en-US" dirty="0"/>
              <a:t> Driver is configured for RS-232 Serial communications.</a:t>
            </a:r>
          </a:p>
          <a:p>
            <a:r>
              <a:rPr lang="en-US" dirty="0"/>
              <a:t>RS-Logix 500 Software is used to view the ladder logic.</a:t>
            </a:r>
          </a:p>
          <a:p>
            <a:pPr>
              <a:buFontTx/>
              <a:buNone/>
            </a:pPr>
            <a:endParaRPr lang="en-US" dirty="0"/>
          </a:p>
        </p:txBody>
      </p:sp>
      <p:sp>
        <p:nvSpPr>
          <p:cNvPr id="4" name="Slide Number Placeholder 3"/>
          <p:cNvSpPr>
            <a:spLocks noGrp="1"/>
          </p:cNvSpPr>
          <p:nvPr>
            <p:ph type="sldNum" sz="quarter" idx="12"/>
          </p:nvPr>
        </p:nvSpPr>
        <p:spPr/>
        <p:txBody>
          <a:bodyPr/>
          <a:lstStyle/>
          <a:p>
            <a:fld id="{C2335C61-D66B-4768-BE67-79D79A10CD84}" type="slidenum">
              <a:rPr lang="en-US"/>
              <a:pPr/>
              <a:t>64</a:t>
            </a:fld>
            <a:endParaRPr lang="en-US" sz="1400">
              <a:latin typeface="Times" pitchFamily="18" charset="0"/>
            </a:endParaRPr>
          </a:p>
        </p:txBody>
      </p:sp>
      <p:sp>
        <p:nvSpPr>
          <p:cNvPr id="259074" name="Rectangle 2"/>
          <p:cNvSpPr>
            <a:spLocks noGrp="1" noChangeArrowheads="1"/>
          </p:cNvSpPr>
          <p:nvPr>
            <p:ph type="title"/>
          </p:nvPr>
        </p:nvSpPr>
        <p:spPr/>
        <p:txBody>
          <a:bodyPr/>
          <a:lstStyle/>
          <a:p>
            <a:r>
              <a:rPr lang="en-US"/>
              <a:t>Micrologix 1200</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3"/>
          <p:cNvSpPr>
            <a:spLocks noGrp="1" noChangeArrowheads="1"/>
          </p:cNvSpPr>
          <p:nvPr>
            <p:ph idx="1"/>
          </p:nvPr>
        </p:nvSpPr>
        <p:spPr/>
        <p:txBody>
          <a:bodyPr/>
          <a:lstStyle/>
          <a:p>
            <a:pPr>
              <a:buFontTx/>
              <a:buNone/>
            </a:pPr>
            <a:r>
              <a:rPr lang="en-US"/>
              <a:t>	</a:t>
            </a:r>
          </a:p>
          <a:p>
            <a:pPr>
              <a:buFontTx/>
              <a:buNone/>
            </a:pPr>
            <a:r>
              <a:rPr lang="en-US"/>
              <a:t>Student Objective:</a:t>
            </a:r>
          </a:p>
          <a:p>
            <a:pPr>
              <a:buFontTx/>
              <a:buNone/>
            </a:pPr>
            <a:r>
              <a:rPr lang="en-US"/>
              <a:t>Go on line to the Micrologix 1200.</a:t>
            </a:r>
          </a:p>
          <a:p>
            <a:pPr>
              <a:buFontTx/>
              <a:buNone/>
            </a:pPr>
            <a:endParaRPr lang="en-US"/>
          </a:p>
          <a:p>
            <a:pPr>
              <a:buFontTx/>
              <a:buNone/>
            </a:pPr>
            <a:endParaRPr lang="en-US"/>
          </a:p>
        </p:txBody>
      </p:sp>
      <p:sp>
        <p:nvSpPr>
          <p:cNvPr id="4" name="Slide Number Placeholder 3"/>
          <p:cNvSpPr>
            <a:spLocks noGrp="1"/>
          </p:cNvSpPr>
          <p:nvPr>
            <p:ph type="sldNum" sz="quarter" idx="12"/>
          </p:nvPr>
        </p:nvSpPr>
        <p:spPr/>
        <p:txBody>
          <a:bodyPr/>
          <a:lstStyle/>
          <a:p>
            <a:fld id="{23FBEF68-141E-4B6E-8B88-85F6D93D1D78}" type="slidenum">
              <a:rPr lang="en-US"/>
              <a:pPr/>
              <a:t>65</a:t>
            </a:fld>
            <a:endParaRPr lang="en-US" sz="1400">
              <a:latin typeface="Times" pitchFamily="18" charset="0"/>
            </a:endParaRPr>
          </a:p>
        </p:txBody>
      </p:sp>
      <p:sp>
        <p:nvSpPr>
          <p:cNvPr id="305154" name="Rectangle 2"/>
          <p:cNvSpPr>
            <a:spLocks noGrp="1" noChangeArrowheads="1"/>
          </p:cNvSpPr>
          <p:nvPr>
            <p:ph type="title"/>
          </p:nvPr>
        </p:nvSpPr>
        <p:spPr/>
        <p:txBody>
          <a:bodyPr/>
          <a:lstStyle/>
          <a:p>
            <a:r>
              <a:rPr lang="en-US"/>
              <a:t>Micrologix 1200 Online Lab</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5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idx="1"/>
          </p:nvPr>
        </p:nvSpPr>
        <p:spPr>
          <a:xfrm>
            <a:off x="457200" y="2776728"/>
            <a:ext cx="8229600" cy="1719072"/>
          </a:xfrm>
        </p:spPr>
        <p:txBody>
          <a:bodyPr/>
          <a:lstStyle/>
          <a:p>
            <a:r>
              <a:rPr lang="en-US" dirty="0" smtClean="0"/>
              <a:t>SLC/PLC </a:t>
            </a:r>
            <a:r>
              <a:rPr lang="en-US" dirty="0"/>
              <a:t>Scanner and Address handouts.</a:t>
            </a:r>
          </a:p>
        </p:txBody>
      </p:sp>
      <p:sp>
        <p:nvSpPr>
          <p:cNvPr id="4" name="Slide Number Placeholder 3"/>
          <p:cNvSpPr>
            <a:spLocks noGrp="1"/>
          </p:cNvSpPr>
          <p:nvPr>
            <p:ph type="sldNum" sz="quarter" idx="12"/>
          </p:nvPr>
        </p:nvSpPr>
        <p:spPr/>
        <p:txBody>
          <a:bodyPr/>
          <a:lstStyle/>
          <a:p>
            <a:fld id="{E1BDAE67-A95F-42DD-81A1-F36CAB8C3384}" type="slidenum">
              <a:rPr lang="en-US"/>
              <a:pPr/>
              <a:t>66</a:t>
            </a:fld>
            <a:endParaRPr lang="en-US" sz="1400">
              <a:latin typeface="Times" pitchFamily="18" charset="0"/>
            </a:endParaRPr>
          </a:p>
        </p:txBody>
      </p:sp>
      <p:sp>
        <p:nvSpPr>
          <p:cNvPr id="260098" name="Rectangle 2"/>
          <p:cNvSpPr>
            <a:spLocks noGrp="1" noChangeArrowheads="1"/>
          </p:cNvSpPr>
          <p:nvPr>
            <p:ph type="title"/>
          </p:nvPr>
        </p:nvSpPr>
        <p:spPr/>
        <p:txBody>
          <a:bodyPr/>
          <a:lstStyle/>
          <a:p>
            <a:r>
              <a:rPr lang="en-US"/>
              <a:t>SLC and PLC Addressing</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ctrTitle"/>
          </p:nvPr>
        </p:nvSpPr>
        <p:spPr>
          <a:xfrm>
            <a:off x="381000" y="0"/>
            <a:ext cx="8305800" cy="1219200"/>
          </a:xfrm>
        </p:spPr>
        <p:txBody>
          <a:bodyPr/>
          <a:lstStyle/>
          <a:p>
            <a:r>
              <a:rPr lang="en-US" dirty="0"/>
              <a:t>SLC 5/04 Addressing</a:t>
            </a:r>
          </a:p>
        </p:txBody>
      </p:sp>
      <p:pic>
        <p:nvPicPr>
          <p:cNvPr id="262147" name="Picture 3"/>
          <p:cNvPicPr>
            <a:picLocks noGrp="1" noChangeAspect="1" noChangeArrowheads="1"/>
          </p:cNvPicPr>
          <p:nvPr>
            <p:ph type="subTitle" idx="1"/>
          </p:nvPr>
        </p:nvPicPr>
        <p:blipFill>
          <a:blip r:embed="rId3"/>
          <a:srcRect/>
          <a:stretch>
            <a:fillRect/>
          </a:stretch>
        </p:blipFill>
        <p:spPr>
          <a:xfrm>
            <a:off x="914400" y="1371600"/>
            <a:ext cx="7391400" cy="2895600"/>
          </a:xfrm>
          <a:noFill/>
          <a:ln/>
        </p:spPr>
      </p:pic>
      <p:sp>
        <p:nvSpPr>
          <p:cNvPr id="9" name="Rectangle 6"/>
          <p:cNvSpPr>
            <a:spLocks noGrp="1" noChangeArrowheads="1"/>
          </p:cNvSpPr>
          <p:nvPr>
            <p:ph type="sldNum" sz="quarter" idx="12"/>
          </p:nvPr>
        </p:nvSpPr>
        <p:spPr/>
        <p:txBody>
          <a:bodyPr/>
          <a:lstStyle/>
          <a:p>
            <a:fld id="{621C74A1-BD27-43CC-990B-A47F41929590}" type="slidenum">
              <a:rPr lang="en-US"/>
              <a:pPr/>
              <a:t>67</a:t>
            </a:fld>
            <a:endParaRPr lang="en-US"/>
          </a:p>
        </p:txBody>
      </p:sp>
      <p:sp>
        <p:nvSpPr>
          <p:cNvPr id="262148" name="AutoShape 4"/>
          <p:cNvSpPr>
            <a:spLocks/>
          </p:cNvSpPr>
          <p:nvPr/>
        </p:nvSpPr>
        <p:spPr bwMode="auto">
          <a:xfrm>
            <a:off x="1219200" y="4495800"/>
            <a:ext cx="4648200" cy="609600"/>
          </a:xfrm>
          <a:prstGeom prst="borderCallout3">
            <a:avLst>
              <a:gd name="adj1" fmla="val 18750"/>
              <a:gd name="adj2" fmla="val -1639"/>
              <a:gd name="adj3" fmla="val 18750"/>
              <a:gd name="adj4" fmla="val -4884"/>
              <a:gd name="adj5" fmla="val -60676"/>
              <a:gd name="adj6" fmla="val -4884"/>
              <a:gd name="adj7" fmla="val -140106"/>
              <a:gd name="adj8" fmla="val 9940"/>
            </a:avLst>
          </a:prstGeom>
          <a:noFill/>
          <a:ln w="12700" cap="sq">
            <a:solidFill>
              <a:schemeClr val="tx1"/>
            </a:solidFill>
            <a:miter lim="800000"/>
            <a:headEnd type="none" w="sm" len="sm"/>
            <a:tailEnd type="none" w="sm" len="sm"/>
          </a:ln>
          <a:effectLst/>
        </p:spPr>
        <p:txBody>
          <a:bodyPr anchor="ctr"/>
          <a:lstStyle/>
          <a:p>
            <a:r>
              <a:rPr lang="en-US" sz="1200" b="1"/>
              <a:t>Word is used when you have remote I/O racks or communication through a specialty module like a Scanner</a:t>
            </a:r>
          </a:p>
        </p:txBody>
      </p:sp>
      <p:sp>
        <p:nvSpPr>
          <p:cNvPr id="262149" name="Line 5"/>
          <p:cNvSpPr>
            <a:spLocks noChangeShapeType="1"/>
          </p:cNvSpPr>
          <p:nvPr/>
        </p:nvSpPr>
        <p:spPr bwMode="auto">
          <a:xfrm flipV="1">
            <a:off x="1676400" y="3581400"/>
            <a:ext cx="0" cy="76200"/>
          </a:xfrm>
          <a:prstGeom prst="line">
            <a:avLst/>
          </a:prstGeom>
          <a:noFill/>
          <a:ln w="12700" cap="sq">
            <a:solidFill>
              <a:schemeClr val="tx1"/>
            </a:solidFill>
            <a:round/>
            <a:headEnd type="none" w="sm" len="sm"/>
            <a:tailEnd type="triangle" w="sm" len="sm"/>
          </a:ln>
          <a:effectLst/>
        </p:spPr>
        <p:txBody>
          <a:bodyPr/>
          <a:lstStyle/>
          <a:p>
            <a:endParaRPr lang="en-US"/>
          </a:p>
        </p:txBody>
      </p:sp>
      <p:sp>
        <p:nvSpPr>
          <p:cNvPr id="262150" name="Line 6"/>
          <p:cNvSpPr>
            <a:spLocks noChangeShapeType="1"/>
          </p:cNvSpPr>
          <p:nvPr/>
        </p:nvSpPr>
        <p:spPr bwMode="auto">
          <a:xfrm flipV="1">
            <a:off x="4648200" y="3733800"/>
            <a:ext cx="0" cy="762000"/>
          </a:xfrm>
          <a:prstGeom prst="line">
            <a:avLst/>
          </a:prstGeom>
          <a:noFill/>
          <a:ln w="12700" cap="sq">
            <a:solidFill>
              <a:schemeClr val="tx1"/>
            </a:solidFill>
            <a:round/>
            <a:headEnd type="none" w="sm" len="sm"/>
            <a:tailEnd type="none" w="sm" len="sm"/>
          </a:ln>
          <a:effectLst/>
        </p:spPr>
        <p:txBody>
          <a:bodyPr/>
          <a:lstStyle/>
          <a:p>
            <a:endParaRPr lang="en-US"/>
          </a:p>
        </p:txBody>
      </p:sp>
      <p:sp>
        <p:nvSpPr>
          <p:cNvPr id="262151" name="Line 7"/>
          <p:cNvSpPr>
            <a:spLocks noChangeShapeType="1"/>
          </p:cNvSpPr>
          <p:nvPr/>
        </p:nvSpPr>
        <p:spPr bwMode="auto">
          <a:xfrm flipV="1">
            <a:off x="4648200" y="3505200"/>
            <a:ext cx="609600" cy="228600"/>
          </a:xfrm>
          <a:prstGeom prst="line">
            <a:avLst/>
          </a:prstGeom>
          <a:noFill/>
          <a:ln w="12700" cap="sq">
            <a:solidFill>
              <a:schemeClr val="tx1"/>
            </a:solidFill>
            <a:round/>
            <a:headEnd type="none" w="sm" len="sm"/>
            <a:tailEnd type="triangle" w="sm" len="sm"/>
          </a:ln>
          <a:effectLst/>
        </p:spPr>
        <p:txBody>
          <a:bodyPr/>
          <a:lstStyle/>
          <a:p>
            <a:endParaRPr lang="en-US"/>
          </a:p>
        </p:txBody>
      </p:sp>
      <p:pic>
        <p:nvPicPr>
          <p:cNvPr id="10" name="Picture 9" descr="The Line.jpg"/>
          <p:cNvPicPr>
            <a:picLocks noChangeAspect="1"/>
          </p:cNvPicPr>
          <p:nvPr/>
        </p:nvPicPr>
        <p:blipFill>
          <a:blip r:embed="rId4"/>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ctrTitle"/>
          </p:nvPr>
        </p:nvSpPr>
        <p:spPr>
          <a:xfrm>
            <a:off x="381000" y="-76200"/>
            <a:ext cx="8305800" cy="1219200"/>
          </a:xfrm>
        </p:spPr>
        <p:txBody>
          <a:bodyPr/>
          <a:lstStyle/>
          <a:p>
            <a:r>
              <a:rPr lang="en-US" dirty="0"/>
              <a:t>PLC 5 Addressing</a:t>
            </a:r>
          </a:p>
        </p:txBody>
      </p:sp>
      <p:sp>
        <p:nvSpPr>
          <p:cNvPr id="5" name="Rectangle 6"/>
          <p:cNvSpPr>
            <a:spLocks noGrp="1" noChangeArrowheads="1"/>
          </p:cNvSpPr>
          <p:nvPr>
            <p:ph type="sldNum" sz="quarter" idx="12"/>
          </p:nvPr>
        </p:nvSpPr>
        <p:spPr/>
        <p:txBody>
          <a:bodyPr/>
          <a:lstStyle/>
          <a:p>
            <a:fld id="{8A1681D9-76CC-4EE5-973C-16504F17A5E3}" type="slidenum">
              <a:rPr lang="en-US"/>
              <a:pPr/>
              <a:t>68</a:t>
            </a:fld>
            <a:endParaRPr lang="en-US"/>
          </a:p>
        </p:txBody>
      </p:sp>
      <p:pic>
        <p:nvPicPr>
          <p:cNvPr id="264195" name="Picture 3"/>
          <p:cNvPicPr>
            <a:picLocks noChangeAspect="1" noChangeArrowheads="1"/>
          </p:cNvPicPr>
          <p:nvPr/>
        </p:nvPicPr>
        <p:blipFill>
          <a:blip r:embed="rId3"/>
          <a:srcRect/>
          <a:stretch>
            <a:fillRect/>
          </a:stretch>
        </p:blipFill>
        <p:spPr bwMode="auto">
          <a:xfrm>
            <a:off x="914400" y="1600200"/>
            <a:ext cx="7391400" cy="2895600"/>
          </a:xfrm>
          <a:prstGeom prst="rect">
            <a:avLst/>
          </a:prstGeom>
          <a:noFill/>
          <a:ln w="9525">
            <a:noFill/>
            <a:miter lim="800000"/>
            <a:headEnd/>
            <a:tailEnd/>
          </a:ln>
          <a:effectLst/>
        </p:spPr>
      </p:pic>
      <p:pic>
        <p:nvPicPr>
          <p:cNvPr id="6" name="Picture 5" descr="The Line.jpg"/>
          <p:cNvPicPr>
            <a:picLocks noChangeAspect="1"/>
          </p:cNvPicPr>
          <p:nvPr/>
        </p:nvPicPr>
        <p:blipFill>
          <a:blip r:embed="rId4"/>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410BE2D-E672-4227-8DD6-4DA861896502}" type="slidenum">
              <a:rPr lang="en-US" smtClean="0"/>
              <a:pPr/>
              <a:t>69</a:t>
            </a:fld>
            <a:endParaRPr lang="en-US" sz="1400">
              <a:latin typeface="Times" pitchFamily="18" charset="0"/>
            </a:endParaRPr>
          </a:p>
        </p:txBody>
      </p:sp>
      <p:sp>
        <p:nvSpPr>
          <p:cNvPr id="4" name="Title 3"/>
          <p:cNvSpPr>
            <a:spLocks noGrp="1"/>
          </p:cNvSpPr>
          <p:nvPr>
            <p:ph type="title"/>
          </p:nvPr>
        </p:nvSpPr>
        <p:spPr/>
        <p:txBody>
          <a:bodyPr/>
          <a:lstStyle/>
          <a:p>
            <a:r>
              <a:rPr lang="en-US" dirty="0" smtClean="0"/>
              <a:t>SLC Rack Configuration</a:t>
            </a:r>
            <a:endParaRPr lang="en-US" dirty="0"/>
          </a:p>
        </p:txBody>
      </p:sp>
      <p:graphicFrame>
        <p:nvGraphicFramePr>
          <p:cNvPr id="19" name="Table 18"/>
          <p:cNvGraphicFramePr>
            <a:graphicFrameLocks noGrp="1"/>
          </p:cNvGraphicFramePr>
          <p:nvPr/>
        </p:nvGraphicFramePr>
        <p:xfrm>
          <a:off x="762000" y="1752600"/>
          <a:ext cx="7772401" cy="4612789"/>
        </p:xfrm>
        <a:graphic>
          <a:graphicData uri="http://schemas.openxmlformats.org/drawingml/2006/table">
            <a:tbl>
              <a:tblPr/>
              <a:tblGrid>
                <a:gridCol w="251689"/>
                <a:gridCol w="994772"/>
                <a:gridCol w="994772"/>
                <a:gridCol w="575290"/>
                <a:gridCol w="994772"/>
                <a:gridCol w="988778"/>
                <a:gridCol w="988778"/>
                <a:gridCol w="994772"/>
                <a:gridCol w="988778"/>
              </a:tblGrid>
              <a:tr h="132747">
                <a:tc gridSpan="9">
                  <a:txBody>
                    <a:bodyPr/>
                    <a:lstStyle/>
                    <a:p>
                      <a:pPr algn="ctr" fontAlgn="b"/>
                      <a:r>
                        <a:rPr lang="en-US" sz="700" b="1" i="0" u="none" strike="noStrike" dirty="0">
                          <a:latin typeface="Arial"/>
                        </a:rPr>
                        <a:t>SLC Rack </a:t>
                      </a:r>
                      <a:r>
                        <a:rPr lang="en-US" sz="700" b="1" i="0" u="none" strike="noStrike" dirty="0" smtClean="0">
                          <a:latin typeface="Arial"/>
                        </a:rPr>
                        <a:t>Configuration </a:t>
                      </a:r>
                      <a:r>
                        <a:rPr lang="en-US" sz="700" b="1" i="0" u="none" strike="noStrike" dirty="0">
                          <a:latin typeface="Arial"/>
                        </a:rPr>
                        <a:t>Worksheet</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3938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dirty="0">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dirty="0">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205578">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dirty="0">
                        <a:latin typeface="Arial"/>
                      </a:endParaRPr>
                    </a:p>
                  </a:txBody>
                  <a:tcPr marL="0" marR="0" marT="0" marB="0" anchor="b">
                    <a:lnL>
                      <a:noFill/>
                    </a:lnL>
                    <a:lnR>
                      <a:noFill/>
                    </a:lnR>
                    <a:lnT>
                      <a:noFill/>
                    </a:lnT>
                    <a:lnB>
                      <a:noFill/>
                    </a:lnB>
                  </a:tcPr>
                </a:tc>
                <a:tc>
                  <a:txBody>
                    <a:bodyPr/>
                    <a:lstStyle/>
                    <a:p>
                      <a:pPr algn="ctr" fontAlgn="ctr"/>
                      <a:endParaRPr lang="en-US" sz="500" b="0" i="0" u="none" strike="noStrike">
                        <a:latin typeface="Arial"/>
                      </a:endParaRPr>
                    </a:p>
                  </a:txBody>
                  <a:tcPr marL="0" marR="0" marT="0" marB="0" anchor="ctr">
                    <a:lnL>
                      <a:noFill/>
                    </a:lnL>
                    <a:lnR>
                      <a:noFill/>
                    </a:lnR>
                    <a:lnT>
                      <a:noFill/>
                    </a:lnT>
                    <a:lnB>
                      <a:noFill/>
                    </a:lnB>
                  </a:tcPr>
                </a:tc>
                <a:tc>
                  <a:txBody>
                    <a:bodyPr/>
                    <a:lstStyle/>
                    <a:p>
                      <a:pPr algn="l" fontAlgn="b"/>
                      <a:endParaRPr lang="en-US" sz="700" b="0" i="0" u="none" strike="noStrike" dirty="0">
                        <a:latin typeface="Times New Roman"/>
                      </a:endParaRPr>
                    </a:p>
                  </a:txBody>
                  <a:tcPr marL="142388"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142388" marR="0" marT="0" marB="0" anchor="b">
                    <a:lnL>
                      <a:noFill/>
                    </a:lnL>
                    <a:lnR>
                      <a:noFill/>
                    </a:lnR>
                    <a:lnT>
                      <a:noFill/>
                    </a:lnT>
                    <a:lnB>
                      <a:noFill/>
                    </a:lnB>
                  </a:tcPr>
                </a:tc>
              </a:tr>
              <a:tr h="13938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ctr" fontAlgn="ctr"/>
                      <a:endParaRPr lang="en-US" sz="500" b="0" i="0" u="none" strike="noStrike">
                        <a:latin typeface="Arial"/>
                      </a:endParaRPr>
                    </a:p>
                  </a:txBody>
                  <a:tcPr marL="0" marR="0" marT="0" marB="0" anchor="ctr">
                    <a:lnL>
                      <a:noFill/>
                    </a:lnL>
                    <a:lnR>
                      <a:noFill/>
                    </a:lnR>
                    <a:lnT>
                      <a:noFill/>
                    </a:lnT>
                    <a:lnB>
                      <a:noFill/>
                    </a:lnB>
                  </a:tcPr>
                </a:tc>
                <a:tc>
                  <a:txBody>
                    <a:bodyPr/>
                    <a:lstStyle/>
                    <a:p>
                      <a:pPr algn="l" fontAlgn="b"/>
                      <a:endParaRPr lang="en-US" sz="700" b="0" i="0" u="none" strike="noStrike">
                        <a:latin typeface="Times New Roman"/>
                      </a:endParaRPr>
                    </a:p>
                  </a:txBody>
                  <a:tcPr marL="142388"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3938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dirty="0">
                        <a:latin typeface="Arial"/>
                      </a:endParaRPr>
                    </a:p>
                  </a:txBody>
                  <a:tcPr marL="0" marR="0" marT="0" marB="0" anchor="b">
                    <a:lnL>
                      <a:noFill/>
                    </a:lnL>
                    <a:lnR>
                      <a:noFill/>
                    </a:lnR>
                    <a:lnT>
                      <a:noFill/>
                    </a:lnT>
                    <a:lnB>
                      <a:noFill/>
                    </a:lnB>
                  </a:tcPr>
                </a:tc>
                <a:tc>
                  <a:txBody>
                    <a:bodyPr/>
                    <a:lstStyle/>
                    <a:p>
                      <a:pPr algn="l" fontAlgn="b"/>
                      <a:endParaRPr lang="en-US" sz="600" b="0" i="0" u="none" strike="noStrike" dirty="0">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142388"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142388" marR="0" marT="0" marB="0" anchor="b">
                    <a:lnL>
                      <a:noFill/>
                    </a:lnL>
                    <a:lnR>
                      <a:noFill/>
                    </a:lnR>
                    <a:lnT>
                      <a:noFill/>
                    </a:lnT>
                    <a:lnB>
                      <a:noFill/>
                    </a:lnB>
                  </a:tcPr>
                </a:tc>
              </a:tr>
              <a:tr h="13938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dirty="0">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142388"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142388"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3938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142388"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142388" marR="0" marT="0" marB="0" anchor="b">
                    <a:lnL>
                      <a:noFill/>
                    </a:lnL>
                    <a:lnR>
                      <a:noFill/>
                    </a:lnR>
                    <a:lnT>
                      <a:noFill/>
                    </a:lnT>
                    <a:lnB>
                      <a:noFill/>
                    </a:lnB>
                  </a:tcPr>
                </a:tc>
              </a:tr>
              <a:tr h="13938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700" b="0" i="0" u="none" strike="noStrike">
                        <a:latin typeface="Times New Roman"/>
                      </a:endParaRPr>
                    </a:p>
                  </a:txBody>
                  <a:tcPr marL="142388"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9473">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r" fontAlgn="ctr"/>
                      <a:r>
                        <a:rPr lang="en-US" sz="500" b="0" i="0" u="none" strike="noStrike">
                          <a:latin typeface="Arial"/>
                        </a:rPr>
                        <a:t>Type:</a:t>
                      </a:r>
                    </a:p>
                  </a:txBody>
                  <a:tcPr marL="0" marR="0" marT="0" marB="0" anchor="ctr">
                    <a:lnL>
                      <a:noFill/>
                    </a:lnL>
                    <a:lnR>
                      <a:noFill/>
                    </a:lnR>
                    <a:lnT>
                      <a:noFill/>
                    </a:lnT>
                    <a:lnB>
                      <a:noFill/>
                    </a:lnB>
                  </a:tcPr>
                </a:tc>
                <a:tc>
                  <a:txBody>
                    <a:bodyPr/>
                    <a:lstStyle/>
                    <a:p>
                      <a:pPr algn="r" fontAlgn="b"/>
                      <a:r>
                        <a:rPr lang="en-US" sz="6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600" b="0" i="0" u="none" strike="noStrike">
                        <a:latin typeface="Arial"/>
                      </a:endParaRPr>
                    </a:p>
                  </a:txBody>
                  <a:tcPr marL="0" marR="0" marT="0" marB="0" anchor="b">
                    <a:lnL>
                      <a:noFill/>
                    </a:lnL>
                    <a:lnR>
                      <a:noFill/>
                    </a:lnR>
                    <a:lnT>
                      <a:noFill/>
                    </a:lnT>
                    <a:lnB>
                      <a:noFill/>
                    </a:lnB>
                  </a:tcPr>
                </a:tc>
                <a:tc>
                  <a:txBody>
                    <a:bodyPr/>
                    <a:lstStyle/>
                    <a:p>
                      <a:pPr algn="r" fontAlgn="ctr"/>
                      <a:r>
                        <a:rPr lang="en-US" sz="500" b="0" i="0" u="none" strike="noStrike">
                          <a:latin typeface="Arial"/>
                        </a:rPr>
                        <a:t>Type:</a:t>
                      </a:r>
                    </a:p>
                  </a:txBody>
                  <a:tcPr marL="0" marR="0" marT="0" marB="0" anchor="ctr">
                    <a:lnL>
                      <a:noFill/>
                    </a:lnL>
                    <a:lnR>
                      <a:noFill/>
                    </a:lnR>
                    <a:lnT>
                      <a:noFill/>
                    </a:lnT>
                    <a:lnB>
                      <a:noFill/>
                    </a:lnB>
                  </a:tcPr>
                </a:tc>
                <a:tc>
                  <a:txBody>
                    <a:bodyPr/>
                    <a:lstStyle/>
                    <a:p>
                      <a:pPr algn="r" fontAlgn="b"/>
                      <a:r>
                        <a:rPr lang="en-US" sz="6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600" b="0" i="0" u="none" strike="noStrike">
                        <a:latin typeface="Arial"/>
                      </a:endParaRPr>
                    </a:p>
                  </a:txBody>
                  <a:tcPr marL="0" marR="0" marT="0" marB="0" anchor="b">
                    <a:lnL>
                      <a:noFill/>
                    </a:lnL>
                    <a:lnR>
                      <a:noFill/>
                    </a:lnR>
                    <a:lnT>
                      <a:noFill/>
                    </a:lnT>
                    <a:lnB>
                      <a:noFill/>
                    </a:lnB>
                  </a:tcPr>
                </a:tc>
                <a:tc>
                  <a:txBody>
                    <a:bodyPr/>
                    <a:lstStyle/>
                    <a:p>
                      <a:pPr algn="r" fontAlgn="ctr"/>
                      <a:r>
                        <a:rPr lang="en-US" sz="500" b="0" i="0" u="none" strike="noStrike">
                          <a:latin typeface="Arial"/>
                        </a:rPr>
                        <a:t>Type:</a:t>
                      </a:r>
                    </a:p>
                  </a:txBody>
                  <a:tcPr marL="0" marR="0" marT="0" marB="0" anchor="ctr">
                    <a:lnL>
                      <a:noFill/>
                    </a:lnL>
                    <a:lnR>
                      <a:noFill/>
                    </a:lnR>
                    <a:lnT>
                      <a:noFill/>
                    </a:lnT>
                    <a:lnB>
                      <a:noFill/>
                    </a:lnB>
                  </a:tcPr>
                </a:tc>
                <a:tc>
                  <a:txBody>
                    <a:bodyPr/>
                    <a:lstStyle/>
                    <a:p>
                      <a:pPr algn="r" fontAlgn="b"/>
                      <a:r>
                        <a:rPr lang="en-US" sz="600" b="0" i="0" u="none" strike="noStrike">
                          <a:latin typeface="Arial"/>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19473">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r" fontAlgn="ctr"/>
                      <a:r>
                        <a:rPr lang="en-US" sz="500" b="0" i="0" u="none" strike="noStrike">
                          <a:latin typeface="Arial"/>
                        </a:rPr>
                        <a:t>Slot #:</a:t>
                      </a:r>
                    </a:p>
                  </a:txBody>
                  <a:tcPr marL="0" marR="0" marT="0" marB="0" anchor="ctr">
                    <a:lnL>
                      <a:noFill/>
                    </a:lnL>
                    <a:lnR>
                      <a:noFill/>
                    </a:lnR>
                    <a:lnT>
                      <a:noFill/>
                    </a:lnT>
                    <a:lnB>
                      <a:noFill/>
                    </a:lnB>
                  </a:tcPr>
                </a:tc>
                <a:tc>
                  <a:txBody>
                    <a:bodyPr/>
                    <a:lstStyle/>
                    <a:p>
                      <a:pPr algn="r" fontAlgn="b"/>
                      <a:r>
                        <a:rPr lang="en-US" sz="6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600" b="0" i="0" u="none" strike="noStrike">
                        <a:latin typeface="Arial"/>
                      </a:endParaRPr>
                    </a:p>
                  </a:txBody>
                  <a:tcPr marL="0" marR="0" marT="0" marB="0" anchor="b">
                    <a:lnL>
                      <a:noFill/>
                    </a:lnL>
                    <a:lnR>
                      <a:noFill/>
                    </a:lnR>
                    <a:lnT>
                      <a:noFill/>
                    </a:lnT>
                    <a:lnB>
                      <a:noFill/>
                    </a:lnB>
                  </a:tcPr>
                </a:tc>
                <a:tc>
                  <a:txBody>
                    <a:bodyPr/>
                    <a:lstStyle/>
                    <a:p>
                      <a:pPr algn="r" fontAlgn="ctr"/>
                      <a:r>
                        <a:rPr lang="en-US" sz="500" b="0" i="0" u="none" strike="noStrike">
                          <a:latin typeface="Arial"/>
                        </a:rPr>
                        <a:t>Slot #:</a:t>
                      </a:r>
                    </a:p>
                  </a:txBody>
                  <a:tcPr marL="0" marR="0" marT="0" marB="0" anchor="ctr">
                    <a:lnL>
                      <a:noFill/>
                    </a:lnL>
                    <a:lnR>
                      <a:noFill/>
                    </a:lnR>
                    <a:lnT>
                      <a:noFill/>
                    </a:lnT>
                    <a:lnB>
                      <a:noFill/>
                    </a:lnB>
                  </a:tcPr>
                </a:tc>
                <a:tc>
                  <a:txBody>
                    <a:bodyPr/>
                    <a:lstStyle/>
                    <a:p>
                      <a:pPr algn="r" fontAlgn="b"/>
                      <a:r>
                        <a:rPr lang="en-US" sz="6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600" b="0" i="0" u="none" strike="noStrike">
                        <a:latin typeface="Arial"/>
                      </a:endParaRPr>
                    </a:p>
                  </a:txBody>
                  <a:tcPr marL="0" marR="0" marT="0" marB="0" anchor="b">
                    <a:lnL>
                      <a:noFill/>
                    </a:lnL>
                    <a:lnR>
                      <a:noFill/>
                    </a:lnR>
                    <a:lnT>
                      <a:noFill/>
                    </a:lnT>
                    <a:lnB>
                      <a:noFill/>
                    </a:lnB>
                  </a:tcPr>
                </a:tc>
                <a:tc>
                  <a:txBody>
                    <a:bodyPr/>
                    <a:lstStyle/>
                    <a:p>
                      <a:pPr algn="r" fontAlgn="ctr"/>
                      <a:r>
                        <a:rPr lang="en-US" sz="500" b="0" i="0" u="none" strike="noStrike">
                          <a:latin typeface="Arial"/>
                        </a:rPr>
                        <a:t>Slot #:</a:t>
                      </a:r>
                    </a:p>
                  </a:txBody>
                  <a:tcPr marL="0" marR="0" marT="0" marB="0" anchor="ctr">
                    <a:lnL>
                      <a:noFill/>
                    </a:lnL>
                    <a:lnR>
                      <a:noFill/>
                    </a:lnR>
                    <a:lnT>
                      <a:noFill/>
                    </a:lnT>
                    <a:lnB>
                      <a:noFill/>
                    </a:lnB>
                  </a:tcPr>
                </a:tc>
                <a:tc>
                  <a:txBody>
                    <a:bodyPr/>
                    <a:lstStyle/>
                    <a:p>
                      <a:pPr algn="r" fontAlgn="b"/>
                      <a:r>
                        <a:rPr lang="en-US" sz="6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473">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r" fontAlgn="ctr"/>
                      <a:r>
                        <a:rPr lang="en-US" sz="500" b="0" i="0" u="none" strike="noStrike">
                          <a:latin typeface="Arial"/>
                        </a:rPr>
                        <a:t>Baud Rate:</a:t>
                      </a:r>
                    </a:p>
                  </a:txBody>
                  <a:tcPr marL="0" marR="0" marT="0" marB="0" anchor="ctr">
                    <a:lnL>
                      <a:noFill/>
                    </a:lnL>
                    <a:lnR>
                      <a:noFill/>
                    </a:lnR>
                    <a:lnT>
                      <a:noFill/>
                    </a:lnT>
                    <a:lnB>
                      <a:noFill/>
                    </a:lnB>
                  </a:tcPr>
                </a:tc>
                <a:tc>
                  <a:txBody>
                    <a:bodyPr/>
                    <a:lstStyle/>
                    <a:p>
                      <a:pPr algn="r" fontAlgn="b"/>
                      <a:r>
                        <a:rPr lang="en-US" sz="6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600" b="0" i="0" u="none" strike="noStrike">
                        <a:latin typeface="Arial"/>
                      </a:endParaRPr>
                    </a:p>
                  </a:txBody>
                  <a:tcPr marL="0" marR="0" marT="0" marB="0" anchor="b">
                    <a:lnL>
                      <a:noFill/>
                    </a:lnL>
                    <a:lnR>
                      <a:noFill/>
                    </a:lnR>
                    <a:lnT>
                      <a:noFill/>
                    </a:lnT>
                    <a:lnB>
                      <a:noFill/>
                    </a:lnB>
                  </a:tcPr>
                </a:tc>
                <a:tc>
                  <a:txBody>
                    <a:bodyPr/>
                    <a:lstStyle/>
                    <a:p>
                      <a:pPr algn="r" fontAlgn="ctr"/>
                      <a:r>
                        <a:rPr lang="en-US" sz="500" b="0" i="0" u="none" strike="noStrike">
                          <a:latin typeface="Arial"/>
                        </a:rPr>
                        <a:t>Word:</a:t>
                      </a:r>
                    </a:p>
                  </a:txBody>
                  <a:tcPr marL="0" marR="0" marT="0" marB="0" anchor="ctr">
                    <a:lnL>
                      <a:noFill/>
                    </a:lnL>
                    <a:lnR>
                      <a:noFill/>
                    </a:lnR>
                    <a:lnT>
                      <a:noFill/>
                    </a:lnT>
                    <a:lnB>
                      <a:noFill/>
                    </a:lnB>
                  </a:tcPr>
                </a:tc>
                <a:tc>
                  <a:txBody>
                    <a:bodyPr/>
                    <a:lstStyle/>
                    <a:p>
                      <a:pPr algn="r" fontAlgn="b"/>
                      <a:r>
                        <a:rPr lang="en-US" sz="6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600" b="0" i="0" u="none" strike="noStrike">
                        <a:latin typeface="Arial"/>
                      </a:endParaRPr>
                    </a:p>
                  </a:txBody>
                  <a:tcPr marL="0" marR="0" marT="0" marB="0" anchor="b">
                    <a:lnL>
                      <a:noFill/>
                    </a:lnL>
                    <a:lnR>
                      <a:noFill/>
                    </a:lnR>
                    <a:lnT>
                      <a:noFill/>
                    </a:lnT>
                    <a:lnB>
                      <a:noFill/>
                    </a:lnB>
                  </a:tcPr>
                </a:tc>
                <a:tc>
                  <a:txBody>
                    <a:bodyPr/>
                    <a:lstStyle/>
                    <a:p>
                      <a:pPr algn="r" fontAlgn="ctr"/>
                      <a:r>
                        <a:rPr lang="en-US" sz="500" b="0" i="0" u="none" strike="noStrike">
                          <a:latin typeface="Arial"/>
                        </a:rPr>
                        <a:t>Word:</a:t>
                      </a:r>
                    </a:p>
                  </a:txBody>
                  <a:tcPr marL="0" marR="0" marT="0" marB="0" anchor="ctr">
                    <a:lnL>
                      <a:noFill/>
                    </a:lnL>
                    <a:lnR>
                      <a:noFill/>
                    </a:lnR>
                    <a:lnT>
                      <a:noFill/>
                    </a:lnT>
                    <a:lnB>
                      <a:noFill/>
                    </a:lnB>
                  </a:tcPr>
                </a:tc>
                <a:tc>
                  <a:txBody>
                    <a:bodyPr/>
                    <a:lstStyle/>
                    <a:p>
                      <a:pPr algn="r" fontAlgn="b"/>
                      <a:r>
                        <a:rPr lang="en-US" sz="6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473">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r" fontAlgn="ctr"/>
                      <a:endParaRPr lang="en-US" sz="500" b="0" i="0" u="none" strike="noStrike">
                        <a:latin typeface="Arial"/>
                      </a:endParaRPr>
                    </a:p>
                  </a:txBody>
                  <a:tcPr marL="0" marR="0" marT="0" marB="0" anchor="ctr">
                    <a:lnL>
                      <a:noFill/>
                    </a:lnL>
                    <a:lnR>
                      <a:noFill/>
                    </a:lnR>
                    <a:lnT>
                      <a:noFill/>
                    </a:lnT>
                    <a:lnB>
                      <a:noFill/>
                    </a:lnB>
                  </a:tcPr>
                </a:tc>
                <a:tc>
                  <a:txBody>
                    <a:bodyPr/>
                    <a:lstStyle/>
                    <a:p>
                      <a:pPr algn="r" fontAlgn="b"/>
                      <a:endParaRPr lang="en-US" sz="6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endParaRPr lang="en-US" sz="600" b="0" i="0" u="none" strike="noStrike">
                        <a:latin typeface="Arial"/>
                      </a:endParaRPr>
                    </a:p>
                  </a:txBody>
                  <a:tcPr marL="0" marR="0" marT="0" marB="0" anchor="b">
                    <a:lnL>
                      <a:noFill/>
                    </a:lnL>
                    <a:lnR>
                      <a:noFill/>
                    </a:lnR>
                    <a:lnT>
                      <a:noFill/>
                    </a:lnT>
                    <a:lnB>
                      <a:noFill/>
                    </a:lnB>
                  </a:tcPr>
                </a:tc>
                <a:tc>
                  <a:txBody>
                    <a:bodyPr/>
                    <a:lstStyle/>
                    <a:p>
                      <a:pPr algn="r" fontAlgn="ctr"/>
                      <a:r>
                        <a:rPr lang="en-US" sz="500" b="0" i="0" u="none" strike="noStrike">
                          <a:latin typeface="Arial"/>
                        </a:rPr>
                        <a:t># of bits:</a:t>
                      </a:r>
                    </a:p>
                  </a:txBody>
                  <a:tcPr marL="0" marR="0" marT="0" marB="0" anchor="ctr">
                    <a:lnL>
                      <a:noFill/>
                    </a:lnL>
                    <a:lnR>
                      <a:noFill/>
                    </a:lnR>
                    <a:lnT>
                      <a:noFill/>
                    </a:lnT>
                    <a:lnB>
                      <a:noFill/>
                    </a:lnB>
                  </a:tcPr>
                </a:tc>
                <a:tc>
                  <a:txBody>
                    <a:bodyPr/>
                    <a:lstStyle/>
                    <a:p>
                      <a:pPr algn="r" fontAlgn="b"/>
                      <a:r>
                        <a:rPr lang="en-US" sz="6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en-US" sz="600" b="0" i="0" u="none" strike="noStrike">
                        <a:latin typeface="Arial"/>
                      </a:endParaRPr>
                    </a:p>
                  </a:txBody>
                  <a:tcPr marL="0" marR="0" marT="0" marB="0" anchor="b">
                    <a:lnL>
                      <a:noFill/>
                    </a:lnL>
                    <a:lnR>
                      <a:noFill/>
                    </a:lnR>
                    <a:lnT>
                      <a:noFill/>
                    </a:lnT>
                    <a:lnB>
                      <a:noFill/>
                    </a:lnB>
                  </a:tcPr>
                </a:tc>
                <a:tc>
                  <a:txBody>
                    <a:bodyPr/>
                    <a:lstStyle/>
                    <a:p>
                      <a:pPr algn="r" fontAlgn="ctr"/>
                      <a:r>
                        <a:rPr lang="en-US" sz="500" b="0" i="0" u="none" strike="noStrike">
                          <a:latin typeface="Arial"/>
                        </a:rPr>
                        <a:t># of bits:</a:t>
                      </a:r>
                    </a:p>
                  </a:txBody>
                  <a:tcPr marL="0" marR="0" marT="0" marB="0" anchor="ctr">
                    <a:lnL>
                      <a:noFill/>
                    </a:lnL>
                    <a:lnR>
                      <a:noFill/>
                    </a:lnR>
                    <a:lnT>
                      <a:noFill/>
                    </a:lnT>
                    <a:lnB>
                      <a:noFill/>
                    </a:lnB>
                  </a:tcPr>
                </a:tc>
                <a:tc>
                  <a:txBody>
                    <a:bodyPr/>
                    <a:lstStyle/>
                    <a:p>
                      <a:pPr algn="r" fontAlgn="b"/>
                      <a:r>
                        <a:rPr lang="en-US" sz="600" b="0" i="0" u="none" strike="noStrike">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9473">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ctr" fontAlgn="ctr"/>
                      <a:endParaRPr lang="en-US" sz="500" b="0" i="0" u="none" strike="noStrike">
                        <a:latin typeface="Arial"/>
                      </a:endParaRPr>
                    </a:p>
                  </a:txBody>
                  <a:tcPr marL="0" marR="0" marT="0" marB="0" anchor="ctr">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1" i="0" u="none" strike="noStrike">
                          <a:latin typeface="Arial"/>
                        </a:rPr>
                        <a:t>Processor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6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500" b="0" i="0" u="none" strike="noStrike">
                        <a:latin typeface="Arial"/>
                      </a:endParaRPr>
                    </a:p>
                  </a:txBody>
                  <a:tcPr marL="0" marR="0" marT="0" marB="0" anchor="ctr">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9473">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ctr" fontAlgn="ctr"/>
                      <a:endParaRPr lang="en-US" sz="500" b="0" i="0" u="none" strike="noStrike">
                        <a:latin typeface="Arial"/>
                      </a:endParaRPr>
                    </a:p>
                  </a:txBody>
                  <a:tcPr marL="0" marR="0" marT="0" marB="0" anchor="ctr">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Arial"/>
                        </a:rPr>
                        <a:t>Slot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500" b="0" i="0" u="none" strike="noStrike">
                        <a:latin typeface="Arial"/>
                      </a:endParaRPr>
                    </a:p>
                  </a:txBody>
                  <a:tcPr marL="0" marR="0" marT="0" marB="0" anchor="ctr">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9473">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ctr" fontAlgn="ctr"/>
                      <a:endParaRPr lang="en-US" sz="500" b="0" i="0" u="none" strike="noStrike">
                        <a:latin typeface="Arial"/>
                      </a:endParaRPr>
                    </a:p>
                  </a:txBody>
                  <a:tcPr marL="0" marR="0" marT="0" marB="0" anchor="ctr">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Arial"/>
                        </a:rPr>
                        <a:t>Baud Rate:</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9473">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ctr" fontAlgn="ctr"/>
                      <a:endParaRPr lang="en-US" sz="500" b="0" i="0" u="none" strike="noStrike">
                        <a:latin typeface="Arial"/>
                      </a:endParaRPr>
                    </a:p>
                  </a:txBody>
                  <a:tcPr marL="0" marR="0" marT="0" marB="0" anchor="ctr">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latin typeface="Arial"/>
                        </a:rPr>
                        <a:t>Processor Type:</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600" b="0" i="0" u="none" strike="noStrike">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ctr" fontAlgn="ctr"/>
                      <a:endParaRPr lang="en-US" sz="500" b="0" i="0" u="none" strike="noStrike">
                        <a:latin typeface="Arial"/>
                      </a:endParaRPr>
                    </a:p>
                  </a:txBody>
                  <a:tcPr marL="0" marR="0" marT="0" marB="0" anchor="ctr">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r>
              <a:tr h="112835">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ctr" fontAlgn="ctr"/>
                      <a:endParaRPr lang="en-US" sz="500" b="0" i="0" u="none" strike="noStrike">
                        <a:latin typeface="Arial"/>
                      </a:endParaRPr>
                    </a:p>
                  </a:txBody>
                  <a:tcPr marL="0" marR="0" marT="0" marB="0" anchor="ctr">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a:latin typeface="Arial"/>
                      </a:endParaRPr>
                    </a:p>
                  </a:txBody>
                  <a:tcPr marL="0" marR="0" marT="0" marB="0" anchor="b">
                    <a:lnL>
                      <a:noFill/>
                    </a:lnL>
                    <a:lnR>
                      <a:noFill/>
                    </a:lnR>
                    <a:lnT>
                      <a:noFill/>
                    </a:lnT>
                    <a:lnB>
                      <a:noFill/>
                    </a:lnB>
                  </a:tcPr>
                </a:tc>
                <a:tc>
                  <a:txBody>
                    <a:bodyPr/>
                    <a:lstStyle/>
                    <a:p>
                      <a:pPr algn="l" fontAlgn="b"/>
                      <a:endParaRPr lang="en-US" sz="600" b="0" i="0" u="none" strike="noStrike" dirty="0">
                        <a:latin typeface="Arial"/>
                      </a:endParaRPr>
                    </a:p>
                  </a:txBody>
                  <a:tcPr marL="0" marR="0" marT="0" marB="0" anchor="b">
                    <a:lnL>
                      <a:noFill/>
                    </a:lnL>
                    <a:lnR>
                      <a:noFill/>
                    </a:lnR>
                    <a:lnT>
                      <a:noFill/>
                    </a:lnT>
                    <a:lnB>
                      <a:noFill/>
                    </a:lnB>
                  </a:tcPr>
                </a:tc>
                <a:tc>
                  <a:txBody>
                    <a:bodyPr/>
                    <a:lstStyle/>
                    <a:p>
                      <a:pPr algn="l" fontAlgn="b"/>
                      <a:endParaRPr lang="en-US" sz="600" b="0" i="0" u="none" strike="noStrike" dirty="0">
                        <a:latin typeface="Arial"/>
                      </a:endParaRPr>
                    </a:p>
                  </a:txBody>
                  <a:tcPr marL="0" marR="0" marT="0" marB="0" anchor="b">
                    <a:lnL>
                      <a:noFill/>
                    </a:lnL>
                    <a:lnR>
                      <a:noFill/>
                    </a:lnR>
                    <a:lnT>
                      <a:noFill/>
                    </a:lnT>
                    <a:lnB>
                      <a:noFill/>
                    </a:lnB>
                  </a:tcPr>
                </a:tc>
              </a:tr>
            </a:tbl>
          </a:graphicData>
        </a:graphic>
      </p:graphicFrame>
      <p:pic>
        <p:nvPicPr>
          <p:cNvPr id="21" name="Picture 20"/>
          <p:cNvPicPr>
            <a:picLocks noChangeAspect="1" noChangeArrowheads="1"/>
          </p:cNvPicPr>
          <p:nvPr/>
        </p:nvPicPr>
        <p:blipFill>
          <a:blip r:embed="rId3"/>
          <a:srcRect/>
          <a:stretch>
            <a:fillRect/>
          </a:stretch>
        </p:blipFill>
        <p:spPr bwMode="auto">
          <a:xfrm>
            <a:off x="4114800" y="3200400"/>
            <a:ext cx="1133475" cy="1362075"/>
          </a:xfrm>
          <a:prstGeom prst="rect">
            <a:avLst/>
          </a:prstGeom>
          <a:noFill/>
        </p:spPr>
      </p:pic>
      <p:pic>
        <p:nvPicPr>
          <p:cNvPr id="22" name="Picture 21"/>
          <p:cNvPicPr>
            <a:picLocks noChangeAspect="1" noChangeArrowheads="1"/>
          </p:cNvPicPr>
          <p:nvPr/>
        </p:nvPicPr>
        <p:blipFill>
          <a:blip r:embed="rId3"/>
          <a:srcRect/>
          <a:stretch>
            <a:fillRect/>
          </a:stretch>
        </p:blipFill>
        <p:spPr bwMode="auto">
          <a:xfrm>
            <a:off x="7239000" y="3276600"/>
            <a:ext cx="1133475" cy="1362075"/>
          </a:xfrm>
          <a:prstGeom prst="rect">
            <a:avLst/>
          </a:prstGeom>
          <a:noFill/>
        </p:spPr>
      </p:pic>
      <p:pic>
        <p:nvPicPr>
          <p:cNvPr id="23" name="Picture 22"/>
          <p:cNvPicPr>
            <a:picLocks noChangeAspect="1" noChangeArrowheads="1"/>
          </p:cNvPicPr>
          <p:nvPr/>
        </p:nvPicPr>
        <p:blipFill>
          <a:blip r:embed="rId4"/>
          <a:srcRect/>
          <a:stretch>
            <a:fillRect/>
          </a:stretch>
        </p:blipFill>
        <p:spPr bwMode="auto">
          <a:xfrm>
            <a:off x="3505200" y="1981200"/>
            <a:ext cx="2224770" cy="1038226"/>
          </a:xfrm>
          <a:prstGeom prst="rect">
            <a:avLst/>
          </a:prstGeom>
          <a:noFill/>
        </p:spPr>
      </p:pic>
      <p:cxnSp>
        <p:nvCxnSpPr>
          <p:cNvPr id="24" name="Elbow Connector 12"/>
          <p:cNvCxnSpPr/>
          <p:nvPr/>
        </p:nvCxnSpPr>
        <p:spPr>
          <a:xfrm rot="10800000" flipV="1">
            <a:off x="2090738" y="2971800"/>
            <a:ext cx="2252662" cy="228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596607" y="3023393"/>
            <a:ext cx="40957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4075906" y="2857500"/>
            <a:ext cx="769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Elbow Connector 23"/>
          <p:cNvCxnSpPr/>
          <p:nvPr/>
        </p:nvCxnSpPr>
        <p:spPr>
          <a:xfrm>
            <a:off x="5486400" y="2971800"/>
            <a:ext cx="2262188" cy="35242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372894" y="28567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09600" y="5791200"/>
            <a:ext cx="294322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823913" y="4329113"/>
            <a:ext cx="286702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9600" y="2895600"/>
            <a:ext cx="3505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4267200" y="2895600"/>
            <a:ext cx="1524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8" name="Picture 47" descr="The Line.jpg"/>
          <p:cNvPicPr>
            <a:picLocks noChangeAspect="1"/>
          </p:cNvPicPr>
          <p:nvPr/>
        </p:nvPicPr>
        <p:blipFill>
          <a:blip r:embed="rId5"/>
          <a:stretch>
            <a:fillRect/>
          </a:stretch>
        </p:blipFill>
        <p:spPr>
          <a:xfrm>
            <a:off x="0" y="1066800"/>
            <a:ext cx="9144000" cy="202036"/>
          </a:xfrm>
          <a:prstGeom prst="rect">
            <a:avLst/>
          </a:prstGeom>
        </p:spPr>
      </p:pic>
      <p:pic>
        <p:nvPicPr>
          <p:cNvPr id="49" name="Picture 48"/>
          <p:cNvPicPr>
            <a:picLocks noChangeAspect="1" noChangeArrowheads="1"/>
          </p:cNvPicPr>
          <p:nvPr/>
        </p:nvPicPr>
        <p:blipFill>
          <a:blip r:embed="rId6"/>
          <a:srcRect/>
          <a:stretch>
            <a:fillRect/>
          </a:stretch>
        </p:blipFill>
        <p:spPr bwMode="auto">
          <a:xfrm>
            <a:off x="1905000" y="3200400"/>
            <a:ext cx="681340" cy="15716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nvGraphicFramePr>
        <p:xfrm>
          <a:off x="1676400" y="5212080"/>
          <a:ext cx="5562600" cy="1645920"/>
        </p:xfrm>
        <a:graphic>
          <a:graphicData uri="http://schemas.openxmlformats.org/drawingml/2006/table">
            <a:tbl>
              <a:tblPr firstRow="1" bandRow="1">
                <a:tableStyleId>{5C22544A-7EE6-4342-B048-85BDC9FD1C3A}</a:tableStyleId>
              </a:tblPr>
              <a:tblGrid>
                <a:gridCol w="1447800"/>
                <a:gridCol w="762000"/>
                <a:gridCol w="762000"/>
                <a:gridCol w="762000"/>
                <a:gridCol w="1828800"/>
              </a:tblGrid>
              <a:tr h="336609">
                <a:tc>
                  <a:txBody>
                    <a:bodyPr/>
                    <a:lstStyle/>
                    <a:p>
                      <a:endParaRPr lang="en-US" dirty="0"/>
                    </a:p>
                  </a:txBody>
                  <a:tcPr/>
                </a:tc>
                <a:tc>
                  <a:txBody>
                    <a:bodyPr/>
                    <a:lstStyle/>
                    <a:p>
                      <a:r>
                        <a:rPr lang="en-US" dirty="0" smtClean="0"/>
                        <a:t>Mon</a:t>
                      </a:r>
                      <a:endParaRPr lang="en-US" dirty="0"/>
                    </a:p>
                  </a:txBody>
                  <a:tcPr/>
                </a:tc>
                <a:tc>
                  <a:txBody>
                    <a:bodyPr/>
                    <a:lstStyle/>
                    <a:p>
                      <a:r>
                        <a:rPr lang="en-US" dirty="0" smtClean="0"/>
                        <a:t>Tues</a:t>
                      </a:r>
                      <a:endParaRPr lang="en-US" dirty="0"/>
                    </a:p>
                  </a:txBody>
                  <a:tcPr/>
                </a:tc>
                <a:tc>
                  <a:txBody>
                    <a:bodyPr/>
                    <a:lstStyle/>
                    <a:p>
                      <a:r>
                        <a:rPr lang="en-US" dirty="0" smtClean="0"/>
                        <a:t>Wed</a:t>
                      </a:r>
                      <a:endParaRPr lang="en-US" dirty="0"/>
                    </a:p>
                  </a:txBody>
                  <a:tcPr/>
                </a:tc>
                <a:tc>
                  <a:txBody>
                    <a:bodyPr/>
                    <a:lstStyle/>
                    <a:p>
                      <a:r>
                        <a:rPr lang="en-US" dirty="0" smtClean="0"/>
                        <a:t>Students</a:t>
                      </a:r>
                      <a:endParaRPr lang="en-US" dirty="0"/>
                    </a:p>
                  </a:txBody>
                  <a:tcPr/>
                </a:tc>
              </a:tr>
              <a:tr h="580996">
                <a:tc>
                  <a:txBody>
                    <a:bodyPr/>
                    <a:lstStyle/>
                    <a:p>
                      <a:r>
                        <a:rPr lang="en-US" dirty="0" smtClean="0"/>
                        <a:t>8am-12am</a:t>
                      </a:r>
                      <a:endParaRPr lang="en-US" dirty="0"/>
                    </a:p>
                  </a:txBody>
                  <a:tcPr/>
                </a:tc>
                <a:tc>
                  <a:txBody>
                    <a:bodyPr/>
                    <a:lstStyle/>
                    <a:p>
                      <a:r>
                        <a:rPr lang="en-US" dirty="0" smtClean="0"/>
                        <a:t>4 hrs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Programmer</a:t>
                      </a:r>
                    </a:p>
                    <a:p>
                      <a:endParaRPr lang="en-US" dirty="0"/>
                    </a:p>
                  </a:txBody>
                  <a:tcPr/>
                </a:tc>
              </a:tr>
              <a:tr h="580996">
                <a:tc>
                  <a:txBody>
                    <a:bodyPr/>
                    <a:lstStyle/>
                    <a:p>
                      <a:r>
                        <a:rPr lang="en-US" dirty="0" smtClean="0"/>
                        <a:t>1pm-5pm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 hrs</a:t>
                      </a:r>
                    </a:p>
                    <a:p>
                      <a:endParaRPr lang="en-US" dirty="0"/>
                    </a:p>
                  </a:txBody>
                  <a:tcPr/>
                </a:tc>
                <a:tc>
                  <a:txBody>
                    <a:bodyPr/>
                    <a:lstStyle/>
                    <a:p>
                      <a:r>
                        <a:rPr lang="en-US" dirty="0" smtClean="0"/>
                        <a:t>1 Programmer</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F72D6543-8542-4738-B78A-EDE00F4AA654}" type="slidenum">
              <a:rPr lang="en-US"/>
              <a:pPr/>
              <a:t>7</a:t>
            </a:fld>
            <a:endParaRPr lang="en-US" sz="1400">
              <a:latin typeface="Times" pitchFamily="18" charset="0"/>
            </a:endParaRPr>
          </a:p>
        </p:txBody>
      </p:sp>
      <p:sp>
        <p:nvSpPr>
          <p:cNvPr id="282178" name="Rectangle 578"/>
          <p:cNvSpPr>
            <a:spLocks noGrp="1" noChangeArrowheads="1"/>
          </p:cNvSpPr>
          <p:nvPr>
            <p:ph type="title"/>
          </p:nvPr>
        </p:nvSpPr>
        <p:spPr>
          <a:xfrm>
            <a:off x="457200" y="-152400"/>
            <a:ext cx="8229600" cy="1143000"/>
          </a:xfrm>
        </p:spPr>
        <p:txBody>
          <a:bodyPr/>
          <a:lstStyle/>
          <a:p>
            <a:r>
              <a:rPr lang="en-US" dirty="0"/>
              <a:t>Course Itinerary</a:t>
            </a:r>
          </a:p>
        </p:txBody>
      </p:sp>
      <p:pic>
        <p:nvPicPr>
          <p:cNvPr id="5" name="Picture 4" descr="The Line.jpg"/>
          <p:cNvPicPr>
            <a:picLocks noChangeAspect="1"/>
          </p:cNvPicPr>
          <p:nvPr/>
        </p:nvPicPr>
        <p:blipFill>
          <a:blip r:embed="rId3"/>
          <a:stretch>
            <a:fillRect/>
          </a:stretch>
        </p:blipFill>
        <p:spPr>
          <a:xfrm>
            <a:off x="0" y="609600"/>
            <a:ext cx="9144000" cy="202036"/>
          </a:xfrm>
          <a:prstGeom prst="rect">
            <a:avLst/>
          </a:prstGeom>
        </p:spPr>
      </p:pic>
      <p:graphicFrame>
        <p:nvGraphicFramePr>
          <p:cNvPr id="7" name="Content Placeholder 6"/>
          <p:cNvGraphicFramePr>
            <a:graphicFrameLocks noGrp="1"/>
          </p:cNvGraphicFramePr>
          <p:nvPr>
            <p:ph idx="1"/>
          </p:nvPr>
        </p:nvGraphicFramePr>
        <p:xfrm>
          <a:off x="990600" y="1143000"/>
          <a:ext cx="7010400" cy="1651000"/>
        </p:xfrm>
        <a:graphic>
          <a:graphicData uri="http://schemas.openxmlformats.org/drawingml/2006/table">
            <a:tbl>
              <a:tblPr firstRow="1" bandRow="1">
                <a:tableStyleId>{5C22544A-7EE6-4342-B048-85BDC9FD1C3A}</a:tableStyleId>
              </a:tblPr>
              <a:tblGrid>
                <a:gridCol w="1447800"/>
                <a:gridCol w="762000"/>
                <a:gridCol w="762000"/>
                <a:gridCol w="762000"/>
                <a:gridCol w="838200"/>
                <a:gridCol w="762000"/>
                <a:gridCol w="1676400"/>
              </a:tblGrid>
              <a:tr h="370840">
                <a:tc>
                  <a:txBody>
                    <a:bodyPr/>
                    <a:lstStyle/>
                    <a:p>
                      <a:pPr algn="ctr"/>
                      <a:endParaRPr lang="en-US" dirty="0"/>
                    </a:p>
                  </a:txBody>
                  <a:tcPr/>
                </a:tc>
                <a:tc>
                  <a:txBody>
                    <a:bodyPr/>
                    <a:lstStyle/>
                    <a:p>
                      <a:r>
                        <a:rPr lang="en-US" dirty="0" smtClean="0"/>
                        <a:t>Mon</a:t>
                      </a:r>
                      <a:endParaRPr lang="en-US" dirty="0"/>
                    </a:p>
                  </a:txBody>
                  <a:tcPr/>
                </a:tc>
                <a:tc>
                  <a:txBody>
                    <a:bodyPr/>
                    <a:lstStyle/>
                    <a:p>
                      <a:r>
                        <a:rPr lang="en-US" dirty="0" smtClean="0"/>
                        <a:t>Tues</a:t>
                      </a:r>
                      <a:endParaRPr lang="en-US" dirty="0"/>
                    </a:p>
                  </a:txBody>
                  <a:tcPr/>
                </a:tc>
                <a:tc>
                  <a:txBody>
                    <a:bodyPr/>
                    <a:lstStyle/>
                    <a:p>
                      <a:r>
                        <a:rPr lang="en-US" dirty="0" smtClean="0"/>
                        <a:t>Wed</a:t>
                      </a:r>
                      <a:endParaRPr lang="en-US" dirty="0"/>
                    </a:p>
                  </a:txBody>
                  <a:tcPr/>
                </a:tc>
                <a:tc>
                  <a:txBody>
                    <a:bodyPr/>
                    <a:lstStyle/>
                    <a:p>
                      <a:r>
                        <a:rPr lang="en-US" dirty="0" smtClean="0"/>
                        <a:t>Thurs</a:t>
                      </a:r>
                      <a:endParaRPr lang="en-US" dirty="0"/>
                    </a:p>
                  </a:txBody>
                  <a:tcPr/>
                </a:tc>
                <a:tc>
                  <a:txBody>
                    <a:bodyPr/>
                    <a:lstStyle/>
                    <a:p>
                      <a:r>
                        <a:rPr lang="en-US" dirty="0" smtClean="0"/>
                        <a:t>Fri</a:t>
                      </a:r>
                      <a:endParaRPr lang="en-US" dirty="0"/>
                    </a:p>
                  </a:txBody>
                  <a:tcPr/>
                </a:tc>
                <a:tc>
                  <a:txBody>
                    <a:bodyPr/>
                    <a:lstStyle/>
                    <a:p>
                      <a:r>
                        <a:rPr lang="en-US" dirty="0" smtClean="0"/>
                        <a:t>Students</a:t>
                      </a:r>
                      <a:endParaRPr lang="en-US" dirty="0"/>
                    </a:p>
                  </a:txBody>
                  <a:tcPr/>
                </a:tc>
              </a:tr>
              <a:tr h="370840">
                <a:tc>
                  <a:txBody>
                    <a:bodyPr/>
                    <a:lstStyle/>
                    <a:p>
                      <a:r>
                        <a:rPr lang="en-US" dirty="0" smtClean="0"/>
                        <a:t>8am-12am</a:t>
                      </a:r>
                      <a:endParaRPr lang="en-US" dirty="0"/>
                    </a:p>
                  </a:txBody>
                  <a:tcPr/>
                </a:tc>
                <a:tc>
                  <a:txBody>
                    <a:bodyPr/>
                    <a:lstStyle/>
                    <a:p>
                      <a:r>
                        <a:rPr lang="en-US" i="0" dirty="0" smtClean="0"/>
                        <a:t>4 hrs</a:t>
                      </a:r>
                      <a:endParaRPr lang="en-US"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r>
                        <a:rPr lang="en-US" dirty="0" smtClean="0"/>
                        <a:t>2 Electricians</a:t>
                      </a:r>
                      <a:endParaRPr lang="en-US" dirty="0"/>
                    </a:p>
                  </a:txBody>
                  <a:tcPr/>
                </a:tc>
              </a:tr>
              <a:tr h="370840">
                <a:tc>
                  <a:txBody>
                    <a:bodyPr/>
                    <a:lstStyle/>
                    <a:p>
                      <a:r>
                        <a:rPr lang="en-US" dirty="0" smtClean="0"/>
                        <a:t>1pm-5pm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r>
                        <a:rPr lang="en-US" dirty="0" smtClean="0"/>
                        <a:t>2 Electricians</a:t>
                      </a:r>
                      <a:endParaRPr lang="en-US" dirty="0"/>
                    </a:p>
                  </a:txBody>
                  <a:tcPr/>
                </a:tc>
              </a:tr>
            </a:tbl>
          </a:graphicData>
        </a:graphic>
      </p:graphicFrame>
      <p:graphicFrame>
        <p:nvGraphicFramePr>
          <p:cNvPr id="8" name="Content Placeholder 6"/>
          <p:cNvGraphicFramePr>
            <a:graphicFrameLocks/>
          </p:cNvGraphicFramePr>
          <p:nvPr/>
        </p:nvGraphicFramePr>
        <p:xfrm>
          <a:off x="990600" y="3124200"/>
          <a:ext cx="7010400" cy="1651000"/>
        </p:xfrm>
        <a:graphic>
          <a:graphicData uri="http://schemas.openxmlformats.org/drawingml/2006/table">
            <a:tbl>
              <a:tblPr firstRow="1" bandRow="1">
                <a:tableStyleId>{5C22544A-7EE6-4342-B048-85BDC9FD1C3A}</a:tableStyleId>
              </a:tblPr>
              <a:tblGrid>
                <a:gridCol w="1447800"/>
                <a:gridCol w="762000"/>
                <a:gridCol w="762000"/>
                <a:gridCol w="762000"/>
                <a:gridCol w="838200"/>
                <a:gridCol w="762000"/>
                <a:gridCol w="1676400"/>
              </a:tblGrid>
              <a:tr h="370840">
                <a:tc>
                  <a:txBody>
                    <a:bodyPr/>
                    <a:lstStyle/>
                    <a:p>
                      <a:pPr algn="ctr"/>
                      <a:endParaRPr lang="en-US" dirty="0"/>
                    </a:p>
                  </a:txBody>
                  <a:tcPr/>
                </a:tc>
                <a:tc>
                  <a:txBody>
                    <a:bodyPr/>
                    <a:lstStyle/>
                    <a:p>
                      <a:r>
                        <a:rPr lang="en-US" dirty="0" smtClean="0"/>
                        <a:t>Mon</a:t>
                      </a:r>
                      <a:endParaRPr lang="en-US" dirty="0"/>
                    </a:p>
                  </a:txBody>
                  <a:tcPr/>
                </a:tc>
                <a:tc>
                  <a:txBody>
                    <a:bodyPr/>
                    <a:lstStyle/>
                    <a:p>
                      <a:r>
                        <a:rPr lang="en-US" dirty="0" smtClean="0"/>
                        <a:t>Tues</a:t>
                      </a:r>
                      <a:endParaRPr lang="en-US" dirty="0"/>
                    </a:p>
                  </a:txBody>
                  <a:tcPr/>
                </a:tc>
                <a:tc>
                  <a:txBody>
                    <a:bodyPr/>
                    <a:lstStyle/>
                    <a:p>
                      <a:r>
                        <a:rPr lang="en-US" dirty="0" smtClean="0"/>
                        <a:t>Wed</a:t>
                      </a:r>
                      <a:endParaRPr lang="en-US" dirty="0"/>
                    </a:p>
                  </a:txBody>
                  <a:tcPr/>
                </a:tc>
                <a:tc>
                  <a:txBody>
                    <a:bodyPr/>
                    <a:lstStyle/>
                    <a:p>
                      <a:r>
                        <a:rPr lang="en-US" dirty="0" smtClean="0"/>
                        <a:t>Thurs</a:t>
                      </a:r>
                      <a:endParaRPr lang="en-US" dirty="0"/>
                    </a:p>
                  </a:txBody>
                  <a:tcPr/>
                </a:tc>
                <a:tc>
                  <a:txBody>
                    <a:bodyPr/>
                    <a:lstStyle/>
                    <a:p>
                      <a:r>
                        <a:rPr lang="en-US" dirty="0" smtClean="0"/>
                        <a:t>Fri</a:t>
                      </a:r>
                      <a:endParaRPr lang="en-US" dirty="0"/>
                    </a:p>
                  </a:txBody>
                  <a:tcPr/>
                </a:tc>
                <a:tc>
                  <a:txBody>
                    <a:bodyPr/>
                    <a:lstStyle/>
                    <a:p>
                      <a:r>
                        <a:rPr lang="en-US" dirty="0" smtClean="0"/>
                        <a:t>Students</a:t>
                      </a:r>
                      <a:endParaRPr lang="en-US" dirty="0"/>
                    </a:p>
                  </a:txBody>
                  <a:tcPr/>
                </a:tc>
              </a:tr>
              <a:tr h="370840">
                <a:tc>
                  <a:txBody>
                    <a:bodyPr/>
                    <a:lstStyle/>
                    <a:p>
                      <a:r>
                        <a:rPr lang="en-US" dirty="0" smtClean="0"/>
                        <a:t>8am-12am</a:t>
                      </a:r>
                      <a:endParaRPr lang="en-US" dirty="0"/>
                    </a:p>
                  </a:txBody>
                  <a:tcPr/>
                </a:tc>
                <a:tc>
                  <a:txBody>
                    <a:bodyPr/>
                    <a:lstStyle/>
                    <a:p>
                      <a:r>
                        <a:rPr lang="en-US" i="0" dirty="0" smtClean="0"/>
                        <a:t>4 hrs</a:t>
                      </a:r>
                      <a:endParaRPr lang="en-US"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r>
                        <a:rPr lang="en-US" dirty="0" smtClean="0"/>
                        <a:t>2 Electricians</a:t>
                      </a:r>
                      <a:endParaRPr lang="en-US" dirty="0"/>
                    </a:p>
                  </a:txBody>
                  <a:tcPr/>
                </a:tc>
              </a:tr>
              <a:tr h="370840">
                <a:tc>
                  <a:txBody>
                    <a:bodyPr/>
                    <a:lstStyle/>
                    <a:p>
                      <a:r>
                        <a:rPr lang="en-US" dirty="0" smtClean="0"/>
                        <a:t>1pm-5pm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4 hrs</a:t>
                      </a:r>
                    </a:p>
                    <a:p>
                      <a:endParaRPr lang="en-US" dirty="0"/>
                    </a:p>
                  </a:txBody>
                  <a:tcPr/>
                </a:tc>
                <a:tc>
                  <a:txBody>
                    <a:bodyPr/>
                    <a:lstStyle/>
                    <a:p>
                      <a:r>
                        <a:rPr lang="en-US" dirty="0" smtClean="0"/>
                        <a:t>2 Electricians</a:t>
                      </a:r>
                      <a:endParaRPr lang="en-US" dirty="0"/>
                    </a:p>
                  </a:txBody>
                  <a:tcPr/>
                </a:tc>
              </a:tr>
            </a:tbl>
          </a:graphicData>
        </a:graphic>
      </p:graphicFrame>
      <p:graphicFrame>
        <p:nvGraphicFramePr>
          <p:cNvPr id="11" name="Table 10"/>
          <p:cNvGraphicFramePr>
            <a:graphicFrameLocks noGrp="1"/>
          </p:cNvGraphicFramePr>
          <p:nvPr/>
        </p:nvGraphicFramePr>
        <p:xfrm>
          <a:off x="2438400" y="762000"/>
          <a:ext cx="3886200" cy="370840"/>
        </p:xfrm>
        <a:graphic>
          <a:graphicData uri="http://schemas.openxmlformats.org/drawingml/2006/table">
            <a:tbl>
              <a:tblPr firstRow="1" bandRow="1">
                <a:tableStyleId>{5C22544A-7EE6-4342-B048-85BDC9FD1C3A}</a:tableStyleId>
              </a:tblPr>
              <a:tblGrid>
                <a:gridCol w="3886200"/>
              </a:tblGrid>
              <a:tr h="370840">
                <a:tc>
                  <a:txBody>
                    <a:bodyPr/>
                    <a:lstStyle/>
                    <a:p>
                      <a:pPr algn="ctr"/>
                      <a:r>
                        <a:rPr lang="en-US" dirty="0" smtClean="0"/>
                        <a:t>Level 1 Schedule</a:t>
                      </a:r>
                    </a:p>
                  </a:txBody>
                  <a:tcPr/>
                </a:tc>
              </a:tr>
            </a:tbl>
          </a:graphicData>
        </a:graphic>
      </p:graphicFrame>
      <p:graphicFrame>
        <p:nvGraphicFramePr>
          <p:cNvPr id="12" name="Table 11"/>
          <p:cNvGraphicFramePr>
            <a:graphicFrameLocks noGrp="1"/>
          </p:cNvGraphicFramePr>
          <p:nvPr/>
        </p:nvGraphicFramePr>
        <p:xfrm>
          <a:off x="2438400" y="4800600"/>
          <a:ext cx="3886200" cy="370840"/>
        </p:xfrm>
        <a:graphic>
          <a:graphicData uri="http://schemas.openxmlformats.org/drawingml/2006/table">
            <a:tbl>
              <a:tblPr firstRow="1" bandRow="1">
                <a:tableStyleId>{5C22544A-7EE6-4342-B048-85BDC9FD1C3A}</a:tableStyleId>
              </a:tblPr>
              <a:tblGrid>
                <a:gridCol w="3886200"/>
              </a:tblGrid>
              <a:tr h="370840">
                <a:tc>
                  <a:txBody>
                    <a:bodyPr/>
                    <a:lstStyle/>
                    <a:p>
                      <a:pPr algn="ctr"/>
                      <a:r>
                        <a:rPr lang="en-US" dirty="0" smtClean="0"/>
                        <a:t>Level 3 Schedule</a:t>
                      </a:r>
                    </a:p>
                  </a:txBody>
                  <a:tcPr/>
                </a:tc>
              </a:tr>
            </a:tbl>
          </a:graphicData>
        </a:graphic>
      </p:graphicFrame>
      <p:graphicFrame>
        <p:nvGraphicFramePr>
          <p:cNvPr id="13" name="Table 12"/>
          <p:cNvGraphicFramePr>
            <a:graphicFrameLocks noGrp="1"/>
          </p:cNvGraphicFramePr>
          <p:nvPr/>
        </p:nvGraphicFramePr>
        <p:xfrm>
          <a:off x="2438400" y="2743200"/>
          <a:ext cx="3886200" cy="370840"/>
        </p:xfrm>
        <a:graphic>
          <a:graphicData uri="http://schemas.openxmlformats.org/drawingml/2006/table">
            <a:tbl>
              <a:tblPr firstRow="1" bandRow="1">
                <a:tableStyleId>{5C22544A-7EE6-4342-B048-85BDC9FD1C3A}</a:tableStyleId>
              </a:tblPr>
              <a:tblGrid>
                <a:gridCol w="3886200"/>
              </a:tblGrid>
              <a:tr h="370840">
                <a:tc>
                  <a:txBody>
                    <a:bodyPr/>
                    <a:lstStyle/>
                    <a:p>
                      <a:pPr algn="ctr"/>
                      <a:r>
                        <a:rPr lang="en-US" dirty="0" smtClean="0"/>
                        <a:t>Level 2 Schedule</a:t>
                      </a:r>
                    </a:p>
                  </a:txBody>
                  <a:tcPr/>
                </a:tc>
              </a:tr>
            </a:tbl>
          </a:graphicData>
        </a:graphic>
      </p:graphicFrame>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ctrTitle"/>
          </p:nvPr>
        </p:nvSpPr>
        <p:spPr/>
        <p:txBody>
          <a:bodyPr/>
          <a:lstStyle/>
          <a:p>
            <a:r>
              <a:rPr lang="en-US"/>
              <a:t/>
            </a:r>
            <a:br>
              <a:rPr lang="en-US"/>
            </a:br>
            <a:r>
              <a:rPr lang="en-US"/>
              <a:t>END OF DAY 3</a:t>
            </a:r>
          </a:p>
        </p:txBody>
      </p:sp>
      <p:sp>
        <p:nvSpPr>
          <p:cNvPr id="4" name="Rectangle 6"/>
          <p:cNvSpPr>
            <a:spLocks noGrp="1" noChangeArrowheads="1"/>
          </p:cNvSpPr>
          <p:nvPr>
            <p:ph type="sldNum" sz="quarter" idx="12"/>
          </p:nvPr>
        </p:nvSpPr>
        <p:spPr/>
        <p:txBody>
          <a:bodyPr/>
          <a:lstStyle/>
          <a:p>
            <a:fld id="{A162D50C-B204-4E6D-9483-8D7130D89D00}" type="slidenum">
              <a:rPr lang="en-US"/>
              <a:pPr/>
              <a:t>70</a:t>
            </a:fld>
            <a:endParaRPr lang="en-US"/>
          </a:p>
        </p:txBody>
      </p:sp>
      <p:pic>
        <p:nvPicPr>
          <p:cNvPr id="5" name="Picture 4" descr="Logo Extended Line.jpg"/>
          <p:cNvPicPr>
            <a:picLocks noChangeAspect="1"/>
          </p:cNvPicPr>
          <p:nvPr/>
        </p:nvPicPr>
        <p:blipFill>
          <a:blip r:embed="rId3"/>
          <a:stretch>
            <a:fillRect/>
          </a:stretch>
        </p:blipFill>
        <p:spPr>
          <a:xfrm>
            <a:off x="304800" y="228600"/>
            <a:ext cx="8305800" cy="1318596"/>
          </a:xfrm>
          <a:prstGeom prst="rect">
            <a:avLst/>
          </a:prstGeom>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ctrTitle"/>
          </p:nvPr>
        </p:nvSpPr>
        <p:spPr/>
        <p:txBody>
          <a:bodyPr/>
          <a:lstStyle/>
          <a:p>
            <a:r>
              <a:rPr lang="en-US"/>
              <a:t/>
            </a:r>
            <a:br>
              <a:rPr lang="en-US"/>
            </a:br>
            <a:r>
              <a:rPr lang="en-US"/>
              <a:t> DAY 4</a:t>
            </a:r>
          </a:p>
        </p:txBody>
      </p:sp>
      <p:sp>
        <p:nvSpPr>
          <p:cNvPr id="4" name="Rectangle 6"/>
          <p:cNvSpPr>
            <a:spLocks noGrp="1" noChangeArrowheads="1"/>
          </p:cNvSpPr>
          <p:nvPr>
            <p:ph type="sldNum" sz="quarter" idx="12"/>
          </p:nvPr>
        </p:nvSpPr>
        <p:spPr/>
        <p:txBody>
          <a:bodyPr/>
          <a:lstStyle/>
          <a:p>
            <a:fld id="{4987FFD0-B3EE-4D65-B8A7-2E2272E7F89D}" type="slidenum">
              <a:rPr lang="en-US"/>
              <a:pPr/>
              <a:t>71</a:t>
            </a:fld>
            <a:endParaRPr lang="en-US"/>
          </a:p>
        </p:txBody>
      </p:sp>
      <p:pic>
        <p:nvPicPr>
          <p:cNvPr id="5" name="Picture 4" descr="Logo Extended Line.jpg"/>
          <p:cNvPicPr>
            <a:picLocks noChangeAspect="1"/>
          </p:cNvPicPr>
          <p:nvPr/>
        </p:nvPicPr>
        <p:blipFill>
          <a:blip r:embed="rId3"/>
          <a:stretch>
            <a:fillRect/>
          </a:stretch>
        </p:blipFill>
        <p:spPr>
          <a:xfrm>
            <a:off x="304800" y="228600"/>
            <a:ext cx="8305800" cy="1318596"/>
          </a:xfrm>
          <a:prstGeom prst="rect">
            <a:avLst/>
          </a:prstGeom>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Grp="1" noChangeArrowheads="1"/>
          </p:cNvSpPr>
          <p:nvPr>
            <p:ph idx="1"/>
          </p:nvPr>
        </p:nvSpPr>
        <p:spPr>
          <a:xfrm>
            <a:off x="457200" y="1828800"/>
            <a:ext cx="8229600" cy="3395472"/>
          </a:xfrm>
        </p:spPr>
        <p:txBody>
          <a:bodyPr/>
          <a:lstStyle/>
          <a:p>
            <a:r>
              <a:rPr lang="en-US" dirty="0"/>
              <a:t>Review and questions from Day </a:t>
            </a:r>
            <a:r>
              <a:rPr lang="en-US" dirty="0" smtClean="0"/>
              <a:t>3</a:t>
            </a:r>
          </a:p>
          <a:p>
            <a:pPr lvl="1"/>
            <a:r>
              <a:rPr lang="en-US" dirty="0" smtClean="0"/>
              <a:t>Comments and Symbols – How to Retrieve</a:t>
            </a:r>
          </a:p>
          <a:p>
            <a:pPr lvl="1"/>
            <a:r>
              <a:rPr lang="en-US" dirty="0" smtClean="0"/>
              <a:t>Naming structure (Saved from Online Session)</a:t>
            </a:r>
          </a:p>
          <a:p>
            <a:pPr lvl="1"/>
            <a:r>
              <a:rPr lang="en-US" dirty="0" smtClean="0"/>
              <a:t>Processor out of box</a:t>
            </a:r>
          </a:p>
          <a:p>
            <a:pPr lvl="1"/>
            <a:r>
              <a:rPr lang="en-US" dirty="0" smtClean="0"/>
              <a:t>Micro Logix 1200</a:t>
            </a:r>
          </a:p>
          <a:p>
            <a:pPr lvl="1"/>
            <a:r>
              <a:rPr lang="en-US" dirty="0" smtClean="0"/>
              <a:t>SLC Addressing &amp; PLC 5 Addressing</a:t>
            </a:r>
            <a:endParaRPr lang="en-US" dirty="0"/>
          </a:p>
        </p:txBody>
      </p:sp>
      <p:sp>
        <p:nvSpPr>
          <p:cNvPr id="4" name="Slide Number Placeholder 3"/>
          <p:cNvSpPr>
            <a:spLocks noGrp="1"/>
          </p:cNvSpPr>
          <p:nvPr>
            <p:ph type="sldNum" sz="quarter" idx="12"/>
          </p:nvPr>
        </p:nvSpPr>
        <p:spPr/>
        <p:txBody>
          <a:bodyPr/>
          <a:lstStyle/>
          <a:p>
            <a:fld id="{6CEE34B3-7A81-4996-BD34-87850184E4F0}" type="slidenum">
              <a:rPr lang="en-US"/>
              <a:pPr/>
              <a:t>72</a:t>
            </a:fld>
            <a:endParaRPr lang="en-US" sz="1400">
              <a:latin typeface="Times" pitchFamily="18" charset="0"/>
            </a:endParaRPr>
          </a:p>
        </p:txBody>
      </p:sp>
      <p:sp>
        <p:nvSpPr>
          <p:cNvPr id="267266" name="Rectangle 2"/>
          <p:cNvSpPr>
            <a:spLocks noGrp="1" noChangeArrowheads="1"/>
          </p:cNvSpPr>
          <p:nvPr>
            <p:ph type="title"/>
          </p:nvPr>
        </p:nvSpPr>
        <p:spPr/>
        <p:txBody>
          <a:bodyPr/>
          <a:lstStyle/>
          <a:p>
            <a:r>
              <a:rPr lang="en-US"/>
              <a:t> Review </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Rectangle 2"/>
          <p:cNvSpPr>
            <a:spLocks noGrp="1" noChangeArrowheads="1"/>
          </p:cNvSpPr>
          <p:nvPr>
            <p:ph type="ctrTitle"/>
          </p:nvPr>
        </p:nvSpPr>
        <p:spPr>
          <a:xfrm>
            <a:off x="609600" y="228600"/>
            <a:ext cx="7772400" cy="1143000"/>
          </a:xfrm>
        </p:spPr>
        <p:txBody>
          <a:bodyPr>
            <a:normAutofit fontScale="90000"/>
          </a:bodyPr>
          <a:lstStyle/>
          <a:p>
            <a:pPr algn="ctr"/>
            <a:r>
              <a:rPr lang="en-US" dirty="0"/>
              <a:t>Remote I/O Scanner Configuration </a:t>
            </a:r>
          </a:p>
        </p:txBody>
      </p:sp>
      <p:sp>
        <p:nvSpPr>
          <p:cNvPr id="271363" name="Rectangle 3"/>
          <p:cNvSpPr>
            <a:spLocks noGrp="1" noChangeArrowheads="1"/>
          </p:cNvSpPr>
          <p:nvPr>
            <p:ph type="subTitle" idx="1"/>
          </p:nvPr>
        </p:nvSpPr>
        <p:spPr>
          <a:xfrm>
            <a:off x="1295400" y="1905000"/>
            <a:ext cx="6400800" cy="2895600"/>
          </a:xfrm>
        </p:spPr>
        <p:txBody>
          <a:bodyPr>
            <a:normAutofit/>
          </a:bodyPr>
          <a:lstStyle/>
          <a:p>
            <a:pPr marL="609600" indent="-609600" algn="l">
              <a:buClr>
                <a:srgbClr val="00B0F0"/>
              </a:buClr>
              <a:buFont typeface="Lucida Sans Unicode" pitchFamily="34" charset="0"/>
              <a:buChar char="▶"/>
            </a:pPr>
            <a:r>
              <a:rPr lang="en-US" sz="1800" dirty="0">
                <a:solidFill>
                  <a:schemeClr val="tx1"/>
                </a:solidFill>
              </a:rPr>
              <a:t>The Remote I/O Scanner enables communication between an SLC-500 processor and remotely located RIO compatible devices.</a:t>
            </a:r>
          </a:p>
          <a:p>
            <a:pPr marL="609600" indent="-609600" algn="l">
              <a:buClr>
                <a:srgbClr val="00B0F0"/>
              </a:buClr>
              <a:buFont typeface="Lucida Sans Unicode" pitchFamily="34" charset="0"/>
              <a:buChar char="▶"/>
            </a:pPr>
            <a:r>
              <a:rPr lang="en-US" sz="1800" dirty="0">
                <a:solidFill>
                  <a:schemeClr val="tx1"/>
                </a:solidFill>
              </a:rPr>
              <a:t>The remote I/O Scanner can support up to 32 input image and 32 output image words, each being 16 bits long.( </a:t>
            </a:r>
            <a:r>
              <a:rPr lang="en-US" sz="1800" b="1" dirty="0">
                <a:solidFill>
                  <a:schemeClr val="tx1"/>
                </a:solidFill>
              </a:rPr>
              <a:t>The scanner acts like 32 input and 32 output modules in one slot</a:t>
            </a:r>
            <a:r>
              <a:rPr lang="en-US" sz="1800" dirty="0">
                <a:solidFill>
                  <a:schemeClr val="tx1"/>
                </a:solidFill>
              </a:rPr>
              <a:t>)</a:t>
            </a:r>
          </a:p>
          <a:p>
            <a:pPr marL="609600" indent="-609600" algn="l">
              <a:buClr>
                <a:srgbClr val="00B0F0"/>
              </a:buClr>
              <a:buFont typeface="Lucida Sans Unicode" pitchFamily="34" charset="0"/>
              <a:buChar char="▶"/>
            </a:pPr>
            <a:r>
              <a:rPr lang="en-US" sz="1800" dirty="0">
                <a:solidFill>
                  <a:schemeClr val="tx1"/>
                </a:solidFill>
              </a:rPr>
              <a:t>A Rack consists of 8 Input and 8 Output words.</a:t>
            </a:r>
          </a:p>
          <a:p>
            <a:pPr marL="1066800" lvl="1" indent="-609600" algn="l">
              <a:buClr>
                <a:schemeClr val="tx1"/>
              </a:buClr>
              <a:buFont typeface="Arial" pitchFamily="34" charset="0"/>
              <a:buChar char="•"/>
            </a:pPr>
            <a:r>
              <a:rPr lang="en-US" sz="1400" dirty="0">
                <a:solidFill>
                  <a:schemeClr val="tx1"/>
                </a:solidFill>
              </a:rPr>
              <a:t>This allows a maximum of 4 Logical Racks.</a:t>
            </a:r>
          </a:p>
          <a:p>
            <a:pPr marL="1066800" lvl="1" indent="-609600" algn="l">
              <a:buClr>
                <a:schemeClr val="tx1"/>
              </a:buClr>
              <a:buFont typeface="Arial" pitchFamily="34" charset="0"/>
              <a:buChar char="•"/>
            </a:pPr>
            <a:r>
              <a:rPr lang="en-US" sz="1400" dirty="0">
                <a:solidFill>
                  <a:schemeClr val="tx1"/>
                </a:solidFill>
              </a:rPr>
              <a:t>(32 input/output words/8= 4 logical Racks)</a:t>
            </a:r>
          </a:p>
          <a:p>
            <a:pPr marL="609600" indent="-609600" algn="l">
              <a:buClr>
                <a:schemeClr val="tx1"/>
              </a:buClr>
              <a:buFontTx/>
              <a:buChar char="•"/>
            </a:pPr>
            <a:endParaRPr lang="en-US" sz="1800" dirty="0">
              <a:solidFill>
                <a:srgbClr val="FF0000"/>
              </a:solidFill>
            </a:endParaRPr>
          </a:p>
          <a:p>
            <a:pPr marL="609600" indent="-609600" algn="l"/>
            <a:endParaRPr lang="en-US" dirty="0"/>
          </a:p>
          <a:p>
            <a:pPr marL="609600" indent="-609600" algn="l"/>
            <a:endParaRPr lang="en-US" dirty="0"/>
          </a:p>
        </p:txBody>
      </p:sp>
      <p:sp>
        <p:nvSpPr>
          <p:cNvPr id="5" name="Rectangle 6"/>
          <p:cNvSpPr>
            <a:spLocks noGrp="1" noChangeArrowheads="1"/>
          </p:cNvSpPr>
          <p:nvPr>
            <p:ph type="sldNum" sz="quarter" idx="12"/>
          </p:nvPr>
        </p:nvSpPr>
        <p:spPr/>
        <p:txBody>
          <a:bodyPr/>
          <a:lstStyle/>
          <a:p>
            <a:fld id="{C1A51E86-EF79-42B5-8B13-C0B3E7CF7529}" type="slidenum">
              <a:rPr lang="en-US"/>
              <a:pPr/>
              <a:t>73</a:t>
            </a:fld>
            <a:endParaRPr lang="en-US"/>
          </a:p>
        </p:txBody>
      </p:sp>
      <p:pic>
        <p:nvPicPr>
          <p:cNvPr id="6" name="Picture 5" descr="The Line.jpg"/>
          <p:cNvPicPr>
            <a:picLocks noChangeAspect="1"/>
          </p:cNvPicPr>
          <p:nvPr/>
        </p:nvPicPr>
        <p:blipFill>
          <a:blip r:embed="rId3"/>
          <a:stretch>
            <a:fillRect/>
          </a:stretch>
        </p:blipFill>
        <p:spPr>
          <a:xfrm>
            <a:off x="0" y="1245764"/>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animEffect transition="in" filter="dissolve">
                                      <p:cBhvr>
                                        <p:cTn id="7" dur="500"/>
                                        <p:tgtEl>
                                          <p:spTgt spid="271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1363">
                                            <p:txEl>
                                              <p:pRg st="1" end="1"/>
                                            </p:txEl>
                                          </p:spTgt>
                                        </p:tgtEl>
                                        <p:attrNameLst>
                                          <p:attrName>style.visibility</p:attrName>
                                        </p:attrNameLst>
                                      </p:cBhvr>
                                      <p:to>
                                        <p:strVal val="visible"/>
                                      </p:to>
                                    </p:set>
                                    <p:animEffect transition="in" filter="dissolve">
                                      <p:cBhvr>
                                        <p:cTn id="12" dur="500"/>
                                        <p:tgtEl>
                                          <p:spTgt spid="271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1363">
                                            <p:txEl>
                                              <p:pRg st="2" end="2"/>
                                            </p:txEl>
                                          </p:spTgt>
                                        </p:tgtEl>
                                        <p:attrNameLst>
                                          <p:attrName>style.visibility</p:attrName>
                                        </p:attrNameLst>
                                      </p:cBhvr>
                                      <p:to>
                                        <p:strVal val="visible"/>
                                      </p:to>
                                    </p:set>
                                    <p:animEffect transition="in" filter="dissolve">
                                      <p:cBhvr>
                                        <p:cTn id="17" dur="500"/>
                                        <p:tgtEl>
                                          <p:spTgt spid="271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1363">
                                            <p:txEl>
                                              <p:pRg st="3" end="3"/>
                                            </p:txEl>
                                          </p:spTgt>
                                        </p:tgtEl>
                                        <p:attrNameLst>
                                          <p:attrName>style.visibility</p:attrName>
                                        </p:attrNameLst>
                                      </p:cBhvr>
                                      <p:to>
                                        <p:strVal val="visible"/>
                                      </p:to>
                                    </p:set>
                                    <p:animEffect transition="in" filter="dissolve">
                                      <p:cBhvr>
                                        <p:cTn id="22" dur="500"/>
                                        <p:tgtEl>
                                          <p:spTgt spid="271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71363">
                                            <p:txEl>
                                              <p:pRg st="4" end="4"/>
                                            </p:txEl>
                                          </p:spTgt>
                                        </p:tgtEl>
                                        <p:attrNameLst>
                                          <p:attrName>style.visibility</p:attrName>
                                        </p:attrNameLst>
                                      </p:cBhvr>
                                      <p:to>
                                        <p:strVal val="visible"/>
                                      </p:to>
                                    </p:set>
                                    <p:animEffect transition="in" filter="dissolve">
                                      <p:cBhvr>
                                        <p:cTn id="27" dur="500"/>
                                        <p:tgtEl>
                                          <p:spTgt spid="271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p:cNvSpPr>
            <a:spLocks noGrp="1" noChangeArrowheads="1"/>
          </p:cNvSpPr>
          <p:nvPr>
            <p:ph idx="1"/>
          </p:nvPr>
        </p:nvSpPr>
        <p:spPr>
          <a:xfrm>
            <a:off x="381000" y="1600200"/>
            <a:ext cx="8382000" cy="5257800"/>
          </a:xfrm>
        </p:spPr>
        <p:txBody>
          <a:bodyPr>
            <a:normAutofit fontScale="92500" lnSpcReduction="10000"/>
          </a:bodyPr>
          <a:lstStyle/>
          <a:p>
            <a:pPr>
              <a:lnSpc>
                <a:spcPct val="90000"/>
              </a:lnSpc>
            </a:pPr>
            <a:r>
              <a:rPr lang="en-US" dirty="0"/>
              <a:t>Using the RIO Configuration Worksheet  and the illustration on the board, lets MAP a few RIO signals.</a:t>
            </a:r>
          </a:p>
          <a:p>
            <a:pPr>
              <a:lnSpc>
                <a:spcPct val="90000"/>
              </a:lnSpc>
              <a:buFontTx/>
              <a:buNone/>
            </a:pPr>
            <a:endParaRPr lang="en-US" dirty="0"/>
          </a:p>
          <a:p>
            <a:pPr>
              <a:lnSpc>
                <a:spcPct val="90000"/>
              </a:lnSpc>
            </a:pPr>
            <a:r>
              <a:rPr lang="en-US" dirty="0"/>
              <a:t>We will use the SLC DEMO and the attached </a:t>
            </a:r>
            <a:r>
              <a:rPr lang="en-US" dirty="0" smtClean="0"/>
              <a:t>PV550 </a:t>
            </a:r>
            <a:r>
              <a:rPr lang="en-US" dirty="0"/>
              <a:t>for this.</a:t>
            </a:r>
          </a:p>
          <a:p>
            <a:pPr>
              <a:lnSpc>
                <a:spcPct val="90000"/>
              </a:lnSpc>
              <a:buFontTx/>
              <a:buNone/>
            </a:pPr>
            <a:endParaRPr lang="en-US" dirty="0"/>
          </a:p>
          <a:p>
            <a:pPr>
              <a:lnSpc>
                <a:spcPct val="90000"/>
              </a:lnSpc>
              <a:buFontTx/>
              <a:buNone/>
            </a:pPr>
            <a:r>
              <a:rPr lang="en-US" dirty="0"/>
              <a:t>	Instructor Objective:</a:t>
            </a:r>
          </a:p>
          <a:p>
            <a:pPr>
              <a:lnSpc>
                <a:spcPct val="90000"/>
              </a:lnSpc>
            </a:pPr>
            <a:r>
              <a:rPr lang="en-US" dirty="0" smtClean="0"/>
              <a:t>Draw </a:t>
            </a:r>
            <a:r>
              <a:rPr lang="en-US" dirty="0"/>
              <a:t>the layout of the SLC DEMO in addition to the RIO</a:t>
            </a:r>
          </a:p>
          <a:p>
            <a:pPr>
              <a:lnSpc>
                <a:spcPct val="90000"/>
              </a:lnSpc>
            </a:pPr>
            <a:r>
              <a:rPr lang="en-US" dirty="0" smtClean="0"/>
              <a:t>Configuration</a:t>
            </a:r>
            <a:r>
              <a:rPr lang="en-US" dirty="0"/>
              <a:t>.</a:t>
            </a:r>
          </a:p>
          <a:p>
            <a:pPr>
              <a:lnSpc>
                <a:spcPct val="90000"/>
              </a:lnSpc>
              <a:buFontTx/>
              <a:buNone/>
            </a:pPr>
            <a:r>
              <a:rPr lang="en-US" dirty="0"/>
              <a:t>	Explain what I/O and ladder logic will be used.</a:t>
            </a:r>
          </a:p>
          <a:p>
            <a:pPr>
              <a:lnSpc>
                <a:spcPct val="90000"/>
              </a:lnSpc>
              <a:buFontTx/>
              <a:buNone/>
            </a:pPr>
            <a:r>
              <a:rPr lang="en-US" dirty="0"/>
              <a:t>	Show how PV is configured</a:t>
            </a:r>
          </a:p>
          <a:p>
            <a:pPr>
              <a:lnSpc>
                <a:spcPct val="90000"/>
              </a:lnSpc>
              <a:buFontTx/>
              <a:buNone/>
            </a:pPr>
            <a:endParaRPr lang="en-US" dirty="0">
              <a:solidFill>
                <a:srgbClr val="FC0128"/>
              </a:solidFill>
            </a:endParaRPr>
          </a:p>
          <a:p>
            <a:pPr>
              <a:lnSpc>
                <a:spcPct val="90000"/>
              </a:lnSpc>
              <a:buFontTx/>
              <a:buNone/>
            </a:pPr>
            <a:r>
              <a:rPr lang="en-US" dirty="0">
                <a:solidFill>
                  <a:srgbClr val="FC0128"/>
                </a:solidFill>
              </a:rPr>
              <a:t>	 </a:t>
            </a:r>
          </a:p>
          <a:p>
            <a:pPr>
              <a:lnSpc>
                <a:spcPct val="90000"/>
              </a:lnSpc>
            </a:pPr>
            <a:endParaRPr lang="en-US" dirty="0"/>
          </a:p>
        </p:txBody>
      </p:sp>
      <p:sp>
        <p:nvSpPr>
          <p:cNvPr id="4" name="Slide Number Placeholder 3"/>
          <p:cNvSpPr>
            <a:spLocks noGrp="1"/>
          </p:cNvSpPr>
          <p:nvPr>
            <p:ph type="sldNum" sz="quarter" idx="12"/>
          </p:nvPr>
        </p:nvSpPr>
        <p:spPr/>
        <p:txBody>
          <a:bodyPr/>
          <a:lstStyle/>
          <a:p>
            <a:fld id="{E2563416-BE88-488A-9459-9458A10CF08D}" type="slidenum">
              <a:rPr lang="en-US"/>
              <a:pPr/>
              <a:t>74</a:t>
            </a:fld>
            <a:endParaRPr lang="en-US" sz="1400">
              <a:latin typeface="Times" pitchFamily="18" charset="0"/>
            </a:endParaRPr>
          </a:p>
        </p:txBody>
      </p:sp>
      <p:sp>
        <p:nvSpPr>
          <p:cNvPr id="275458" name="Rectangle 2"/>
          <p:cNvSpPr>
            <a:spLocks noGrp="1" noChangeArrowheads="1"/>
          </p:cNvSpPr>
          <p:nvPr>
            <p:ph type="title"/>
          </p:nvPr>
        </p:nvSpPr>
        <p:spPr/>
        <p:txBody>
          <a:bodyPr/>
          <a:lstStyle/>
          <a:p>
            <a:r>
              <a:rPr lang="en-US"/>
              <a:t>RIO Mapping</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Effect transition="in" filter="dissolve">
                                      <p:cBhvr>
                                        <p:cTn id="7" dur="500"/>
                                        <p:tgtEl>
                                          <p:spTgt spid="275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5459">
                                            <p:txEl>
                                              <p:pRg st="2" end="2"/>
                                            </p:txEl>
                                          </p:spTgt>
                                        </p:tgtEl>
                                        <p:attrNameLst>
                                          <p:attrName>style.visibility</p:attrName>
                                        </p:attrNameLst>
                                      </p:cBhvr>
                                      <p:to>
                                        <p:strVal val="visible"/>
                                      </p:to>
                                    </p:set>
                                    <p:animEffect transition="in" filter="dissolve">
                                      <p:cBhvr>
                                        <p:cTn id="12" dur="500"/>
                                        <p:tgtEl>
                                          <p:spTgt spid="2754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5459">
                                            <p:txEl>
                                              <p:pRg st="4" end="4"/>
                                            </p:txEl>
                                          </p:spTgt>
                                        </p:tgtEl>
                                        <p:attrNameLst>
                                          <p:attrName>style.visibility</p:attrName>
                                        </p:attrNameLst>
                                      </p:cBhvr>
                                      <p:to>
                                        <p:strVal val="visible"/>
                                      </p:to>
                                    </p:set>
                                    <p:animEffect transition="in" filter="dissolve">
                                      <p:cBhvr>
                                        <p:cTn id="17" dur="500"/>
                                        <p:tgtEl>
                                          <p:spTgt spid="275459">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275459">
                                            <p:txEl>
                                              <p:pRg st="5" end="5"/>
                                            </p:txEl>
                                          </p:spTgt>
                                        </p:tgtEl>
                                        <p:attrNameLst>
                                          <p:attrName>style.visibility</p:attrName>
                                        </p:attrNameLst>
                                      </p:cBhvr>
                                      <p:to>
                                        <p:strVal val="visible"/>
                                      </p:to>
                                    </p:set>
                                    <p:animEffect transition="in" filter="dissolve">
                                      <p:cBhvr>
                                        <p:cTn id="20" dur="500"/>
                                        <p:tgtEl>
                                          <p:spTgt spid="275459">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275459">
                                            <p:txEl>
                                              <p:pRg st="6" end="6"/>
                                            </p:txEl>
                                          </p:spTgt>
                                        </p:tgtEl>
                                        <p:attrNameLst>
                                          <p:attrName>style.visibility</p:attrName>
                                        </p:attrNameLst>
                                      </p:cBhvr>
                                      <p:to>
                                        <p:strVal val="visible"/>
                                      </p:to>
                                    </p:set>
                                    <p:animEffect transition="in" filter="dissolve">
                                      <p:cBhvr>
                                        <p:cTn id="23" dur="500"/>
                                        <p:tgtEl>
                                          <p:spTgt spid="275459">
                                            <p:txEl>
                                              <p:pRg st="6" end="6"/>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275459">
                                            <p:txEl>
                                              <p:pRg st="7" end="7"/>
                                            </p:txEl>
                                          </p:spTgt>
                                        </p:tgtEl>
                                        <p:attrNameLst>
                                          <p:attrName>style.visibility</p:attrName>
                                        </p:attrNameLst>
                                      </p:cBhvr>
                                      <p:to>
                                        <p:strVal val="visible"/>
                                      </p:to>
                                    </p:set>
                                    <p:animEffect transition="in" filter="dissolve">
                                      <p:cBhvr>
                                        <p:cTn id="26" dur="500"/>
                                        <p:tgtEl>
                                          <p:spTgt spid="275459">
                                            <p:txEl>
                                              <p:pRg st="7" end="7"/>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275459">
                                            <p:txEl>
                                              <p:pRg st="8" end="8"/>
                                            </p:txEl>
                                          </p:spTgt>
                                        </p:tgtEl>
                                        <p:attrNameLst>
                                          <p:attrName>style.visibility</p:attrName>
                                        </p:attrNameLst>
                                      </p:cBhvr>
                                      <p:to>
                                        <p:strVal val="visible"/>
                                      </p:to>
                                    </p:set>
                                    <p:animEffect transition="in" filter="dissolve">
                                      <p:cBhvr>
                                        <p:cTn id="29" dur="500"/>
                                        <p:tgtEl>
                                          <p:spTgt spid="275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idx="1"/>
          </p:nvPr>
        </p:nvSpPr>
        <p:spPr/>
        <p:txBody>
          <a:bodyPr>
            <a:normAutofit fontScale="92500"/>
          </a:bodyPr>
          <a:lstStyle/>
          <a:p>
            <a:r>
              <a:rPr lang="en-US"/>
              <a:t>RS-Logix has quite a few things you can do with it.</a:t>
            </a:r>
          </a:p>
          <a:p>
            <a:r>
              <a:rPr lang="en-US"/>
              <a:t>Lets look at a few and have you perform them.</a:t>
            </a:r>
          </a:p>
          <a:p>
            <a:r>
              <a:rPr lang="en-US"/>
              <a:t>Searching.</a:t>
            </a:r>
          </a:p>
          <a:p>
            <a:r>
              <a:rPr lang="en-US"/>
              <a:t>Forcing.</a:t>
            </a:r>
          </a:p>
          <a:p>
            <a:r>
              <a:rPr lang="en-US"/>
              <a:t>SLC Instruction Help Screens.</a:t>
            </a:r>
          </a:p>
          <a:p>
            <a:r>
              <a:rPr lang="en-US"/>
              <a:t>Split Screen.</a:t>
            </a:r>
          </a:p>
          <a:p>
            <a:r>
              <a:rPr lang="en-US"/>
              <a:t>Cross reference Instruction listings.</a:t>
            </a:r>
          </a:p>
          <a:p>
            <a:r>
              <a:rPr lang="en-US"/>
              <a:t>Multipoint and /Custom Data Monitor.</a:t>
            </a:r>
          </a:p>
          <a:p>
            <a:r>
              <a:rPr lang="en-US"/>
              <a:t>Histogram.</a:t>
            </a:r>
          </a:p>
        </p:txBody>
      </p:sp>
      <p:sp>
        <p:nvSpPr>
          <p:cNvPr id="4" name="Slide Number Placeholder 3"/>
          <p:cNvSpPr>
            <a:spLocks noGrp="1"/>
          </p:cNvSpPr>
          <p:nvPr>
            <p:ph type="sldNum" sz="quarter" idx="12"/>
          </p:nvPr>
        </p:nvSpPr>
        <p:spPr/>
        <p:txBody>
          <a:bodyPr/>
          <a:lstStyle/>
          <a:p>
            <a:fld id="{DF59E1BC-ED74-4477-9E9D-0C850415F3F3}" type="slidenum">
              <a:rPr lang="en-US"/>
              <a:pPr/>
              <a:t>75</a:t>
            </a:fld>
            <a:endParaRPr lang="en-US" sz="1400">
              <a:latin typeface="Times" pitchFamily="18" charset="0"/>
            </a:endParaRPr>
          </a:p>
        </p:txBody>
      </p:sp>
      <p:sp>
        <p:nvSpPr>
          <p:cNvPr id="276482" name="Rectangle 2"/>
          <p:cNvSpPr>
            <a:spLocks noGrp="1" noChangeArrowheads="1"/>
          </p:cNvSpPr>
          <p:nvPr>
            <p:ph type="title"/>
          </p:nvPr>
        </p:nvSpPr>
        <p:spPr/>
        <p:txBody>
          <a:bodyPr/>
          <a:lstStyle/>
          <a:p>
            <a:r>
              <a:rPr lang="en-US"/>
              <a:t>RS-Logix 500 Functions</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Effect transition="in" filter="wheel(4)">
                                      <p:cBhvr>
                                        <p:cTn id="7" dur="2000"/>
                                        <p:tgtEl>
                                          <p:spTgt spid="276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76483">
                                            <p:txEl>
                                              <p:pRg st="1" end="1"/>
                                            </p:txEl>
                                          </p:spTgt>
                                        </p:tgtEl>
                                        <p:attrNameLst>
                                          <p:attrName>style.visibility</p:attrName>
                                        </p:attrNameLst>
                                      </p:cBhvr>
                                      <p:to>
                                        <p:strVal val="visible"/>
                                      </p:to>
                                    </p:set>
                                    <p:animEffect transition="in" filter="wedge">
                                      <p:cBhvr>
                                        <p:cTn id="12" dur="2000"/>
                                        <p:tgtEl>
                                          <p:spTgt spid="276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76483">
                                            <p:txEl>
                                              <p:pRg st="2" end="2"/>
                                            </p:txEl>
                                          </p:spTgt>
                                        </p:tgtEl>
                                        <p:attrNameLst>
                                          <p:attrName>style.visibility</p:attrName>
                                        </p:attrNameLst>
                                      </p:cBhvr>
                                      <p:to>
                                        <p:strVal val="visible"/>
                                      </p:to>
                                    </p:set>
                                    <p:animEffect transition="in" filter="wedge">
                                      <p:cBhvr>
                                        <p:cTn id="17" dur="2000"/>
                                        <p:tgtEl>
                                          <p:spTgt spid="276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276483">
                                            <p:txEl>
                                              <p:pRg st="3" end="3"/>
                                            </p:txEl>
                                          </p:spTgt>
                                        </p:tgtEl>
                                        <p:attrNameLst>
                                          <p:attrName>style.visibility</p:attrName>
                                        </p:attrNameLst>
                                      </p:cBhvr>
                                      <p:to>
                                        <p:strVal val="visible"/>
                                      </p:to>
                                    </p:set>
                                    <p:animEffect transition="in" filter="wedge">
                                      <p:cBhvr>
                                        <p:cTn id="22" dur="2000"/>
                                        <p:tgtEl>
                                          <p:spTgt spid="276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276483">
                                            <p:txEl>
                                              <p:pRg st="4" end="4"/>
                                            </p:txEl>
                                          </p:spTgt>
                                        </p:tgtEl>
                                        <p:attrNameLst>
                                          <p:attrName>style.visibility</p:attrName>
                                        </p:attrNameLst>
                                      </p:cBhvr>
                                      <p:to>
                                        <p:strVal val="visible"/>
                                      </p:to>
                                    </p:set>
                                    <p:animEffect transition="in" filter="wedge">
                                      <p:cBhvr>
                                        <p:cTn id="27" dur="2000"/>
                                        <p:tgtEl>
                                          <p:spTgt spid="276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276483">
                                            <p:txEl>
                                              <p:pRg st="5" end="5"/>
                                            </p:txEl>
                                          </p:spTgt>
                                        </p:tgtEl>
                                        <p:attrNameLst>
                                          <p:attrName>style.visibility</p:attrName>
                                        </p:attrNameLst>
                                      </p:cBhvr>
                                      <p:to>
                                        <p:strVal val="visible"/>
                                      </p:to>
                                    </p:set>
                                    <p:animEffect transition="in" filter="wedge">
                                      <p:cBhvr>
                                        <p:cTn id="32" dur="2000"/>
                                        <p:tgtEl>
                                          <p:spTgt spid="276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276483">
                                            <p:txEl>
                                              <p:pRg st="6" end="6"/>
                                            </p:txEl>
                                          </p:spTgt>
                                        </p:tgtEl>
                                        <p:attrNameLst>
                                          <p:attrName>style.visibility</p:attrName>
                                        </p:attrNameLst>
                                      </p:cBhvr>
                                      <p:to>
                                        <p:strVal val="visible"/>
                                      </p:to>
                                    </p:set>
                                    <p:animEffect transition="in" filter="wedge">
                                      <p:cBhvr>
                                        <p:cTn id="37" dur="2000"/>
                                        <p:tgtEl>
                                          <p:spTgt spid="2764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276483">
                                            <p:txEl>
                                              <p:pRg st="7" end="7"/>
                                            </p:txEl>
                                          </p:spTgt>
                                        </p:tgtEl>
                                        <p:attrNameLst>
                                          <p:attrName>style.visibility</p:attrName>
                                        </p:attrNameLst>
                                      </p:cBhvr>
                                      <p:to>
                                        <p:strVal val="visible"/>
                                      </p:to>
                                    </p:set>
                                    <p:animEffect transition="in" filter="wedge">
                                      <p:cBhvr>
                                        <p:cTn id="42" dur="2000"/>
                                        <p:tgtEl>
                                          <p:spTgt spid="2764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276483">
                                            <p:txEl>
                                              <p:pRg st="8" end="8"/>
                                            </p:txEl>
                                          </p:spTgt>
                                        </p:tgtEl>
                                        <p:attrNameLst>
                                          <p:attrName>style.visibility</p:attrName>
                                        </p:attrNameLst>
                                      </p:cBhvr>
                                      <p:to>
                                        <p:strVal val="visible"/>
                                      </p:to>
                                    </p:set>
                                    <p:animEffect transition="in" filter="wedge">
                                      <p:cBhvr>
                                        <p:cTn id="47" dur="2000"/>
                                        <p:tgtEl>
                                          <p:spTgt spid="2764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ctrTitle"/>
          </p:nvPr>
        </p:nvSpPr>
        <p:spPr/>
        <p:txBody>
          <a:bodyPr/>
          <a:lstStyle/>
          <a:p>
            <a:r>
              <a:rPr lang="en-US"/>
              <a:t/>
            </a:r>
            <a:br>
              <a:rPr lang="en-US"/>
            </a:br>
            <a:r>
              <a:rPr lang="en-US"/>
              <a:t>END OF DAY 4</a:t>
            </a:r>
          </a:p>
        </p:txBody>
      </p:sp>
      <p:sp>
        <p:nvSpPr>
          <p:cNvPr id="4" name="Rectangle 6"/>
          <p:cNvSpPr>
            <a:spLocks noGrp="1" noChangeArrowheads="1"/>
          </p:cNvSpPr>
          <p:nvPr>
            <p:ph type="sldNum" sz="quarter" idx="12"/>
          </p:nvPr>
        </p:nvSpPr>
        <p:spPr/>
        <p:txBody>
          <a:bodyPr/>
          <a:lstStyle/>
          <a:p>
            <a:fld id="{09209888-4442-4943-A96B-E20C300789A4}" type="slidenum">
              <a:rPr lang="en-US"/>
              <a:pPr/>
              <a:t>76</a:t>
            </a:fld>
            <a:endParaRPr lang="en-US"/>
          </a:p>
        </p:txBody>
      </p:sp>
      <p:pic>
        <p:nvPicPr>
          <p:cNvPr id="5" name="Picture 4" descr="Logo Extended Line.jpg"/>
          <p:cNvPicPr>
            <a:picLocks noChangeAspect="1"/>
          </p:cNvPicPr>
          <p:nvPr/>
        </p:nvPicPr>
        <p:blipFill>
          <a:blip r:embed="rId3"/>
          <a:stretch>
            <a:fillRect/>
          </a:stretch>
        </p:blipFill>
        <p:spPr>
          <a:xfrm>
            <a:off x="304800" y="228600"/>
            <a:ext cx="8305800" cy="1318596"/>
          </a:xfrm>
          <a:prstGeom prst="rect">
            <a:avLst/>
          </a:prstGeom>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p:txBody>
          <a:bodyPr/>
          <a:lstStyle/>
          <a:p>
            <a:r>
              <a:rPr lang="en-US"/>
              <a:t/>
            </a:r>
            <a:br>
              <a:rPr lang="en-US"/>
            </a:br>
            <a:r>
              <a:rPr lang="en-US"/>
              <a:t> DAY 5</a:t>
            </a:r>
          </a:p>
        </p:txBody>
      </p:sp>
      <p:sp>
        <p:nvSpPr>
          <p:cNvPr id="4" name="Rectangle 6"/>
          <p:cNvSpPr>
            <a:spLocks noGrp="1" noChangeArrowheads="1"/>
          </p:cNvSpPr>
          <p:nvPr>
            <p:ph type="sldNum" sz="quarter" idx="12"/>
          </p:nvPr>
        </p:nvSpPr>
        <p:spPr/>
        <p:txBody>
          <a:bodyPr/>
          <a:lstStyle/>
          <a:p>
            <a:fld id="{C3255B1F-A708-43FE-BF3C-ED31D5BDE63E}" type="slidenum">
              <a:rPr lang="en-US"/>
              <a:pPr/>
              <a:t>77</a:t>
            </a:fld>
            <a:endParaRPr lang="en-US"/>
          </a:p>
        </p:txBody>
      </p:sp>
      <p:pic>
        <p:nvPicPr>
          <p:cNvPr id="5" name="Picture 4" descr="Logo Extended Line.jpg"/>
          <p:cNvPicPr>
            <a:picLocks noChangeAspect="1"/>
          </p:cNvPicPr>
          <p:nvPr/>
        </p:nvPicPr>
        <p:blipFill>
          <a:blip r:embed="rId3"/>
          <a:stretch>
            <a:fillRect/>
          </a:stretch>
        </p:blipFill>
        <p:spPr>
          <a:xfrm>
            <a:off x="304800" y="228600"/>
            <a:ext cx="8305800" cy="1318596"/>
          </a:xfrm>
          <a:prstGeom prst="rect">
            <a:avLst/>
          </a:prstGeom>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Rectangle 3"/>
          <p:cNvSpPr>
            <a:spLocks noGrp="1" noChangeArrowheads="1"/>
          </p:cNvSpPr>
          <p:nvPr>
            <p:ph idx="1"/>
          </p:nvPr>
        </p:nvSpPr>
        <p:spPr/>
        <p:txBody>
          <a:bodyPr/>
          <a:lstStyle/>
          <a:p>
            <a:r>
              <a:rPr lang="en-US" dirty="0"/>
              <a:t>Review and questions from Day </a:t>
            </a:r>
            <a:r>
              <a:rPr lang="en-US" dirty="0" smtClean="0"/>
              <a:t>4</a:t>
            </a:r>
          </a:p>
          <a:p>
            <a:pPr lvl="1"/>
            <a:r>
              <a:rPr lang="en-US" dirty="0" smtClean="0"/>
              <a:t>Remote I/O Scanner</a:t>
            </a:r>
          </a:p>
          <a:p>
            <a:pPr lvl="1"/>
            <a:r>
              <a:rPr lang="en-US" dirty="0" smtClean="0"/>
              <a:t>RS Logix 500 Functions</a:t>
            </a:r>
            <a:endParaRPr lang="en-US" dirty="0"/>
          </a:p>
        </p:txBody>
      </p:sp>
      <p:sp>
        <p:nvSpPr>
          <p:cNvPr id="4" name="Slide Number Placeholder 3"/>
          <p:cNvSpPr>
            <a:spLocks noGrp="1"/>
          </p:cNvSpPr>
          <p:nvPr>
            <p:ph type="sldNum" sz="quarter" idx="12"/>
          </p:nvPr>
        </p:nvSpPr>
        <p:spPr/>
        <p:txBody>
          <a:bodyPr/>
          <a:lstStyle/>
          <a:p>
            <a:fld id="{141052B0-A444-4C7F-9AB7-85A352A7CBC5}" type="slidenum">
              <a:rPr lang="en-US"/>
              <a:pPr/>
              <a:t>78</a:t>
            </a:fld>
            <a:endParaRPr lang="en-US" sz="1400">
              <a:latin typeface="Times" pitchFamily="18" charset="0"/>
            </a:endParaRPr>
          </a:p>
        </p:txBody>
      </p:sp>
      <p:sp>
        <p:nvSpPr>
          <p:cNvPr id="279554" name="Rectangle 2"/>
          <p:cNvSpPr>
            <a:spLocks noGrp="1" noChangeArrowheads="1"/>
          </p:cNvSpPr>
          <p:nvPr>
            <p:ph type="title"/>
          </p:nvPr>
        </p:nvSpPr>
        <p:spPr/>
        <p:txBody>
          <a:bodyPr/>
          <a:lstStyle/>
          <a:p>
            <a:r>
              <a:rPr lang="en-US"/>
              <a:t> Review </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p:cNvSpPr>
            <a:spLocks noGrp="1" noChangeArrowheads="1"/>
          </p:cNvSpPr>
          <p:nvPr>
            <p:ph idx="1"/>
          </p:nvPr>
        </p:nvSpPr>
        <p:spPr/>
        <p:txBody>
          <a:bodyPr/>
          <a:lstStyle/>
          <a:p>
            <a:r>
              <a:rPr lang="en-US"/>
              <a:t>PV Operator Terminals are used to take the place of  switches, pushbuttons, and gauges.</a:t>
            </a:r>
          </a:p>
          <a:p>
            <a:r>
              <a:rPr lang="en-US"/>
              <a:t>They communicate to the SLC-500 through RIO across the </a:t>
            </a:r>
            <a:r>
              <a:rPr lang="en-US">
                <a:solidFill>
                  <a:srgbClr val="0000FF"/>
                </a:solidFill>
              </a:rPr>
              <a:t>Blue Hose</a:t>
            </a:r>
            <a:r>
              <a:rPr lang="en-US"/>
              <a:t>.</a:t>
            </a:r>
          </a:p>
          <a:p>
            <a:r>
              <a:rPr lang="en-US"/>
              <a:t>The catalog number IE: PV550, PV600,PV900 designates the size of the display.</a:t>
            </a:r>
          </a:p>
        </p:txBody>
      </p:sp>
      <p:sp>
        <p:nvSpPr>
          <p:cNvPr id="4" name="Slide Number Placeholder 3"/>
          <p:cNvSpPr>
            <a:spLocks noGrp="1"/>
          </p:cNvSpPr>
          <p:nvPr>
            <p:ph type="sldNum" sz="quarter" idx="12"/>
          </p:nvPr>
        </p:nvSpPr>
        <p:spPr/>
        <p:txBody>
          <a:bodyPr/>
          <a:lstStyle/>
          <a:p>
            <a:fld id="{45DDF6B0-00EB-449B-85DC-9CF77153FBDE}" type="slidenum">
              <a:rPr lang="en-US"/>
              <a:pPr/>
              <a:t>79</a:t>
            </a:fld>
            <a:endParaRPr lang="en-US" sz="1400">
              <a:latin typeface="Times" pitchFamily="18" charset="0"/>
            </a:endParaRPr>
          </a:p>
        </p:txBody>
      </p:sp>
      <p:sp>
        <p:nvSpPr>
          <p:cNvPr id="280578" name="Rectangle 2"/>
          <p:cNvSpPr>
            <a:spLocks noGrp="1" noChangeArrowheads="1"/>
          </p:cNvSpPr>
          <p:nvPr>
            <p:ph type="title"/>
          </p:nvPr>
        </p:nvSpPr>
        <p:spPr/>
        <p:txBody>
          <a:bodyPr/>
          <a:lstStyle/>
          <a:p>
            <a:r>
              <a:rPr lang="en-US"/>
              <a:t>Panelview Operator Terminals</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0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28600" y="454025"/>
            <a:ext cx="8839200" cy="688975"/>
          </a:xfrm>
        </p:spPr>
        <p:txBody>
          <a:bodyPr>
            <a:normAutofit fontScale="90000"/>
          </a:bodyPr>
          <a:lstStyle/>
          <a:p>
            <a:r>
              <a:rPr lang="en-US" dirty="0"/>
              <a:t>Terminology</a:t>
            </a:r>
          </a:p>
        </p:txBody>
      </p:sp>
      <p:sp>
        <p:nvSpPr>
          <p:cNvPr id="216067" name="Rectangle 3"/>
          <p:cNvSpPr>
            <a:spLocks noGrp="1" noChangeArrowheads="1"/>
          </p:cNvSpPr>
          <p:nvPr>
            <p:ph type="body" sz="half" idx="1"/>
          </p:nvPr>
        </p:nvSpPr>
        <p:spPr>
          <a:xfrm>
            <a:off x="381000" y="1447800"/>
            <a:ext cx="4572000" cy="5334000"/>
          </a:xfrm>
        </p:spPr>
        <p:txBody>
          <a:bodyPr>
            <a:normAutofit/>
          </a:bodyPr>
          <a:lstStyle/>
          <a:p>
            <a:r>
              <a:rPr lang="en-US" sz="2400" b="1" dirty="0"/>
              <a:t>RIO </a:t>
            </a:r>
            <a:r>
              <a:rPr lang="en-US" sz="2400" dirty="0"/>
              <a:t>(Remote </a:t>
            </a:r>
            <a:r>
              <a:rPr lang="en-US" sz="2400" dirty="0" err="1"/>
              <a:t>Input/Output</a:t>
            </a:r>
            <a:r>
              <a:rPr lang="en-US" sz="2400" dirty="0"/>
              <a:t>)</a:t>
            </a:r>
          </a:p>
          <a:p>
            <a:pPr>
              <a:buFontTx/>
              <a:buNone/>
            </a:pPr>
            <a:r>
              <a:rPr lang="en-US" sz="2400" dirty="0"/>
              <a:t>	A Rockwell Automation Communication system utilizing High Speed Serial Communication. (57.6 and 230.4 KB</a:t>
            </a:r>
            <a:r>
              <a:rPr lang="en-US" sz="2400" dirty="0" smtClean="0"/>
              <a:t>) Commonly </a:t>
            </a:r>
            <a:r>
              <a:rPr lang="en-US" sz="2400" dirty="0"/>
              <a:t>called “</a:t>
            </a:r>
            <a:r>
              <a:rPr lang="en-US" sz="2400" dirty="0">
                <a:solidFill>
                  <a:srgbClr val="0000FF"/>
                </a:solidFill>
              </a:rPr>
              <a:t>Blue Hose</a:t>
            </a:r>
            <a:r>
              <a:rPr lang="en-US" sz="2400" dirty="0"/>
              <a:t>”.</a:t>
            </a:r>
          </a:p>
          <a:p>
            <a:pPr>
              <a:buFontTx/>
              <a:buNone/>
            </a:pPr>
            <a:r>
              <a:rPr lang="en-US" sz="2400" dirty="0"/>
              <a:t>	Transfers information to and from remotely mounted devices   to the SLC-500.</a:t>
            </a:r>
          </a:p>
          <a:p>
            <a:pPr>
              <a:buFontTx/>
              <a:buNone/>
            </a:pPr>
            <a:endParaRPr lang="en-US" sz="2400" dirty="0"/>
          </a:p>
          <a:p>
            <a:pPr>
              <a:buFontTx/>
              <a:buNone/>
            </a:pPr>
            <a:r>
              <a:rPr lang="en-US" sz="2400" dirty="0"/>
              <a:t>	</a:t>
            </a:r>
          </a:p>
          <a:p>
            <a:pPr>
              <a:buFontTx/>
              <a:buNone/>
            </a:pPr>
            <a:endParaRPr lang="en-US" sz="2400" dirty="0"/>
          </a:p>
          <a:p>
            <a:pPr>
              <a:buFontTx/>
              <a:buNone/>
            </a:pPr>
            <a:endParaRPr lang="en-US" sz="2400" dirty="0"/>
          </a:p>
          <a:p>
            <a:pPr>
              <a:buFontTx/>
              <a:buNone/>
            </a:pPr>
            <a:endParaRPr lang="en-US" sz="2400" dirty="0"/>
          </a:p>
        </p:txBody>
      </p:sp>
      <p:graphicFrame>
        <p:nvGraphicFramePr>
          <p:cNvPr id="216070" name="Object 6"/>
          <p:cNvGraphicFramePr>
            <a:graphicFrameLocks noChangeAspect="1"/>
          </p:cNvGraphicFramePr>
          <p:nvPr>
            <p:ph sz="half" idx="2"/>
          </p:nvPr>
        </p:nvGraphicFramePr>
        <p:xfrm>
          <a:off x="5181600" y="1295400"/>
          <a:ext cx="3295650" cy="2524125"/>
        </p:xfrm>
        <a:graphic>
          <a:graphicData uri="http://schemas.openxmlformats.org/presentationml/2006/ole">
            <p:oleObj spid="_x0000_s216070" name="Bitmap Image" r:id="rId4" imgW="3296110" imgH="2523810" progId="PBrush">
              <p:embed/>
            </p:oleObj>
          </a:graphicData>
        </a:graphic>
      </p:graphicFrame>
      <p:sp>
        <p:nvSpPr>
          <p:cNvPr id="5" name="Slide Number Placeholder 4"/>
          <p:cNvSpPr>
            <a:spLocks noGrp="1"/>
          </p:cNvSpPr>
          <p:nvPr>
            <p:ph type="sldNum" sz="quarter" idx="10"/>
          </p:nvPr>
        </p:nvSpPr>
        <p:spPr/>
        <p:txBody>
          <a:bodyPr/>
          <a:lstStyle/>
          <a:p>
            <a:fld id="{263690DB-E87C-4415-A8B8-6E8DD995A1FE}" type="slidenum">
              <a:rPr lang="en-US"/>
              <a:pPr/>
              <a:t>8</a:t>
            </a:fld>
            <a:endParaRPr lang="en-US" sz="1400">
              <a:latin typeface="Times" pitchFamily="18" charset="0"/>
            </a:endParaRPr>
          </a:p>
        </p:txBody>
      </p:sp>
      <p:pic>
        <p:nvPicPr>
          <p:cNvPr id="6" name="Picture 5" descr="The Line.jpg"/>
          <p:cNvPicPr>
            <a:picLocks noChangeAspect="1"/>
          </p:cNvPicPr>
          <p:nvPr/>
        </p:nvPicPr>
        <p:blipFill>
          <a:blip r:embed="rId5"/>
          <a:stretch>
            <a:fillRect/>
          </a:stretch>
        </p:blipFill>
        <p:spPr>
          <a:xfrm>
            <a:off x="0" y="1066800"/>
            <a:ext cx="9144000" cy="20203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 calcmode="lin" valueType="num">
                                      <p:cBhvr additive="base">
                                        <p:cTn id="7" dur="5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16067">
                                            <p:txEl>
                                              <p:pRg st="1" end="1"/>
                                            </p:txEl>
                                          </p:spTgt>
                                        </p:tgtEl>
                                        <p:attrNameLst>
                                          <p:attrName>style.visibility</p:attrName>
                                        </p:attrNameLst>
                                      </p:cBhvr>
                                      <p:to>
                                        <p:strVal val="visible"/>
                                      </p:to>
                                    </p:set>
                                    <p:animEffect transition="in" filter="dissolve">
                                      <p:cBhvr>
                                        <p:cTn id="13" dur="500"/>
                                        <p:tgtEl>
                                          <p:spTgt spid="21606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6067">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6070"/>
                                        </p:tgtEl>
                                        <p:attrNameLst>
                                          <p:attrName>style.visibility</p:attrName>
                                        </p:attrNameLst>
                                      </p:cBhvr>
                                      <p:to>
                                        <p:strVal val="visible"/>
                                      </p:to>
                                    </p:set>
                                    <p:anim calcmode="lin" valueType="num">
                                      <p:cBhvr additive="base">
                                        <p:cTn id="22" dur="500" fill="hold"/>
                                        <p:tgtEl>
                                          <p:spTgt spid="216070"/>
                                        </p:tgtEl>
                                        <p:attrNameLst>
                                          <p:attrName>ppt_x</p:attrName>
                                        </p:attrNameLst>
                                      </p:cBhvr>
                                      <p:tavLst>
                                        <p:tav tm="0">
                                          <p:val>
                                            <p:strVal val="#ppt_x"/>
                                          </p:val>
                                        </p:tav>
                                        <p:tav tm="100000">
                                          <p:val>
                                            <p:strVal val="#ppt_x"/>
                                          </p:val>
                                        </p:tav>
                                      </p:tavLst>
                                    </p:anim>
                                    <p:anim calcmode="lin" valueType="num">
                                      <p:cBhvr additive="base">
                                        <p:cTn id="23" dur="500" fill="hold"/>
                                        <p:tgtEl>
                                          <p:spTgt spid="2160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3"/>
          <p:cNvSpPr>
            <a:spLocks noGrp="1" noChangeArrowheads="1"/>
          </p:cNvSpPr>
          <p:nvPr>
            <p:ph idx="1"/>
          </p:nvPr>
        </p:nvSpPr>
        <p:spPr/>
        <p:txBody>
          <a:bodyPr>
            <a:normAutofit fontScale="92500" lnSpcReduction="10000"/>
          </a:bodyPr>
          <a:lstStyle/>
          <a:p>
            <a:r>
              <a:rPr lang="en-US" sz="2400"/>
              <a:t>Each one has it’s own program loaded into it.</a:t>
            </a:r>
          </a:p>
          <a:p>
            <a:r>
              <a:rPr lang="en-US" sz="2400"/>
              <a:t>The PV 550, 600, 900, and 1000 require a 9 pin to 9 pin Serial cable.</a:t>
            </a:r>
          </a:p>
          <a:p>
            <a:r>
              <a:rPr lang="en-US" sz="2400"/>
              <a:t>The PV1400E requires a 9 pin to 25 pin cable, although the newer ones are now 9 pin to 9 pin.</a:t>
            </a:r>
          </a:p>
          <a:p>
            <a:r>
              <a:rPr lang="en-US" sz="2400"/>
              <a:t>The PV 300, 550, 600, 900, and 1000 require Panelbuilder 32 Software.</a:t>
            </a:r>
          </a:p>
          <a:p>
            <a:r>
              <a:rPr lang="en-US" sz="2400"/>
              <a:t>The PV1400E requires Panelbuilder 1400E Software.</a:t>
            </a:r>
          </a:p>
          <a:p>
            <a:r>
              <a:rPr lang="en-US" sz="2400"/>
              <a:t>Typically they either work or they don’t.</a:t>
            </a:r>
          </a:p>
          <a:p>
            <a:r>
              <a:rPr lang="en-US" sz="2400"/>
              <a:t>Your job will be to replace them when they do not work!</a:t>
            </a:r>
          </a:p>
          <a:p>
            <a:r>
              <a:rPr lang="en-US" sz="2400"/>
              <a:t>Replacing them is relatively easy.</a:t>
            </a:r>
          </a:p>
          <a:p>
            <a:r>
              <a:rPr lang="en-US" sz="2400"/>
              <a:t>You will need to Download the program to them after replacing one.</a:t>
            </a:r>
          </a:p>
          <a:p>
            <a:endParaRPr lang="en-US" sz="2400"/>
          </a:p>
          <a:p>
            <a:endParaRPr lang="en-US"/>
          </a:p>
        </p:txBody>
      </p:sp>
      <p:sp>
        <p:nvSpPr>
          <p:cNvPr id="4" name="Slide Number Placeholder 3"/>
          <p:cNvSpPr>
            <a:spLocks noGrp="1"/>
          </p:cNvSpPr>
          <p:nvPr>
            <p:ph type="sldNum" sz="quarter" idx="12"/>
          </p:nvPr>
        </p:nvSpPr>
        <p:spPr/>
        <p:txBody>
          <a:bodyPr/>
          <a:lstStyle/>
          <a:p>
            <a:fld id="{2118CF3B-8BDA-481C-A8AF-BD0FD3FCEC5C}" type="slidenum">
              <a:rPr lang="en-US"/>
              <a:pPr/>
              <a:t>80</a:t>
            </a:fld>
            <a:endParaRPr lang="en-US" sz="1400">
              <a:latin typeface="Times" pitchFamily="18" charset="0"/>
            </a:endParaRPr>
          </a:p>
        </p:txBody>
      </p:sp>
      <p:sp>
        <p:nvSpPr>
          <p:cNvPr id="284674" name="Rectangle 2"/>
          <p:cNvSpPr>
            <a:spLocks noGrp="1" noChangeArrowheads="1"/>
          </p:cNvSpPr>
          <p:nvPr>
            <p:ph type="title"/>
          </p:nvPr>
        </p:nvSpPr>
        <p:spPr/>
        <p:txBody>
          <a:bodyPr/>
          <a:lstStyle/>
          <a:p>
            <a:r>
              <a:rPr lang="en-US"/>
              <a:t>PV</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4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4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46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46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46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4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Grp="1" noChangeArrowheads="1"/>
          </p:cNvSpPr>
          <p:nvPr>
            <p:ph idx="1"/>
          </p:nvPr>
        </p:nvSpPr>
        <p:spPr/>
        <p:txBody>
          <a:bodyPr>
            <a:normAutofit fontScale="92500" lnSpcReduction="10000"/>
          </a:bodyPr>
          <a:lstStyle/>
          <a:p>
            <a:r>
              <a:rPr lang="en-US" dirty="0"/>
              <a:t>There are several methods to Upload and Download </a:t>
            </a:r>
            <a:r>
              <a:rPr lang="en-US" dirty="0" err="1"/>
              <a:t>Panelview</a:t>
            </a:r>
            <a:r>
              <a:rPr lang="en-US" dirty="0"/>
              <a:t> programs.</a:t>
            </a:r>
          </a:p>
          <a:p>
            <a:r>
              <a:rPr lang="en-US" dirty="0"/>
              <a:t>The easiest method is the Serial method.</a:t>
            </a:r>
          </a:p>
          <a:p>
            <a:r>
              <a:rPr lang="en-US" dirty="0"/>
              <a:t>This is the method we will teach you now.</a:t>
            </a:r>
          </a:p>
          <a:p>
            <a:pPr>
              <a:buFontTx/>
              <a:buNone/>
            </a:pPr>
            <a:endParaRPr lang="en-US" dirty="0"/>
          </a:p>
          <a:p>
            <a:pPr>
              <a:buFontTx/>
              <a:buNone/>
            </a:pPr>
            <a:r>
              <a:rPr lang="en-US" dirty="0"/>
              <a:t>	Student Objective:</a:t>
            </a:r>
          </a:p>
          <a:p>
            <a:r>
              <a:rPr lang="en-US" dirty="0" smtClean="0"/>
              <a:t>Upload </a:t>
            </a:r>
            <a:r>
              <a:rPr lang="en-US" dirty="0"/>
              <a:t>and Download to a PV Terminal using the Connection Techniques manual as a reference.</a:t>
            </a:r>
          </a:p>
          <a:p>
            <a:r>
              <a:rPr lang="en-US" dirty="0" smtClean="0"/>
              <a:t>Upload </a:t>
            </a:r>
            <a:r>
              <a:rPr lang="en-US" dirty="0"/>
              <a:t>and download to a PV E Terminal using the Connection Techniques manual as a reference.</a:t>
            </a:r>
          </a:p>
          <a:p>
            <a:endParaRPr lang="en-US" dirty="0"/>
          </a:p>
        </p:txBody>
      </p:sp>
      <p:sp>
        <p:nvSpPr>
          <p:cNvPr id="4" name="Slide Number Placeholder 3"/>
          <p:cNvSpPr>
            <a:spLocks noGrp="1"/>
          </p:cNvSpPr>
          <p:nvPr>
            <p:ph type="sldNum" sz="quarter" idx="12"/>
          </p:nvPr>
        </p:nvSpPr>
        <p:spPr/>
        <p:txBody>
          <a:bodyPr/>
          <a:lstStyle/>
          <a:p>
            <a:fld id="{96082FA8-5599-479F-A099-0C8DE761A848}" type="slidenum">
              <a:rPr lang="en-US"/>
              <a:pPr/>
              <a:t>81</a:t>
            </a:fld>
            <a:endParaRPr lang="en-US" sz="1400">
              <a:latin typeface="Times" pitchFamily="18" charset="0"/>
            </a:endParaRPr>
          </a:p>
        </p:txBody>
      </p:sp>
      <p:sp>
        <p:nvSpPr>
          <p:cNvPr id="286722" name="Rectangle 2"/>
          <p:cNvSpPr>
            <a:spLocks noGrp="1" noChangeArrowheads="1"/>
          </p:cNvSpPr>
          <p:nvPr>
            <p:ph type="title"/>
          </p:nvPr>
        </p:nvSpPr>
        <p:spPr/>
        <p:txBody>
          <a:bodyPr/>
          <a:lstStyle/>
          <a:p>
            <a:r>
              <a:rPr lang="en-US"/>
              <a:t>PV</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 calcmode="lin" valueType="num">
                                      <p:cBhvr additive="base">
                                        <p:cTn id="7" dur="500" fill="hold"/>
                                        <p:tgtEl>
                                          <p:spTgt spid="286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23">
                                            <p:txEl>
                                              <p:pRg st="1" end="1"/>
                                            </p:txEl>
                                          </p:spTgt>
                                        </p:tgtEl>
                                        <p:attrNameLst>
                                          <p:attrName>style.visibility</p:attrName>
                                        </p:attrNameLst>
                                      </p:cBhvr>
                                      <p:to>
                                        <p:strVal val="visible"/>
                                      </p:to>
                                    </p:set>
                                    <p:anim calcmode="lin" valueType="num">
                                      <p:cBhvr additive="base">
                                        <p:cTn id="13" dur="500" fill="hold"/>
                                        <p:tgtEl>
                                          <p:spTgt spid="286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23">
                                            <p:txEl>
                                              <p:pRg st="2" end="2"/>
                                            </p:txEl>
                                          </p:spTgt>
                                        </p:tgtEl>
                                        <p:attrNameLst>
                                          <p:attrName>style.visibility</p:attrName>
                                        </p:attrNameLst>
                                      </p:cBhvr>
                                      <p:to>
                                        <p:strVal val="visible"/>
                                      </p:to>
                                    </p:set>
                                    <p:anim calcmode="lin" valueType="num">
                                      <p:cBhvr additive="base">
                                        <p:cTn id="19" dur="500" fill="hold"/>
                                        <p:tgtEl>
                                          <p:spTgt spid="286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6723">
                                            <p:txEl>
                                              <p:pRg st="4" end="4"/>
                                            </p:txEl>
                                          </p:spTgt>
                                        </p:tgtEl>
                                        <p:attrNameLst>
                                          <p:attrName>style.visibility</p:attrName>
                                        </p:attrNameLst>
                                      </p:cBhvr>
                                      <p:to>
                                        <p:strVal val="visible"/>
                                      </p:to>
                                    </p:set>
                                    <p:animEffect transition="in" filter="fade">
                                      <p:cBhvr>
                                        <p:cTn id="25" dur="2000"/>
                                        <p:tgtEl>
                                          <p:spTgt spid="28672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86723">
                                            <p:txEl>
                                              <p:pRg st="5" end="5"/>
                                            </p:txEl>
                                          </p:spTgt>
                                        </p:tgtEl>
                                        <p:attrNameLst>
                                          <p:attrName>style.visibility</p:attrName>
                                        </p:attrNameLst>
                                      </p:cBhvr>
                                      <p:to>
                                        <p:strVal val="visible"/>
                                      </p:to>
                                    </p:set>
                                    <p:animEffect transition="in" filter="fade">
                                      <p:cBhvr>
                                        <p:cTn id="28" dur="2000"/>
                                        <p:tgtEl>
                                          <p:spTgt spid="28672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86723">
                                            <p:txEl>
                                              <p:pRg st="6" end="6"/>
                                            </p:txEl>
                                          </p:spTgt>
                                        </p:tgtEl>
                                        <p:attrNameLst>
                                          <p:attrName>style.visibility</p:attrName>
                                        </p:attrNameLst>
                                      </p:cBhvr>
                                      <p:to>
                                        <p:strVal val="visible"/>
                                      </p:to>
                                    </p:set>
                                    <p:animEffect transition="in" filter="fade">
                                      <p:cBhvr>
                                        <p:cTn id="31" dur="2000"/>
                                        <p:tgtEl>
                                          <p:spTgt spid="286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Rectangle 3"/>
          <p:cNvSpPr>
            <a:spLocks noGrp="1" noChangeArrowheads="1"/>
          </p:cNvSpPr>
          <p:nvPr>
            <p:ph idx="1"/>
          </p:nvPr>
        </p:nvSpPr>
        <p:spPr>
          <a:xfrm>
            <a:off x="457200" y="1709929"/>
            <a:ext cx="8229600" cy="3776471"/>
          </a:xfrm>
        </p:spPr>
        <p:txBody>
          <a:bodyPr>
            <a:normAutofit lnSpcReduction="10000"/>
          </a:bodyPr>
          <a:lstStyle/>
          <a:p>
            <a:r>
              <a:rPr lang="en-US" sz="2400" dirty="0"/>
              <a:t>There are a variety of Rockwell Automation Variable Frequency Drives that you will be responsible to maintain and replace if necessary.  </a:t>
            </a:r>
          </a:p>
          <a:p>
            <a:r>
              <a:rPr lang="en-US" sz="2400" dirty="0" smtClean="0"/>
              <a:t>As </a:t>
            </a:r>
            <a:r>
              <a:rPr lang="en-US" sz="2400" dirty="0"/>
              <a:t>an Electrician you will be responsible for not only replacing the failed unit, but making sure the parameters were loaded into the replaced unit.</a:t>
            </a:r>
          </a:p>
          <a:p>
            <a:r>
              <a:rPr lang="en-US" sz="2400" dirty="0" smtClean="0"/>
              <a:t>We </a:t>
            </a:r>
            <a:r>
              <a:rPr lang="en-US" sz="2400" dirty="0"/>
              <a:t>will now go through the steps required to Save the parameters and be able to download the parameters in the event you must replace the Drive unit.</a:t>
            </a:r>
          </a:p>
          <a:p>
            <a:pPr>
              <a:buFontTx/>
              <a:buNone/>
            </a:pPr>
            <a:endParaRPr lang="en-US" sz="2400" dirty="0"/>
          </a:p>
        </p:txBody>
      </p:sp>
      <p:sp>
        <p:nvSpPr>
          <p:cNvPr id="4" name="Slide Number Placeholder 3"/>
          <p:cNvSpPr>
            <a:spLocks noGrp="1"/>
          </p:cNvSpPr>
          <p:nvPr>
            <p:ph type="sldNum" sz="quarter" idx="12"/>
          </p:nvPr>
        </p:nvSpPr>
        <p:spPr/>
        <p:txBody>
          <a:bodyPr/>
          <a:lstStyle/>
          <a:p>
            <a:fld id="{E65C9BAE-406A-4E76-B0DA-668B9D174884}" type="slidenum">
              <a:rPr lang="en-US"/>
              <a:pPr/>
              <a:t>82</a:t>
            </a:fld>
            <a:endParaRPr lang="en-US" sz="1400">
              <a:latin typeface="Times" pitchFamily="18" charset="0"/>
            </a:endParaRPr>
          </a:p>
        </p:txBody>
      </p:sp>
      <p:sp>
        <p:nvSpPr>
          <p:cNvPr id="287746" name="Rectangle 2"/>
          <p:cNvSpPr>
            <a:spLocks noGrp="1" noChangeArrowheads="1"/>
          </p:cNvSpPr>
          <p:nvPr>
            <p:ph type="title"/>
          </p:nvPr>
        </p:nvSpPr>
        <p:spPr/>
        <p:txBody>
          <a:bodyPr/>
          <a:lstStyle/>
          <a:p>
            <a:r>
              <a:rPr lang="en-US"/>
              <a:t>VFD</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87747">
                                            <p:txEl>
                                              <p:pRg st="0" end="0"/>
                                            </p:txEl>
                                          </p:spTgt>
                                        </p:tgtEl>
                                        <p:attrNameLst>
                                          <p:attrName>style.visibility</p:attrName>
                                        </p:attrNameLst>
                                      </p:cBhvr>
                                      <p:to>
                                        <p:strVal val="visible"/>
                                      </p:to>
                                    </p:set>
                                    <p:anim calcmode="lin" valueType="num">
                                      <p:cBhvr>
                                        <p:cTn id="7" dur="1000" fill="hold"/>
                                        <p:tgtEl>
                                          <p:spTgt spid="2877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7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774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87747">
                                            <p:txEl>
                                              <p:pRg st="1" end="1"/>
                                            </p:txEl>
                                          </p:spTgt>
                                        </p:tgtEl>
                                        <p:attrNameLst>
                                          <p:attrName>style.visibility</p:attrName>
                                        </p:attrNameLst>
                                      </p:cBhvr>
                                      <p:to>
                                        <p:strVal val="visible"/>
                                      </p:to>
                                    </p:set>
                                    <p:animEffect transition="in" filter="fade">
                                      <p:cBhvr>
                                        <p:cTn id="14" dur="2000"/>
                                        <p:tgtEl>
                                          <p:spTgt spid="28774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87747">
                                            <p:txEl>
                                              <p:pRg st="2" end="2"/>
                                            </p:txEl>
                                          </p:spTgt>
                                        </p:tgtEl>
                                        <p:attrNameLst>
                                          <p:attrName>style.visibility</p:attrName>
                                        </p:attrNameLst>
                                      </p:cBhvr>
                                      <p:to>
                                        <p:strVal val="visible"/>
                                      </p:to>
                                    </p:set>
                                    <p:animEffect transition="in" filter="checkerboard(across)">
                                      <p:cBhvr>
                                        <p:cTn id="19" dur="500"/>
                                        <p:tgtEl>
                                          <p:spTgt spid="287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idx="1"/>
          </p:nvPr>
        </p:nvSpPr>
        <p:spPr>
          <a:xfrm>
            <a:off x="381000" y="1371600"/>
            <a:ext cx="8382000" cy="5029200"/>
          </a:xfrm>
        </p:spPr>
        <p:txBody>
          <a:bodyPr/>
          <a:lstStyle/>
          <a:p>
            <a:pPr marL="533400" indent="-533400">
              <a:buFontTx/>
              <a:buAutoNum type="arabicPeriod"/>
            </a:pPr>
            <a:r>
              <a:rPr lang="en-US"/>
              <a:t>Cannot go On-Line.</a:t>
            </a:r>
          </a:p>
          <a:p>
            <a:pPr marL="533400" indent="-533400">
              <a:buFontTx/>
              <a:buAutoNum type="arabicPeriod"/>
            </a:pPr>
            <a:r>
              <a:rPr lang="en-US"/>
              <a:t>What Cables do I need?</a:t>
            </a:r>
          </a:p>
          <a:p>
            <a:pPr marL="533400" indent="-533400">
              <a:buFontTx/>
              <a:buAutoNum type="arabicPeriod"/>
            </a:pPr>
            <a:r>
              <a:rPr lang="en-US"/>
              <a:t>Which Software do I use?</a:t>
            </a:r>
          </a:p>
          <a:p>
            <a:pPr marL="533400" indent="-533400">
              <a:buFontTx/>
              <a:buAutoNum type="arabicPeriod"/>
            </a:pPr>
            <a:r>
              <a:rPr lang="en-US"/>
              <a:t>What is RS-Linx and how do you configure it?</a:t>
            </a:r>
          </a:p>
          <a:p>
            <a:pPr marL="533400" indent="-533400">
              <a:buFontTx/>
              <a:buAutoNum type="arabicPeriod"/>
            </a:pPr>
            <a:r>
              <a:rPr lang="en-US"/>
              <a:t>Where are the Comments and Symbols?</a:t>
            </a:r>
          </a:p>
          <a:p>
            <a:pPr marL="533400" indent="-533400">
              <a:buFontTx/>
              <a:buAutoNum type="arabicPeriod"/>
            </a:pPr>
            <a:r>
              <a:rPr lang="en-US"/>
              <a:t>How do I Upload and Download?</a:t>
            </a:r>
          </a:p>
          <a:p>
            <a:pPr marL="533400" indent="-533400">
              <a:buFontTx/>
              <a:buAutoNum type="arabicPeriod"/>
            </a:pPr>
            <a:r>
              <a:rPr lang="en-US"/>
              <a:t>The Bits and Word Addresses are different than the documentation.</a:t>
            </a:r>
          </a:p>
        </p:txBody>
      </p:sp>
      <p:sp>
        <p:nvSpPr>
          <p:cNvPr id="4" name="Slide Number Placeholder 3"/>
          <p:cNvSpPr>
            <a:spLocks noGrp="1"/>
          </p:cNvSpPr>
          <p:nvPr>
            <p:ph type="sldNum" sz="quarter" idx="12"/>
          </p:nvPr>
        </p:nvSpPr>
        <p:spPr/>
        <p:txBody>
          <a:bodyPr/>
          <a:lstStyle/>
          <a:p>
            <a:fld id="{0D32B05A-AB19-4E69-8042-6C354E543865}" type="slidenum">
              <a:rPr lang="en-US"/>
              <a:pPr/>
              <a:t>83</a:t>
            </a:fld>
            <a:endParaRPr lang="en-US" sz="1400">
              <a:latin typeface="Times" pitchFamily="18" charset="0"/>
            </a:endParaRPr>
          </a:p>
        </p:txBody>
      </p:sp>
      <p:sp>
        <p:nvSpPr>
          <p:cNvPr id="308226" name="Rectangle 2"/>
          <p:cNvSpPr>
            <a:spLocks noGrp="1" noChangeArrowheads="1"/>
          </p:cNvSpPr>
          <p:nvPr>
            <p:ph type="title"/>
          </p:nvPr>
        </p:nvSpPr>
        <p:spPr>
          <a:xfrm>
            <a:off x="381000" y="0"/>
            <a:ext cx="8763000" cy="1103313"/>
          </a:xfrm>
        </p:spPr>
        <p:txBody>
          <a:bodyPr>
            <a:normAutofit fontScale="90000"/>
          </a:bodyPr>
          <a:lstStyle/>
          <a:p>
            <a:r>
              <a:rPr lang="en-US" dirty="0" smtClean="0"/>
              <a:t/>
            </a:r>
            <a:br>
              <a:rPr lang="en-US" dirty="0" smtClean="0"/>
            </a:br>
            <a:r>
              <a:rPr lang="en-US" dirty="0" smtClean="0"/>
              <a:t/>
            </a:r>
            <a:br>
              <a:rPr lang="en-US" dirty="0" smtClean="0"/>
            </a:br>
            <a:r>
              <a:rPr lang="en-US" dirty="0" smtClean="0"/>
              <a:t>In </a:t>
            </a:r>
            <a:r>
              <a:rPr lang="en-US" dirty="0"/>
              <a:t>Review</a:t>
            </a:r>
            <a:br>
              <a:rPr lang="en-US" dirty="0"/>
            </a:br>
            <a:endParaRPr lang="en-US" dirty="0"/>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Effect transition="in" filter="dissolve">
                                      <p:cBhvr>
                                        <p:cTn id="7" dur="500"/>
                                        <p:tgtEl>
                                          <p:spTgt spid="308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8227">
                                            <p:txEl>
                                              <p:pRg st="1" end="1"/>
                                            </p:txEl>
                                          </p:spTgt>
                                        </p:tgtEl>
                                        <p:attrNameLst>
                                          <p:attrName>style.visibility</p:attrName>
                                        </p:attrNameLst>
                                      </p:cBhvr>
                                      <p:to>
                                        <p:strVal val="visible"/>
                                      </p:to>
                                    </p:set>
                                    <p:animEffect transition="in" filter="dissolve">
                                      <p:cBhvr>
                                        <p:cTn id="12" dur="500"/>
                                        <p:tgtEl>
                                          <p:spTgt spid="308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8227">
                                            <p:txEl>
                                              <p:pRg st="2" end="2"/>
                                            </p:txEl>
                                          </p:spTgt>
                                        </p:tgtEl>
                                        <p:attrNameLst>
                                          <p:attrName>style.visibility</p:attrName>
                                        </p:attrNameLst>
                                      </p:cBhvr>
                                      <p:to>
                                        <p:strVal val="visible"/>
                                      </p:to>
                                    </p:set>
                                    <p:animEffect transition="in" filter="dissolve">
                                      <p:cBhvr>
                                        <p:cTn id="17" dur="500"/>
                                        <p:tgtEl>
                                          <p:spTgt spid="308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8227">
                                            <p:txEl>
                                              <p:pRg st="3" end="3"/>
                                            </p:txEl>
                                          </p:spTgt>
                                        </p:tgtEl>
                                        <p:attrNameLst>
                                          <p:attrName>style.visibility</p:attrName>
                                        </p:attrNameLst>
                                      </p:cBhvr>
                                      <p:to>
                                        <p:strVal val="visible"/>
                                      </p:to>
                                    </p:set>
                                    <p:animEffect transition="in" filter="dissolve">
                                      <p:cBhvr>
                                        <p:cTn id="22" dur="500"/>
                                        <p:tgtEl>
                                          <p:spTgt spid="3082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08227">
                                            <p:txEl>
                                              <p:pRg st="4" end="4"/>
                                            </p:txEl>
                                          </p:spTgt>
                                        </p:tgtEl>
                                        <p:attrNameLst>
                                          <p:attrName>style.visibility</p:attrName>
                                        </p:attrNameLst>
                                      </p:cBhvr>
                                      <p:to>
                                        <p:strVal val="visible"/>
                                      </p:to>
                                    </p:set>
                                    <p:animEffect transition="in" filter="dissolve">
                                      <p:cBhvr>
                                        <p:cTn id="27" dur="500"/>
                                        <p:tgtEl>
                                          <p:spTgt spid="3082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08227">
                                            <p:txEl>
                                              <p:pRg st="5" end="5"/>
                                            </p:txEl>
                                          </p:spTgt>
                                        </p:tgtEl>
                                        <p:attrNameLst>
                                          <p:attrName>style.visibility</p:attrName>
                                        </p:attrNameLst>
                                      </p:cBhvr>
                                      <p:to>
                                        <p:strVal val="visible"/>
                                      </p:to>
                                    </p:set>
                                    <p:animEffect transition="in" filter="dissolve">
                                      <p:cBhvr>
                                        <p:cTn id="32" dur="500"/>
                                        <p:tgtEl>
                                          <p:spTgt spid="3082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08227">
                                            <p:txEl>
                                              <p:pRg st="6" end="6"/>
                                            </p:txEl>
                                          </p:spTgt>
                                        </p:tgtEl>
                                        <p:attrNameLst>
                                          <p:attrName>style.visibility</p:attrName>
                                        </p:attrNameLst>
                                      </p:cBhvr>
                                      <p:to>
                                        <p:strVal val="visible"/>
                                      </p:to>
                                    </p:set>
                                    <p:animEffect transition="in" filter="dissolve">
                                      <p:cBhvr>
                                        <p:cTn id="37" dur="500"/>
                                        <p:tgtEl>
                                          <p:spTgt spid="308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idx="1"/>
          </p:nvPr>
        </p:nvSpPr>
        <p:spPr/>
        <p:txBody>
          <a:bodyPr/>
          <a:lstStyle/>
          <a:p>
            <a:endParaRPr lang="en-US" dirty="0"/>
          </a:p>
          <a:p>
            <a:r>
              <a:rPr lang="en-US" dirty="0"/>
              <a:t>Questions from the last 5 Days</a:t>
            </a:r>
          </a:p>
          <a:p>
            <a:pPr>
              <a:buFontTx/>
              <a:buNone/>
            </a:pPr>
            <a:endParaRPr lang="en-US" dirty="0"/>
          </a:p>
          <a:p>
            <a:r>
              <a:rPr lang="en-US" dirty="0"/>
              <a:t>Fill out the course evaluation sheet.</a:t>
            </a:r>
          </a:p>
          <a:p>
            <a:endParaRPr lang="en-US" dirty="0"/>
          </a:p>
          <a:p>
            <a:pPr>
              <a:buFontTx/>
              <a:buNone/>
            </a:pPr>
            <a:endParaRPr lang="en-US" dirty="0"/>
          </a:p>
          <a:p>
            <a:r>
              <a:rPr lang="en-US" sz="3600" b="1" dirty="0"/>
              <a:t>This completes the Level 1 Course</a:t>
            </a:r>
            <a:r>
              <a:rPr lang="en-US" sz="3600" b="1" dirty="0" smtClean="0"/>
              <a:t>!</a:t>
            </a:r>
            <a:endParaRPr lang="en-US" sz="3600" b="1" dirty="0"/>
          </a:p>
        </p:txBody>
      </p:sp>
      <p:sp>
        <p:nvSpPr>
          <p:cNvPr id="4" name="Slide Number Placeholder 3"/>
          <p:cNvSpPr>
            <a:spLocks noGrp="1"/>
          </p:cNvSpPr>
          <p:nvPr>
            <p:ph type="sldNum" sz="quarter" idx="12"/>
          </p:nvPr>
        </p:nvSpPr>
        <p:spPr/>
        <p:txBody>
          <a:bodyPr/>
          <a:lstStyle/>
          <a:p>
            <a:fld id="{FFEA234F-217F-4001-B01D-33FACC1C9CF5}" type="slidenum">
              <a:rPr lang="en-US"/>
              <a:pPr/>
              <a:t>84</a:t>
            </a:fld>
            <a:endParaRPr lang="en-US" sz="1400">
              <a:latin typeface="Times" pitchFamily="18" charset="0"/>
            </a:endParaRPr>
          </a:p>
        </p:txBody>
      </p:sp>
      <p:sp>
        <p:nvSpPr>
          <p:cNvPr id="288770" name="Rectangle 2"/>
          <p:cNvSpPr>
            <a:spLocks noGrp="1" noChangeArrowheads="1"/>
          </p:cNvSpPr>
          <p:nvPr>
            <p:ph type="title"/>
          </p:nvPr>
        </p:nvSpPr>
        <p:spPr/>
        <p:txBody>
          <a:bodyPr/>
          <a:lstStyle/>
          <a:p>
            <a:r>
              <a:rPr lang="en-US"/>
              <a:t>Completion</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8771">
                                            <p:txEl>
                                              <p:pRg st="1" end="1"/>
                                            </p:txEl>
                                          </p:spTgt>
                                        </p:tgtEl>
                                        <p:attrNameLst>
                                          <p:attrName>style.visibility</p:attrName>
                                        </p:attrNameLst>
                                      </p:cBhvr>
                                      <p:to>
                                        <p:strVal val="visible"/>
                                      </p:to>
                                    </p:set>
                                    <p:anim calcmode="lin" valueType="num">
                                      <p:cBhvr additive="base">
                                        <p:cTn id="7" dur="500" fill="hold"/>
                                        <p:tgtEl>
                                          <p:spTgt spid="2887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8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88771">
                                            <p:txEl>
                                              <p:pRg st="3" end="3"/>
                                            </p:txEl>
                                          </p:spTgt>
                                        </p:tgtEl>
                                        <p:attrNameLst>
                                          <p:attrName>style.visibility</p:attrName>
                                        </p:attrNameLst>
                                      </p:cBhvr>
                                      <p:to>
                                        <p:strVal val="visible"/>
                                      </p:to>
                                    </p:set>
                                    <p:anim calcmode="lin" valueType="num">
                                      <p:cBhvr>
                                        <p:cTn id="13" dur="1000" fill="hold"/>
                                        <p:tgtEl>
                                          <p:spTgt spid="288771">
                                            <p:txEl>
                                              <p:pRg st="3" end="3"/>
                                            </p:txEl>
                                          </p:spTgt>
                                        </p:tgtEl>
                                        <p:attrNameLst>
                                          <p:attrName>ppt_w</p:attrName>
                                        </p:attrNameLst>
                                      </p:cBhvr>
                                      <p:tavLst>
                                        <p:tav tm="0">
                                          <p:val>
                                            <p:strVal val="#ppt_w*0.70"/>
                                          </p:val>
                                        </p:tav>
                                        <p:tav tm="100000">
                                          <p:val>
                                            <p:strVal val="#ppt_w"/>
                                          </p:val>
                                        </p:tav>
                                      </p:tavLst>
                                    </p:anim>
                                    <p:anim calcmode="lin" valueType="num">
                                      <p:cBhvr>
                                        <p:cTn id="14" dur="1000" fill="hold"/>
                                        <p:tgtEl>
                                          <p:spTgt spid="288771">
                                            <p:txEl>
                                              <p:pRg st="3" end="3"/>
                                            </p:txEl>
                                          </p:spTgt>
                                        </p:tgtEl>
                                        <p:attrNameLst>
                                          <p:attrName>ppt_h</p:attrName>
                                        </p:attrNameLst>
                                      </p:cBhvr>
                                      <p:tavLst>
                                        <p:tav tm="0">
                                          <p:val>
                                            <p:strVal val="#ppt_h"/>
                                          </p:val>
                                        </p:tav>
                                        <p:tav tm="100000">
                                          <p:val>
                                            <p:strVal val="#ppt_h"/>
                                          </p:val>
                                        </p:tav>
                                      </p:tavLst>
                                    </p:anim>
                                    <p:animEffect transition="in" filter="fade">
                                      <p:cBhvr>
                                        <p:cTn id="15" dur="1000"/>
                                        <p:tgtEl>
                                          <p:spTgt spid="28877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88771">
                                            <p:txEl>
                                              <p:pRg st="6" end="6"/>
                                            </p:txEl>
                                          </p:spTgt>
                                        </p:tgtEl>
                                        <p:attrNameLst>
                                          <p:attrName>style.visibility</p:attrName>
                                        </p:attrNameLst>
                                      </p:cBhvr>
                                      <p:to>
                                        <p:strVal val="visible"/>
                                      </p:to>
                                    </p:set>
                                    <p:animEffect transition="in" filter="checkerboard(across)">
                                      <p:cBhvr>
                                        <p:cTn id="20" dur="500"/>
                                        <p:tgtEl>
                                          <p:spTgt spid="288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3"/>
          <p:cNvSpPr>
            <a:spLocks noGrp="1" noChangeArrowheads="1"/>
          </p:cNvSpPr>
          <p:nvPr>
            <p:ph idx="1"/>
          </p:nvPr>
        </p:nvSpPr>
        <p:spPr/>
        <p:txBody>
          <a:bodyPr/>
          <a:lstStyle/>
          <a:p>
            <a:r>
              <a:rPr lang="en-US" b="1" dirty="0"/>
              <a:t>Serial</a:t>
            </a:r>
          </a:p>
          <a:p>
            <a:pPr>
              <a:buFontTx/>
              <a:buNone/>
            </a:pPr>
            <a:r>
              <a:rPr lang="en-US" dirty="0"/>
              <a:t>	Or </a:t>
            </a:r>
            <a:r>
              <a:rPr lang="en-US" dirty="0" smtClean="0"/>
              <a:t>“RS-232” </a:t>
            </a:r>
            <a:r>
              <a:rPr lang="en-US" dirty="0"/>
              <a:t>is a 3 conductor point to point connection.</a:t>
            </a:r>
          </a:p>
        </p:txBody>
      </p:sp>
      <p:sp>
        <p:nvSpPr>
          <p:cNvPr id="4" name="Slide Number Placeholder 3"/>
          <p:cNvSpPr>
            <a:spLocks noGrp="1"/>
          </p:cNvSpPr>
          <p:nvPr>
            <p:ph type="sldNum" sz="quarter" idx="12"/>
          </p:nvPr>
        </p:nvSpPr>
        <p:spPr/>
        <p:txBody>
          <a:bodyPr/>
          <a:lstStyle/>
          <a:p>
            <a:fld id="{97C7B072-9B66-4A07-BC52-11C11B11B880}" type="slidenum">
              <a:rPr lang="en-US"/>
              <a:pPr/>
              <a:t>9</a:t>
            </a:fld>
            <a:endParaRPr lang="en-US" sz="1400">
              <a:latin typeface="Times" pitchFamily="18" charset="0"/>
            </a:endParaRPr>
          </a:p>
        </p:txBody>
      </p:sp>
      <p:sp>
        <p:nvSpPr>
          <p:cNvPr id="217090" name="Rectangle 2"/>
          <p:cNvSpPr>
            <a:spLocks noGrp="1" noChangeArrowheads="1"/>
          </p:cNvSpPr>
          <p:nvPr>
            <p:ph type="title"/>
          </p:nvPr>
        </p:nvSpPr>
        <p:spPr>
          <a:xfrm>
            <a:off x="457200" y="228600"/>
            <a:ext cx="8229600" cy="1143000"/>
          </a:xfrm>
        </p:spPr>
        <p:txBody>
          <a:bodyPr/>
          <a:lstStyle/>
          <a:p>
            <a:r>
              <a:rPr lang="en-US" dirty="0"/>
              <a:t>Terminology</a:t>
            </a:r>
          </a:p>
        </p:txBody>
      </p:sp>
      <p:pic>
        <p:nvPicPr>
          <p:cNvPr id="5" name="Picture 4" descr="The Line.jpg"/>
          <p:cNvPicPr>
            <a:picLocks noChangeAspect="1"/>
          </p:cNvPicPr>
          <p:nvPr/>
        </p:nvPicPr>
        <p:blipFill>
          <a:blip r:embed="rId3"/>
          <a:stretch>
            <a:fillRect/>
          </a:stretch>
        </p:blipFill>
        <p:spPr>
          <a:xfrm>
            <a:off x="0" y="1066800"/>
            <a:ext cx="9144000" cy="2020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 calcmode="lin" valueType="num">
                                      <p:cBhvr additive="base">
                                        <p:cTn id="7" dur="500" fill="hold"/>
                                        <p:tgtEl>
                                          <p:spTgt spid="217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7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17091">
                                            <p:txEl>
                                              <p:pRg st="1" end="1"/>
                                            </p:txEl>
                                          </p:spTgt>
                                        </p:tgtEl>
                                        <p:attrNameLst>
                                          <p:attrName>style.visibility</p:attrName>
                                        </p:attrNameLst>
                                      </p:cBhvr>
                                      <p:to>
                                        <p:strVal val="visible"/>
                                      </p:to>
                                    </p:set>
                                    <p:animEffect transition="in" filter="dissolve">
                                      <p:cBhvr>
                                        <p:cTn id="13" dur="500"/>
                                        <p:tgtEl>
                                          <p:spTgt spid="2170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6125</TotalTime>
  <Pages>17</Pages>
  <Words>4237</Words>
  <Application>Microsoft PowerPoint 4.0</Application>
  <PresentationFormat>On-screen Show (4:3)</PresentationFormat>
  <Paragraphs>691</Paragraphs>
  <Slides>84</Slides>
  <Notes>84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84</vt:i4>
      </vt:variant>
    </vt:vector>
  </HeadingPairs>
  <TitlesOfParts>
    <vt:vector size="87" baseType="lpstr">
      <vt:lpstr>Concourse</vt:lpstr>
      <vt:lpstr>Bitmap Image</vt:lpstr>
      <vt:lpstr>PBrush</vt:lpstr>
      <vt:lpstr>Brunner International  SLC500 Level 1 Training Program </vt:lpstr>
      <vt:lpstr>Why a Level 1 Course?</vt:lpstr>
      <vt:lpstr>7 Key Issues Addressed</vt:lpstr>
      <vt:lpstr>7 Key Issues</vt:lpstr>
      <vt:lpstr>Course Outline</vt:lpstr>
      <vt:lpstr>Introduction</vt:lpstr>
      <vt:lpstr>Course Itinerary</vt:lpstr>
      <vt:lpstr>Terminology</vt:lpstr>
      <vt:lpstr>Terminology</vt:lpstr>
      <vt:lpstr>Terminology</vt:lpstr>
      <vt:lpstr>Terminology</vt:lpstr>
      <vt:lpstr>Typical Network Configuration</vt:lpstr>
      <vt:lpstr>Upload / Download</vt:lpstr>
      <vt:lpstr>RS-Linx</vt:lpstr>
      <vt:lpstr>RS-Linx</vt:lpstr>
      <vt:lpstr>RS-Linx DH+ Configuration Hands on Demonstration</vt:lpstr>
      <vt:lpstr>Configuring the DH+ RS-Linx Driver</vt:lpstr>
      <vt:lpstr>Configuring the DH+ RS-Linx Driver Cont.</vt:lpstr>
      <vt:lpstr>Configuring the DH+ RS-Linx Driver Cont.</vt:lpstr>
      <vt:lpstr>Online Connection to SLC Via DH+</vt:lpstr>
      <vt:lpstr>Online Connection to SLC Via DH+ Cont</vt:lpstr>
      <vt:lpstr>Online Connection to SLC Via DH+ Cont</vt:lpstr>
      <vt:lpstr>Online Connection to SLC Via DH+ Cont</vt:lpstr>
      <vt:lpstr>RS-Logix 500 Navigation Demo</vt:lpstr>
      <vt:lpstr> END OF DAY 1</vt:lpstr>
      <vt:lpstr>DAY 2</vt:lpstr>
      <vt:lpstr>Day 1 Review </vt:lpstr>
      <vt:lpstr>Serial / RS-232</vt:lpstr>
      <vt:lpstr>Typical Network with GOOD SLC-500 Name Documentation</vt:lpstr>
      <vt:lpstr>The same Network with BAD SLC-500  Name Documentation  </vt:lpstr>
      <vt:lpstr>Serial / RS-232</vt:lpstr>
      <vt:lpstr>RS-Linx Serial Driver Configuration Demonstration</vt:lpstr>
      <vt:lpstr>Configuring the RS-232 RS-Linx Driver</vt:lpstr>
      <vt:lpstr>Configuring the RS-232 RS-Linx Driver Cont.</vt:lpstr>
      <vt:lpstr>Online Connection to SLC (RS-232)</vt:lpstr>
      <vt:lpstr>Online Connection to SLC (RS-232) Cont.</vt:lpstr>
      <vt:lpstr>Online Connection to SLC (RS-232) Cont.</vt:lpstr>
      <vt:lpstr>Online Connection to SLC (RS-232) Cont.</vt:lpstr>
      <vt:lpstr>RS-Linx Drivers</vt:lpstr>
      <vt:lpstr>Connection Exercises</vt:lpstr>
      <vt:lpstr>Comments and Symbols</vt:lpstr>
      <vt:lpstr>Project file Extension</vt:lpstr>
      <vt:lpstr>SLC-500 Back up File</vt:lpstr>
      <vt:lpstr>PLC-5 Extension</vt:lpstr>
      <vt:lpstr>PLC-5 Back up</vt:lpstr>
      <vt:lpstr>Floppy Disk with Comments and Symbols</vt:lpstr>
      <vt:lpstr> Comments and Symbols</vt:lpstr>
      <vt:lpstr> END OF DAY 2</vt:lpstr>
      <vt:lpstr> DAY 3</vt:lpstr>
      <vt:lpstr> Review </vt:lpstr>
      <vt:lpstr>Comments and Symbols</vt:lpstr>
      <vt:lpstr>Comments and Symbols</vt:lpstr>
      <vt:lpstr>Comments and Symbols</vt:lpstr>
      <vt:lpstr>Comments and Symbols</vt:lpstr>
      <vt:lpstr>Comments and Symbols</vt:lpstr>
      <vt:lpstr>Comments and Symbols</vt:lpstr>
      <vt:lpstr>Comments and Symbols</vt:lpstr>
      <vt:lpstr>Comments and Symbols</vt:lpstr>
      <vt:lpstr>SLC Out of the Box</vt:lpstr>
      <vt:lpstr>SLC Out of the Box Lab</vt:lpstr>
      <vt:lpstr>SLC Out of the Box Procedure</vt:lpstr>
      <vt:lpstr>SLC Out of the Box Procedure Cont</vt:lpstr>
      <vt:lpstr>SLC Out of the Box Procedure Cont</vt:lpstr>
      <vt:lpstr>Micrologix 1200</vt:lpstr>
      <vt:lpstr>Micrologix 1200 Online Lab</vt:lpstr>
      <vt:lpstr>SLC and PLC Addressing</vt:lpstr>
      <vt:lpstr>SLC 5/04 Addressing</vt:lpstr>
      <vt:lpstr>PLC 5 Addressing</vt:lpstr>
      <vt:lpstr>SLC Rack Configuration</vt:lpstr>
      <vt:lpstr> END OF DAY 3</vt:lpstr>
      <vt:lpstr>  DAY 4</vt:lpstr>
      <vt:lpstr> Review </vt:lpstr>
      <vt:lpstr>Remote I/O Scanner Configuration </vt:lpstr>
      <vt:lpstr>RIO Mapping</vt:lpstr>
      <vt:lpstr>RS-Logix 500 Functions</vt:lpstr>
      <vt:lpstr> END OF DAY 4</vt:lpstr>
      <vt:lpstr>  DAY 5</vt:lpstr>
      <vt:lpstr> Review </vt:lpstr>
      <vt:lpstr>Panelview Operator Terminals</vt:lpstr>
      <vt:lpstr>PV</vt:lpstr>
      <vt:lpstr>PV</vt:lpstr>
      <vt:lpstr>VFD</vt:lpstr>
      <vt:lpstr>  In Review </vt:lpstr>
      <vt:lpstr>Completion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 Control Center  Technical Briefs</dc:title>
  <dc:creator>John Nappa CNCTS 1</dc:creator>
  <cp:lastModifiedBy>John A. Nappa</cp:lastModifiedBy>
  <cp:revision>454</cp:revision>
  <cp:lastPrinted>2001-09-04T22:23:07Z</cp:lastPrinted>
  <dcterms:created xsi:type="dcterms:W3CDTF">1996-05-02T12:10:32Z</dcterms:created>
  <dcterms:modified xsi:type="dcterms:W3CDTF">2009-03-16T20:08:49Z</dcterms:modified>
</cp:coreProperties>
</file>