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Default Extension="wav" ContentType="audio/wav"/>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7"/>
  </p:notesMasterIdLst>
  <p:sldIdLst>
    <p:sldId id="256" r:id="rId2"/>
    <p:sldId id="30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 id="306"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1" r:id="rId135"/>
    <p:sldId id="390" r:id="rId136"/>
    <p:sldId id="392" r:id="rId137"/>
    <p:sldId id="393" r:id="rId138"/>
    <p:sldId id="394" r:id="rId139"/>
    <p:sldId id="395" r:id="rId140"/>
    <p:sldId id="396" r:id="rId141"/>
    <p:sldId id="397" r:id="rId142"/>
    <p:sldId id="398" r:id="rId143"/>
    <p:sldId id="399" r:id="rId144"/>
    <p:sldId id="400" r:id="rId145"/>
    <p:sldId id="401"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2F45D-0D9E-40C9-BFDD-272EAB9C166E}" type="datetimeFigureOut">
              <a:rPr lang="en-US" smtClean="0"/>
              <a:t>3/18/2009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DC2A5E-915D-4B91-A6CB-0AE8D31E8C3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xfrm>
            <a:off x="913991" y="4343091"/>
            <a:ext cx="5030018" cy="4115728"/>
          </a:xfrm>
          <a:noFill/>
          <a:ln/>
        </p:spPr>
        <p:txBody>
          <a:bodyPr/>
          <a:lstStyle/>
          <a:p>
            <a:r>
              <a:rPr lang="en-US" smtClean="0">
                <a:latin typeface="Arial" charset="0"/>
              </a:rPr>
              <a:t>Show this screen, then demonstrate on the PV terminals how to get to them.</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noTextEdit="1"/>
          </p:cNvSpPr>
          <p:nvPr>
            <p:ph type="sldImg"/>
          </p:nvPr>
        </p:nvSpPr>
        <p:spPr>
          <a:ln/>
        </p:spPr>
      </p:sp>
      <p:sp>
        <p:nvSpPr>
          <p:cNvPr id="237571" name="Rectangle 3"/>
          <p:cNvSpPr>
            <a:spLocks noGrp="1" noChangeArrowheads="1"/>
          </p:cNvSpPr>
          <p:nvPr>
            <p:ph type="body" idx="1"/>
          </p:nvPr>
        </p:nvSpPr>
        <p:spPr>
          <a:noFill/>
          <a:ln/>
        </p:spPr>
        <p:txBody>
          <a:bodyPr/>
          <a:lstStyle/>
          <a:p>
            <a:r>
              <a:rPr lang="en-US" smtClean="0">
                <a:latin typeface="Arial" charset="0"/>
              </a:rPr>
              <a:t>Using the remote scanner I/O map explain the remote I/o data table and addressing.</a:t>
            </a:r>
          </a:p>
          <a:p>
            <a:endParaRPr lang="en-US" smtClean="0">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145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t>Draw on the board  there computer with node address 76 and connected to 5 processors with node addresses 1 thru 5.</a:t>
            </a:r>
          </a:p>
          <a:p>
            <a:r>
              <a:rPr lang="en-US"/>
              <a:t>Replace node 3 with the </a:t>
            </a:r>
            <a:r>
              <a:rPr lang="en-US" b="1"/>
              <a:t>OUT OF THE BOX</a:t>
            </a:r>
            <a:r>
              <a:rPr lang="en-US"/>
              <a:t> processor, noting that this processor will now become node address 1 as well, causing a conflict with the other node address 1 processor.</a:t>
            </a:r>
          </a:p>
          <a:p>
            <a:r>
              <a:rPr lang="en-US"/>
              <a:t>A couple of ways around this would be to disconnect the Blue hose so there is no conflict and also you could load in the program using RS-232 communications.</a:t>
            </a:r>
          </a:p>
          <a:p>
            <a:endParaRPr lang="en-US"/>
          </a:p>
          <a:p>
            <a:endParaRPr lang="en-US"/>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2A5E-915D-4B91-A6CB-0AE8D31E8C34}" type="slidenum">
              <a:rPr lang="en-US" smtClean="0"/>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r>
              <a:rPr lang="en-US" smtClean="0">
                <a:latin typeface="Arial" charset="0"/>
              </a:rPr>
              <a:t>Go through and explain what the XIC, XIO and OTE instructions are.</a:t>
            </a:r>
          </a:p>
          <a:p>
            <a:endParaRPr lang="en-US"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r>
              <a:rPr lang="en-US" smtClean="0">
                <a:latin typeface="Arial" charset="0"/>
              </a:rPr>
              <a:t>This is a typical example of a timer with a 1 second time base and a 30 second preset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r>
              <a:rPr lang="en-US" smtClean="0">
                <a:latin typeface="Arial" charset="0"/>
              </a:rPr>
              <a:t>At the end of this have a lab or labs tthat demonstrated timers and counters and resets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r>
              <a:rPr lang="en-US" smtClean="0">
                <a:latin typeface="Arial" charset="0"/>
              </a:rPr>
              <a:t>Show real life program and also demonstrate or have a lab set up to do he jsr and jmp and lbl instruction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95F6F6C-D013-430D-B58B-6405AE0ED787}" type="datetimeFigureOut">
              <a:rPr lang="en-US" smtClean="0"/>
              <a:t>3/18/2009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F11F9D7-E6CE-4D0A-8462-49886BC8CE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11F9D7-E6CE-4D0A-8462-49886BC8CE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11F9D7-E6CE-4D0A-8462-49886BC8CE7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89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066800"/>
            <a:ext cx="41148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1148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534400" y="6629400"/>
            <a:ext cx="609600" cy="228600"/>
          </a:xfrm>
        </p:spPr>
        <p:txBody>
          <a:bodyPr/>
          <a:lstStyle>
            <a:lvl1pPr>
              <a:defRPr/>
            </a:lvl1pPr>
          </a:lstStyle>
          <a:p>
            <a:fld id="{97815147-3AF2-4CB7-B586-BAD178AAF0F2}" type="slidenum">
              <a:rPr lang="en-US"/>
              <a:pPr/>
              <a:t>‹#›</a:t>
            </a:fld>
            <a:endParaRPr lang="en-US" sz="1400">
              <a:latin typeface="Times" pitchFamily="18" charset="0"/>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897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81000" y="1066800"/>
            <a:ext cx="8382000" cy="5334000"/>
          </a:xfrm>
        </p:spPr>
        <p:txBody>
          <a:bodyPr>
            <a:normAutofit/>
          </a:bodyPr>
          <a:lstStyle/>
          <a:p>
            <a:pPr lvl="0"/>
            <a:endParaRPr lang="en-US" noProof="0"/>
          </a:p>
        </p:txBody>
      </p:sp>
      <p:sp>
        <p:nvSpPr>
          <p:cNvPr id="4" name="Slide Number Placeholder 3"/>
          <p:cNvSpPr>
            <a:spLocks noGrp="1"/>
          </p:cNvSpPr>
          <p:nvPr>
            <p:ph type="sldNum" sz="quarter" idx="10"/>
          </p:nvPr>
        </p:nvSpPr>
        <p:spPr>
          <a:xfrm>
            <a:off x="8534400" y="6629400"/>
            <a:ext cx="609600" cy="228600"/>
          </a:xfrm>
        </p:spPr>
        <p:txBody>
          <a:bodyPr/>
          <a:lstStyle>
            <a:lvl1pPr>
              <a:defRPr/>
            </a:lvl1pPr>
          </a:lstStyle>
          <a:p>
            <a:pPr>
              <a:defRPr/>
            </a:pPr>
            <a:fld id="{999EEA15-8335-444F-B2F6-ECAFE2CAF3E5}" type="slidenum">
              <a:rPr lang="en-US"/>
              <a:pPr>
                <a:defRPr/>
              </a:pPr>
              <a:t>‹#›</a:t>
            </a:fld>
            <a:endParaRPr lang="en-US" sz="1400">
              <a:latin typeface="Times" pitchFamily="18" charset="0"/>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6889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066800"/>
            <a:ext cx="41148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1148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810000"/>
            <a:ext cx="41148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0000"/>
            <a:ext cx="41148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534400" y="6629400"/>
            <a:ext cx="609600" cy="228600"/>
          </a:xfrm>
        </p:spPr>
        <p:txBody>
          <a:bodyPr/>
          <a:lstStyle>
            <a:lvl1pPr>
              <a:defRPr/>
            </a:lvl1pPr>
          </a:lstStyle>
          <a:p>
            <a:pPr>
              <a:defRPr/>
            </a:pPr>
            <a:fld id="{6B16D55B-1F5D-4DCD-B281-AA61F95A0EEF}" type="slidenum">
              <a:rPr lang="en-US"/>
              <a:pPr>
                <a:defRPr/>
              </a:pPr>
              <a:t>‹#›</a:t>
            </a:fld>
            <a:endParaRPr lang="en-US" sz="1400">
              <a:latin typeface="Times" pitchFamily="18" charset="0"/>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89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066800"/>
            <a:ext cx="41148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1148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1148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534400" y="6629400"/>
            <a:ext cx="609600" cy="228600"/>
          </a:xfrm>
        </p:spPr>
        <p:txBody>
          <a:bodyPr/>
          <a:lstStyle>
            <a:lvl1pPr>
              <a:defRPr/>
            </a:lvl1pPr>
          </a:lstStyle>
          <a:p>
            <a:pPr>
              <a:defRPr/>
            </a:pPr>
            <a:fld id="{CDC51372-9281-40FE-B4CA-1BDC1FB942DA}" type="slidenum">
              <a:rPr lang="en-US"/>
              <a:pPr>
                <a:defRPr/>
              </a:pPr>
              <a:t>‹#›</a:t>
            </a:fld>
            <a:endParaRPr lang="en-US" sz="1400">
              <a:latin typeface="Times" pitchFamily="18" charset="0"/>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11F9D7-E6CE-4D0A-8462-49886BC8CE7F}"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11F9D7-E6CE-4D0A-8462-49886BC8CE7F}"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F11F9D7-E6CE-4D0A-8462-49886BC8CE7F}"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F11F9D7-E6CE-4D0A-8462-49886BC8CE7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F11F9D7-E6CE-4D0A-8462-49886BC8CE7F}"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95F6F6C-D013-430D-B58B-6405AE0ED787}" type="datetimeFigureOut">
              <a:rPr lang="en-US" smtClean="0"/>
              <a:t>3/18/2009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F11F9D7-E6CE-4D0A-8462-49886BC8CE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95F6F6C-D013-430D-B58B-6405AE0ED787}" type="datetimeFigureOut">
              <a:rPr lang="en-US" smtClean="0"/>
              <a:t>3/18/2009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F11F9D7-E6CE-4D0A-8462-49886BC8CE7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95F6F6C-D013-430D-B58B-6405AE0ED787}" type="datetimeFigureOut">
              <a:rPr lang="en-US" smtClean="0"/>
              <a:t>3/18/2009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F11F9D7-E6CE-4D0A-8462-49886BC8CE7F}"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95F6F6C-D013-430D-B58B-6405AE0ED787}" type="datetimeFigureOut">
              <a:rPr lang="en-US" smtClean="0"/>
              <a:t>3/18/2009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F11F9D7-E6CE-4D0A-8462-49886BC8CE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2.xml"/><Relationship Id="rId1" Type="http://schemas.openxmlformats.org/officeDocument/2006/relationships/vmlDrawing" Target="../drawings/vmlDrawing21.vml"/><Relationship Id="rId5" Type="http://schemas.openxmlformats.org/officeDocument/2006/relationships/image" Target="../media/image4.jpeg"/><Relationship Id="rId4" Type="http://schemas.openxmlformats.org/officeDocument/2006/relationships/oleObject" Target="../embeddings/oleObject29.bin"/></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4.jpeg"/><Relationship Id="rId5" Type="http://schemas.openxmlformats.org/officeDocument/2006/relationships/image" Target="../media/image88.png"/><Relationship Id="rId4" Type="http://schemas.openxmlformats.org/officeDocument/2006/relationships/oleObject" Target="../embeddings/oleObject30.bin"/></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4.jpeg"/><Relationship Id="rId4" Type="http://schemas.openxmlformats.org/officeDocument/2006/relationships/oleObject" Target="../embeddings/oleObject31.bin"/></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4.jpeg"/><Relationship Id="rId4" Type="http://schemas.openxmlformats.org/officeDocument/2006/relationships/oleObject" Target="../embeddings/oleObject32.bin"/></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oleObject" Target="../embeddings/oleObject33.bin"/></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4.jpeg"/><Relationship Id="rId4" Type="http://schemas.openxmlformats.org/officeDocument/2006/relationships/oleObject" Target="../embeddings/oleObject34.bin"/></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jpe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4.jpe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4.jpeg"/><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4.jpeg"/><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4.jpeg"/><Relationship Id="rId4" Type="http://schemas.openxmlformats.org/officeDocument/2006/relationships/oleObject" Target="../embeddings/oleObject6.bin"/></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jpeg"/><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jpeg"/><Relationship Id="rId4" Type="http://schemas.openxmlformats.org/officeDocument/2006/relationships/oleObject" Target="../embeddings/oleObject7.bin"/></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4.jpeg"/><Relationship Id="rId4"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44.wm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6.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4.jpeg"/><Relationship Id="rId4" Type="http://schemas.openxmlformats.org/officeDocument/2006/relationships/oleObject" Target="../embeddings/oleObject15.bin"/></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jpeg"/><Relationship Id="rId5" Type="http://schemas.openxmlformats.org/officeDocument/2006/relationships/image" Target="../media/image66.png"/><Relationship Id="rId4" Type="http://schemas.openxmlformats.org/officeDocument/2006/relationships/oleObject" Target="../embeddings/oleObject19.bin"/></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image" Target="../media/image4.jpeg"/><Relationship Id="rId4" Type="http://schemas.openxmlformats.org/officeDocument/2006/relationships/oleObject" Target="../embeddings/oleObject2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2.xml"/><Relationship Id="rId1" Type="http://schemas.openxmlformats.org/officeDocument/2006/relationships/vmlDrawing" Target="../drawings/vmlDrawing16.vml"/><Relationship Id="rId5" Type="http://schemas.openxmlformats.org/officeDocument/2006/relationships/image" Target="../media/image4.jpeg"/><Relationship Id="rId4" Type="http://schemas.openxmlformats.org/officeDocument/2006/relationships/oleObject" Target="../embeddings/oleObject24.bin"/></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2.xml"/><Relationship Id="rId1" Type="http://schemas.openxmlformats.org/officeDocument/2006/relationships/vmlDrawing" Target="../drawings/vmlDrawing17.vml"/><Relationship Id="rId5" Type="http://schemas.openxmlformats.org/officeDocument/2006/relationships/image" Target="../media/image4.jpeg"/><Relationship Id="rId4" Type="http://schemas.openxmlformats.org/officeDocument/2006/relationships/oleObject" Target="../embeddings/oleObject25.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2.xml"/><Relationship Id="rId1" Type="http://schemas.openxmlformats.org/officeDocument/2006/relationships/vmlDrawing" Target="../drawings/vmlDrawing18.vml"/><Relationship Id="rId5" Type="http://schemas.openxmlformats.org/officeDocument/2006/relationships/image" Target="../media/image4.jpeg"/><Relationship Id="rId4" Type="http://schemas.openxmlformats.org/officeDocument/2006/relationships/oleObject" Target="../embeddings/oleObject26.bin"/></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2.xml"/><Relationship Id="rId1" Type="http://schemas.openxmlformats.org/officeDocument/2006/relationships/vmlDrawing" Target="../drawings/vmlDrawing19.vml"/><Relationship Id="rId5" Type="http://schemas.openxmlformats.org/officeDocument/2006/relationships/image" Target="../media/image4.jpeg"/><Relationship Id="rId4" Type="http://schemas.openxmlformats.org/officeDocument/2006/relationships/oleObject" Target="../embeddings/oleObject27.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2.xml"/><Relationship Id="rId1" Type="http://schemas.openxmlformats.org/officeDocument/2006/relationships/vmlDrawing" Target="../drawings/vmlDrawing20.vml"/><Relationship Id="rId5" Type="http://schemas.openxmlformats.org/officeDocument/2006/relationships/image" Target="../media/image4.jpeg"/><Relationship Id="rId4" Type="http://schemas.openxmlformats.org/officeDocument/2006/relationships/oleObject" Target="../embeddings/oleObject2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08839"/>
            <a:ext cx="7772400" cy="1829761"/>
          </a:xfrm>
        </p:spPr>
        <p:txBody>
          <a:bodyPr>
            <a:normAutofit fontScale="90000"/>
          </a:bodyPr>
          <a:lstStyle/>
          <a:p>
            <a:r>
              <a:rPr lang="en-US" dirty="0" smtClean="0"/>
              <a:t>Brunner International SLC500 Level 3 Training Program</a:t>
            </a:r>
            <a:endParaRPr lang="en-US" dirty="0"/>
          </a:p>
        </p:txBody>
      </p:sp>
      <p:pic>
        <p:nvPicPr>
          <p:cNvPr id="4" name="Picture 3"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38400" y="4267200"/>
            <a:ext cx="3352800" cy="1740091"/>
          </a:xfrm>
        </p:spPr>
        <p:txBody>
          <a:bodyPr>
            <a:normAutofit/>
          </a:bodyPr>
          <a:lstStyle/>
          <a:p>
            <a:pPr lvl="0"/>
            <a:endParaRPr lang="en-US" dirty="0" smtClean="0"/>
          </a:p>
          <a:p>
            <a:endParaRPr lang="en-US" dirty="0"/>
          </a:p>
        </p:txBody>
      </p:sp>
      <p:sp>
        <p:nvSpPr>
          <p:cNvPr id="3" name="Slide Number Placeholder 2"/>
          <p:cNvSpPr>
            <a:spLocks noGrp="1"/>
          </p:cNvSpPr>
          <p:nvPr>
            <p:ph type="sldNum" sz="quarter" idx="12"/>
          </p:nvPr>
        </p:nvSpPr>
        <p:spPr/>
        <p:txBody>
          <a:bodyPr/>
          <a:lstStyle/>
          <a:p>
            <a:fld id="{9410BE2D-E672-4227-8DD6-4DA861896502}" type="slidenum">
              <a:rPr lang="en-US" smtClean="0"/>
              <a:pPr/>
              <a:t>10</a:t>
            </a:fld>
            <a:endParaRPr lang="en-US" sz="1400">
              <a:latin typeface="Times" pitchFamily="18" charset="0"/>
            </a:endParaRPr>
          </a:p>
        </p:txBody>
      </p:sp>
      <p:sp>
        <p:nvSpPr>
          <p:cNvPr id="4" name="Title 3"/>
          <p:cNvSpPr>
            <a:spLocks noGrp="1"/>
          </p:cNvSpPr>
          <p:nvPr>
            <p:ph type="title"/>
          </p:nvPr>
        </p:nvSpPr>
        <p:spPr>
          <a:xfrm>
            <a:off x="457200" y="0"/>
            <a:ext cx="8229600" cy="1143000"/>
          </a:xfrm>
        </p:spPr>
        <p:txBody>
          <a:bodyPr>
            <a:normAutofit fontScale="90000"/>
          </a:bodyPr>
          <a:lstStyle/>
          <a:p>
            <a:pPr algn="ctr"/>
            <a:r>
              <a:rPr lang="en-US" dirty="0" smtClean="0"/>
              <a:t>Configuring the DH+ RS-</a:t>
            </a:r>
            <a:r>
              <a:rPr lang="en-US" dirty="0" err="1" smtClean="0"/>
              <a:t>Linx</a:t>
            </a:r>
            <a:r>
              <a:rPr lang="en-US" dirty="0" smtClean="0"/>
              <a:t> Driver</a:t>
            </a:r>
            <a:endParaRPr lang="en-US" dirty="0"/>
          </a:p>
        </p:txBody>
      </p:sp>
      <p:pic>
        <p:nvPicPr>
          <p:cNvPr id="262146" name="Picture 2"/>
          <p:cNvPicPr>
            <a:picLocks noChangeAspect="1" noChangeArrowheads="1"/>
          </p:cNvPicPr>
          <p:nvPr/>
        </p:nvPicPr>
        <p:blipFill>
          <a:blip r:embed="rId3"/>
          <a:srcRect/>
          <a:stretch>
            <a:fillRect/>
          </a:stretch>
        </p:blipFill>
        <p:spPr bwMode="auto">
          <a:xfrm>
            <a:off x="304800" y="1524000"/>
            <a:ext cx="4067317" cy="2362200"/>
          </a:xfrm>
          <a:prstGeom prst="rect">
            <a:avLst/>
          </a:prstGeom>
          <a:noFill/>
          <a:ln w="9525">
            <a:noFill/>
            <a:miter lim="800000"/>
            <a:headEnd/>
            <a:tailEnd/>
          </a:ln>
        </p:spPr>
      </p:pic>
      <p:pic>
        <p:nvPicPr>
          <p:cNvPr id="262147" name="Picture 3"/>
          <p:cNvPicPr>
            <a:picLocks noChangeAspect="1" noChangeArrowheads="1"/>
          </p:cNvPicPr>
          <p:nvPr/>
        </p:nvPicPr>
        <p:blipFill>
          <a:blip r:embed="rId4"/>
          <a:srcRect/>
          <a:stretch>
            <a:fillRect/>
          </a:stretch>
        </p:blipFill>
        <p:spPr bwMode="auto">
          <a:xfrm>
            <a:off x="4800600" y="1524000"/>
            <a:ext cx="4114800" cy="2390968"/>
          </a:xfrm>
          <a:prstGeom prst="rect">
            <a:avLst/>
          </a:prstGeom>
          <a:noFill/>
          <a:ln w="9525">
            <a:noFill/>
            <a:miter lim="800000"/>
            <a:headEnd/>
            <a:tailEnd/>
          </a:ln>
        </p:spPr>
      </p:pic>
      <p:sp>
        <p:nvSpPr>
          <p:cNvPr id="262148" name="AutoShape 4"/>
          <p:cNvSpPr>
            <a:spLocks noChangeArrowheads="1"/>
          </p:cNvSpPr>
          <p:nvPr/>
        </p:nvSpPr>
        <p:spPr bwMode="auto">
          <a:xfrm>
            <a:off x="2590800" y="1371600"/>
            <a:ext cx="274637" cy="274637"/>
          </a:xfrm>
          <a:prstGeom prst="wedgeRectCallout">
            <a:avLst>
              <a:gd name="adj1" fmla="val -29167"/>
              <a:gd name="adj2" fmla="val 1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2149" name="AutoShape 5"/>
          <p:cNvSpPr>
            <a:spLocks noChangeArrowheads="1"/>
          </p:cNvSpPr>
          <p:nvPr/>
        </p:nvSpPr>
        <p:spPr bwMode="auto">
          <a:xfrm>
            <a:off x="7086600" y="1981200"/>
            <a:ext cx="274638" cy="336550"/>
          </a:xfrm>
          <a:prstGeom prst="wedgeRectCallout">
            <a:avLst>
              <a:gd name="adj1" fmla="val -123611"/>
              <a:gd name="adj2" fmla="val 12670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2151" name="Rectangle 7"/>
          <p:cNvSpPr>
            <a:spLocks noChangeArrowheads="1"/>
          </p:cNvSpPr>
          <p:nvPr/>
        </p:nvSpPr>
        <p:spPr bwMode="auto">
          <a:xfrm>
            <a:off x="1676400" y="4267200"/>
            <a:ext cx="5715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Open RS-</a:t>
            </a:r>
            <a:r>
              <a:rPr kumimoji="0" lang="en-U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Go to COMMUNICATIONS at the top of the Toolbar.</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Click on COMMUNICATIONS, then click on CONFIGURE DRIVERS.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lvl="0" algn="l">
              <a:lnSpc>
                <a:spcPct val="100000"/>
              </a:lnSpc>
              <a:spcBef>
                <a:spcPct val="0"/>
              </a:spcBef>
              <a:buFontTx/>
              <a:buChar char="•"/>
              <a:tabLst>
                <a:tab pos="228600" algn="l"/>
              </a:tabLst>
            </a:pPr>
            <a:r>
              <a:rPr lang="en-US" sz="1400" dirty="0" smtClean="0"/>
              <a:t>Click on the Pull down arrow labeled A in the diagram above</a:t>
            </a:r>
          </a:p>
          <a:p>
            <a:pPr lvl="0" algn="l">
              <a:lnSpc>
                <a:spcPct val="100000"/>
              </a:lnSpc>
              <a:spcBef>
                <a:spcPct val="0"/>
              </a:spcBef>
              <a:buFontTx/>
              <a:buChar char="•"/>
              <a:tabLst>
                <a:tab pos="228600" algn="l"/>
              </a:tabLst>
            </a:pPr>
            <a:r>
              <a:rPr lang="en-US" sz="1400" dirty="0" smtClean="0"/>
              <a:t>Click on the selection labeled B in the above diagram.</a:t>
            </a:r>
          </a:p>
          <a:p>
            <a:pPr lvl="0" algn="l">
              <a:lnSpc>
                <a:spcPct val="100000"/>
              </a:lnSpc>
              <a:spcBef>
                <a:spcPct val="0"/>
              </a:spcBef>
              <a:buFontTx/>
              <a:buChar char="•"/>
              <a:tabLst>
                <a:tab pos="228600" algn="l"/>
              </a:tabLst>
            </a:pPr>
            <a:r>
              <a:rPr lang="en-US" sz="1400" dirty="0" smtClean="0"/>
              <a:t>Click on ADD NEW.</a:t>
            </a:r>
          </a:p>
          <a:p>
            <a:pPr lvl="0" algn="l">
              <a:lnSpc>
                <a:spcPct val="100000"/>
              </a:lnSpc>
              <a:spcBef>
                <a:spcPct val="0"/>
              </a:spcBef>
              <a:buFontTx/>
              <a:buChar char="•"/>
              <a:tabLst>
                <a:tab pos="228600" algn="l"/>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Picture 11" descr="The Line.jpg"/>
          <p:cNvPicPr>
            <a:picLocks noChangeAspect="1"/>
          </p:cNvPicPr>
          <p:nvPr/>
        </p:nvPicPr>
        <p:blipFill>
          <a:blip r:embed="rId5"/>
          <a:stretch>
            <a:fillRect/>
          </a:stretch>
        </p:blipFill>
        <p:spPr>
          <a:xfrm>
            <a:off x="0" y="1066800"/>
            <a:ext cx="9144000" cy="20203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228600" y="301625"/>
            <a:ext cx="8915400" cy="688975"/>
          </a:xfrm>
        </p:spPr>
        <p:txBody>
          <a:bodyPr>
            <a:normAutofit fontScale="90000"/>
          </a:bodyPr>
          <a:lstStyle/>
          <a:p>
            <a:pPr eaLnBrk="1" fontAlgn="auto" hangingPunct="1">
              <a:spcAft>
                <a:spcPts val="0"/>
              </a:spcAft>
              <a:defRPr/>
            </a:pPr>
            <a:r>
              <a:rPr lang="en-US"/>
              <a:t>Greater Than or Equal (GEQ) Instruction</a:t>
            </a:r>
          </a:p>
        </p:txBody>
      </p:sp>
      <p:sp>
        <p:nvSpPr>
          <p:cNvPr id="512003" name="Rectangle 3"/>
          <p:cNvSpPr>
            <a:spLocks noGrp="1" noChangeArrowheads="1"/>
          </p:cNvSpPr>
          <p:nvPr>
            <p:ph type="body" sz="half" idx="1"/>
          </p:nvPr>
        </p:nvSpPr>
        <p:spPr>
          <a:xfrm>
            <a:off x="381000" y="1295400"/>
            <a:ext cx="8534400" cy="1066800"/>
          </a:xfrm>
        </p:spPr>
        <p:txBody>
          <a:bodyPr/>
          <a:lstStyle/>
          <a:p>
            <a:pPr eaLnBrk="1" hangingPunct="1"/>
            <a:r>
              <a:rPr lang="en-US" sz="2400" smtClean="0"/>
              <a:t>This instruction tests whether source A is Greater Than or Equal to Source B.</a:t>
            </a:r>
          </a:p>
          <a:p>
            <a:pPr eaLnBrk="1" hangingPunct="1">
              <a:buFontTx/>
              <a:buNone/>
            </a:pPr>
            <a:endParaRPr lang="en-US" sz="2400" smtClean="0"/>
          </a:p>
        </p:txBody>
      </p:sp>
      <p:pic>
        <p:nvPicPr>
          <p:cNvPr id="512007" name="Picture 7"/>
          <p:cNvPicPr>
            <a:picLocks noGrp="1" noChangeAspect="1" noChangeArrowheads="1"/>
          </p:cNvPicPr>
          <p:nvPr>
            <p:ph sz="half" idx="2"/>
          </p:nvPr>
        </p:nvPicPr>
        <p:blipFill>
          <a:blip r:embed="rId3"/>
          <a:srcRect/>
          <a:stretch>
            <a:fillRect/>
          </a:stretch>
        </p:blipFill>
        <p:spPr>
          <a:xfrm>
            <a:off x="228600" y="2057400"/>
            <a:ext cx="8382000" cy="4475163"/>
          </a:xfrm>
          <a:noFill/>
        </p:spPr>
      </p:pic>
      <p:sp>
        <p:nvSpPr>
          <p:cNvPr id="99333"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7A5C1486-8E5D-463B-83EA-BCABD719B150}" type="slidenum">
              <a:rPr lang="en-US" smtClean="0">
                <a:latin typeface="Arial" charset="0"/>
              </a:rPr>
              <a:pPr/>
              <a:t>100</a:t>
            </a:fld>
            <a:endParaRPr lang="en-US" sz="1400" smtClean="0">
              <a:latin typeface="Times" pitchFamily="18" charset="0"/>
            </a:endParaRPr>
          </a:p>
        </p:txBody>
      </p:sp>
      <p:pic>
        <p:nvPicPr>
          <p:cNvPr id="99334" name="Picture 5"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03">
                                            <p:txEl>
                                              <p:pRg st="0" end="0"/>
                                            </p:txEl>
                                          </p:spTgt>
                                        </p:tgtEl>
                                        <p:attrNameLst>
                                          <p:attrName>style.visibility</p:attrName>
                                        </p:attrNameLst>
                                      </p:cBhvr>
                                      <p:to>
                                        <p:strVal val="visible"/>
                                      </p:to>
                                    </p:set>
                                    <p:anim calcmode="lin" valueType="num">
                                      <p:cBhvr additive="base">
                                        <p:cTn id="7" dur="500" fill="hold"/>
                                        <p:tgtEl>
                                          <p:spTgt spid="5120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007"/>
                                        </p:tgtEl>
                                        <p:attrNameLst>
                                          <p:attrName>style.visibility</p:attrName>
                                        </p:attrNameLst>
                                      </p:cBhvr>
                                      <p:to>
                                        <p:strVal val="visible"/>
                                      </p:to>
                                    </p:set>
                                    <p:animEffect transition="in" filter="fade">
                                      <p:cBhvr>
                                        <p:cTn id="13" dur="2000"/>
                                        <p:tgtEl>
                                          <p:spTgt spid="512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228600" y="530225"/>
            <a:ext cx="8915400" cy="688975"/>
          </a:xfrm>
        </p:spPr>
        <p:txBody>
          <a:bodyPr>
            <a:normAutofit fontScale="90000"/>
          </a:bodyPr>
          <a:lstStyle/>
          <a:p>
            <a:pPr eaLnBrk="1" fontAlgn="auto" hangingPunct="1">
              <a:spcAft>
                <a:spcPts val="0"/>
              </a:spcAft>
              <a:defRPr/>
            </a:pPr>
            <a:r>
              <a:rPr lang="en-US"/>
              <a:t>Limit (LIM) Instruction</a:t>
            </a:r>
          </a:p>
        </p:txBody>
      </p:sp>
      <p:sp>
        <p:nvSpPr>
          <p:cNvPr id="514051" name="Rectangle 3"/>
          <p:cNvSpPr>
            <a:spLocks noGrp="1" noChangeArrowheads="1"/>
          </p:cNvSpPr>
          <p:nvPr>
            <p:ph type="body" sz="half" idx="1"/>
          </p:nvPr>
        </p:nvSpPr>
        <p:spPr>
          <a:xfrm>
            <a:off x="381000" y="1219200"/>
            <a:ext cx="8534400" cy="1447800"/>
          </a:xfrm>
        </p:spPr>
        <p:txBody>
          <a:bodyPr/>
          <a:lstStyle/>
          <a:p>
            <a:pPr eaLnBrk="1" hangingPunct="1"/>
            <a:r>
              <a:rPr lang="en-US" sz="2400" smtClean="0"/>
              <a:t>Use the Limit instruction to test for values within or outside a specified range, depending on how you set the limits.</a:t>
            </a:r>
          </a:p>
          <a:p>
            <a:pPr eaLnBrk="1" hangingPunct="1">
              <a:buFontTx/>
              <a:buNone/>
            </a:pPr>
            <a:endParaRPr lang="en-US" sz="2400" smtClean="0"/>
          </a:p>
        </p:txBody>
      </p:sp>
      <p:graphicFrame>
        <p:nvGraphicFramePr>
          <p:cNvPr id="514055" name="Object 7"/>
          <p:cNvGraphicFramePr>
            <a:graphicFrameLocks noChangeAspect="1"/>
          </p:cNvGraphicFramePr>
          <p:nvPr>
            <p:ph sz="half" idx="2"/>
          </p:nvPr>
        </p:nvGraphicFramePr>
        <p:xfrm>
          <a:off x="304800" y="2713038"/>
          <a:ext cx="8458200" cy="2041525"/>
        </p:xfrm>
        <a:graphic>
          <a:graphicData uri="http://schemas.openxmlformats.org/presentationml/2006/ole">
            <p:oleObj spid="_x0000_s124930" name="Bitmap Image" r:id="rId4" imgW="7182853" imgH="1733333" progId="Paint.Picture">
              <p:embed/>
            </p:oleObj>
          </a:graphicData>
        </a:graphic>
      </p:graphicFrame>
      <p:sp>
        <p:nvSpPr>
          <p:cNvPr id="18437"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B720D28B-71B4-47DE-9D66-712FB2BFC32F}" type="slidenum">
              <a:rPr lang="en-US" smtClean="0">
                <a:latin typeface="Arial" charset="0"/>
              </a:rPr>
              <a:pPr/>
              <a:t>101</a:t>
            </a:fld>
            <a:endParaRPr lang="en-US" sz="1400" smtClean="0">
              <a:latin typeface="Times" pitchFamily="18" charset="0"/>
            </a:endParaRPr>
          </a:p>
        </p:txBody>
      </p:sp>
      <p:pic>
        <p:nvPicPr>
          <p:cNvPr id="18438"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4051">
                                            <p:txEl>
                                              <p:pRg st="0" end="0"/>
                                            </p:txEl>
                                          </p:spTgt>
                                        </p:tgtEl>
                                        <p:attrNameLst>
                                          <p:attrName>style.visibility</p:attrName>
                                        </p:attrNameLst>
                                      </p:cBhvr>
                                      <p:to>
                                        <p:strVal val="visible"/>
                                      </p:to>
                                    </p:set>
                                    <p:anim calcmode="lin" valueType="num">
                                      <p:cBhvr additive="base">
                                        <p:cTn id="7" dur="500" fill="hold"/>
                                        <p:tgtEl>
                                          <p:spTgt spid="514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4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4055"/>
                                        </p:tgtEl>
                                        <p:attrNameLst>
                                          <p:attrName>style.visibility</p:attrName>
                                        </p:attrNameLst>
                                      </p:cBhvr>
                                      <p:to>
                                        <p:strVal val="visible"/>
                                      </p:to>
                                    </p:set>
                                    <p:animEffect transition="in" filter="fade">
                                      <p:cBhvr>
                                        <p:cTn id="13" dur="2000"/>
                                        <p:tgtEl>
                                          <p:spTgt spid="514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ctrTitle"/>
          </p:nvPr>
        </p:nvSpPr>
        <p:spPr/>
        <p:txBody>
          <a:bodyPr>
            <a:normAutofit fontScale="90000"/>
          </a:bodyPr>
          <a:lstStyle/>
          <a:p>
            <a:pPr eaLnBrk="1" fontAlgn="auto" hangingPunct="1">
              <a:spcAft>
                <a:spcPts val="0"/>
              </a:spcAft>
              <a:defRPr/>
            </a:pPr>
            <a:r>
              <a:rPr lang="en-US"/>
              <a:t>Lab 6  </a:t>
            </a:r>
            <a:br>
              <a:rPr lang="en-US"/>
            </a:br>
            <a:r>
              <a:rPr lang="en-US"/>
              <a:t>EQU, NEQ, LES, LEQ, GRT, GEQ, LIM Instructions</a:t>
            </a:r>
          </a:p>
        </p:txBody>
      </p:sp>
      <p:sp>
        <p:nvSpPr>
          <p:cNvPr id="100355"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931F013-A0B9-47E5-AECA-A1D2BCC9BBB9}" type="slidenum">
              <a:rPr lang="en-US" smtClean="0">
                <a:latin typeface="Arial" charset="0"/>
              </a:rPr>
              <a:pPr/>
              <a:t>102</a:t>
            </a:fld>
            <a:endParaRPr lang="en-US" smtClean="0">
              <a:latin typeface="Arial" charset="0"/>
            </a:endParaRPr>
          </a:p>
        </p:txBody>
      </p:sp>
      <p:pic>
        <p:nvPicPr>
          <p:cNvPr id="100356"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304800" y="228600"/>
            <a:ext cx="6629400" cy="1067761"/>
          </a:xfrm>
        </p:spPr>
        <p:txBody>
          <a:bodyPr/>
          <a:lstStyle/>
          <a:p>
            <a:pPr eaLnBrk="1" fontAlgn="auto" hangingPunct="1">
              <a:spcAft>
                <a:spcPts val="0"/>
              </a:spcAft>
              <a:defRPr/>
            </a:pPr>
            <a:r>
              <a:rPr lang="en-US" dirty="0">
                <a:solidFill>
                  <a:schemeClr val="tx1"/>
                </a:solidFill>
              </a:rPr>
              <a:t>What is Remote I/O ?</a:t>
            </a:r>
          </a:p>
        </p:txBody>
      </p:sp>
      <p:sp>
        <p:nvSpPr>
          <p:cNvPr id="144387" name="Rectangle 3"/>
          <p:cNvSpPr>
            <a:spLocks noGrp="1" noChangeArrowheads="1"/>
          </p:cNvSpPr>
          <p:nvPr>
            <p:ph type="subTitle" idx="1"/>
          </p:nvPr>
        </p:nvSpPr>
        <p:spPr>
          <a:xfrm>
            <a:off x="1371600" y="2133600"/>
            <a:ext cx="6705600" cy="2514600"/>
          </a:xfrm>
        </p:spPr>
        <p:txBody>
          <a:bodyPr/>
          <a:lstStyle/>
          <a:p>
            <a:pPr marR="0" algn="l" eaLnBrk="1" hangingPunct="1">
              <a:lnSpc>
                <a:spcPct val="80000"/>
              </a:lnSpc>
            </a:pPr>
            <a:r>
              <a:rPr lang="en-US" sz="1400" smtClean="0"/>
              <a:t>Remote I/O are devices that are remotely located ( up to 10,000 feet) from the SLC-500 processor rack.</a:t>
            </a:r>
          </a:p>
          <a:p>
            <a:pPr marR="0" algn="l" eaLnBrk="1" hangingPunct="1">
              <a:lnSpc>
                <a:spcPct val="80000"/>
              </a:lnSpc>
            </a:pPr>
            <a:endParaRPr lang="en-US" sz="1400" smtClean="0"/>
          </a:p>
          <a:p>
            <a:pPr marR="0" algn="l" eaLnBrk="1" hangingPunct="1">
              <a:lnSpc>
                <a:spcPct val="80000"/>
              </a:lnSpc>
            </a:pPr>
            <a:r>
              <a:rPr lang="en-US" sz="1400" smtClean="0"/>
              <a:t>Communication between the devices occurs over twisted pair cable commonly called </a:t>
            </a:r>
            <a:r>
              <a:rPr lang="en-US" sz="1400" b="1" smtClean="0">
                <a:solidFill>
                  <a:srgbClr val="3333FF"/>
                </a:solidFill>
              </a:rPr>
              <a:t>Blue Hose</a:t>
            </a:r>
            <a:r>
              <a:rPr lang="en-US" sz="1400" smtClean="0"/>
              <a:t>, connected in a daisy chain fashion. </a:t>
            </a:r>
          </a:p>
          <a:p>
            <a:pPr marR="0" algn="l" eaLnBrk="1" hangingPunct="1">
              <a:lnSpc>
                <a:spcPct val="80000"/>
              </a:lnSpc>
            </a:pPr>
            <a:endParaRPr lang="en-US" sz="1400" smtClean="0"/>
          </a:p>
          <a:p>
            <a:pPr marR="0" algn="l" eaLnBrk="1" hangingPunct="1">
              <a:lnSpc>
                <a:spcPct val="80000"/>
              </a:lnSpc>
            </a:pPr>
            <a:r>
              <a:rPr lang="en-US" sz="1400" smtClean="0"/>
              <a:t>The 1747-SN Remote I/O Scanner enables communication between the SLC-500 rack and the remotely located devices.</a:t>
            </a:r>
          </a:p>
        </p:txBody>
      </p:sp>
      <p:sp>
        <p:nvSpPr>
          <p:cNvPr id="104452"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7E97898-24FD-486F-BB90-DD4B6F159C07}" type="slidenum">
              <a:rPr lang="en-US" smtClean="0">
                <a:latin typeface="Arial" charset="0"/>
              </a:rPr>
              <a:pPr/>
              <a:t>103</a:t>
            </a:fld>
            <a:endParaRPr lang="en-US" smtClean="0">
              <a:latin typeface="Arial" charset="0"/>
            </a:endParaRPr>
          </a:p>
        </p:txBody>
      </p:sp>
      <p:pic>
        <p:nvPicPr>
          <p:cNvPr id="104453" name="Picture 6"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p:cTn id="7" dur="1000" fill="hold"/>
                                        <p:tgtEl>
                                          <p:spTgt spid="14438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4438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4438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44387">
                                            <p:txEl>
                                              <p:pRg st="2" end="2"/>
                                            </p:txEl>
                                          </p:spTgt>
                                        </p:tgtEl>
                                        <p:attrNameLst>
                                          <p:attrName>style.visibility</p:attrName>
                                        </p:attrNameLst>
                                      </p:cBhvr>
                                      <p:to>
                                        <p:strVal val="visible"/>
                                      </p:to>
                                    </p:set>
                                    <p:anim calcmode="lin" valueType="num">
                                      <p:cBhvr>
                                        <p:cTn id="14" dur="1000" fill="hold"/>
                                        <p:tgtEl>
                                          <p:spTgt spid="144387">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44387">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4438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44387">
                                            <p:txEl>
                                              <p:pRg st="4" end="4"/>
                                            </p:txEl>
                                          </p:spTgt>
                                        </p:tgtEl>
                                        <p:attrNameLst>
                                          <p:attrName>style.visibility</p:attrName>
                                        </p:attrNameLst>
                                      </p:cBhvr>
                                      <p:to>
                                        <p:strVal val="visible"/>
                                      </p:to>
                                    </p:set>
                                    <p:anim calcmode="lin" valueType="num">
                                      <p:cBhvr>
                                        <p:cTn id="21" dur="1000" fill="hold"/>
                                        <p:tgtEl>
                                          <p:spTgt spid="144387">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144387">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144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A99E066-793F-443E-86F1-6FE883D82EB9}" type="slidenum">
              <a:rPr lang="en-US" smtClean="0">
                <a:latin typeface="Arial" charset="0"/>
              </a:rPr>
              <a:pPr/>
              <a:t>104</a:t>
            </a:fld>
            <a:endParaRPr lang="en-US" sz="1400" smtClean="0">
              <a:latin typeface="Times" pitchFamily="18" charset="0"/>
            </a:endParaRPr>
          </a:p>
        </p:txBody>
      </p:sp>
      <p:sp>
        <p:nvSpPr>
          <p:cNvPr id="445443" name="Rectangle 3"/>
          <p:cNvSpPr>
            <a:spLocks noGrp="1" noChangeArrowheads="1"/>
          </p:cNvSpPr>
          <p:nvPr>
            <p:ph type="title" idx="4294967295"/>
          </p:nvPr>
        </p:nvSpPr>
        <p:spPr>
          <a:xfrm>
            <a:off x="228600" y="304800"/>
            <a:ext cx="8229600" cy="1143000"/>
          </a:xfrm>
        </p:spPr>
        <p:txBody>
          <a:bodyPr>
            <a:normAutofit fontScale="90000"/>
          </a:bodyPr>
          <a:lstStyle/>
          <a:p>
            <a:pPr eaLnBrk="1" fontAlgn="auto" hangingPunct="1">
              <a:spcAft>
                <a:spcPts val="0"/>
              </a:spcAft>
              <a:defRPr/>
            </a:pPr>
            <a:r>
              <a:rPr lang="en-US"/>
              <a:t>TYPICAL RIO NETWORK LAYOUT</a:t>
            </a:r>
          </a:p>
        </p:txBody>
      </p:sp>
      <p:sp>
        <p:nvSpPr>
          <p:cNvPr id="105476" name="Rectangle 2"/>
          <p:cNvSpPr>
            <a:spLocks noChangeArrowheads="1"/>
          </p:cNvSpPr>
          <p:nvPr/>
        </p:nvSpPr>
        <p:spPr bwMode="auto">
          <a:xfrm>
            <a:off x="0" y="468313"/>
            <a:ext cx="9144000" cy="0"/>
          </a:xfrm>
          <a:prstGeom prst="rect">
            <a:avLst/>
          </a:prstGeom>
          <a:noFill/>
          <a:ln w="12700" cap="sq">
            <a:noFill/>
            <a:miter lim="800000"/>
            <a:headEnd type="none" w="sm" len="sm"/>
            <a:tailEnd type="none" w="sm" len="sm"/>
          </a:ln>
        </p:spPr>
        <p:txBody>
          <a:bodyPr wrap="none">
            <a:spAutoFit/>
          </a:bodyPr>
          <a:lstStyle/>
          <a:p>
            <a:endParaRPr lang="en-US"/>
          </a:p>
        </p:txBody>
      </p:sp>
      <p:sp>
        <p:nvSpPr>
          <p:cNvPr id="105477" name="Rectangle 4"/>
          <p:cNvSpPr>
            <a:spLocks noChangeArrowheads="1"/>
          </p:cNvSpPr>
          <p:nvPr/>
        </p:nvSpPr>
        <p:spPr bwMode="auto">
          <a:xfrm>
            <a:off x="0" y="12700"/>
            <a:ext cx="9144000" cy="0"/>
          </a:xfrm>
          <a:prstGeom prst="rect">
            <a:avLst/>
          </a:prstGeom>
          <a:noFill/>
          <a:ln w="12700" cap="sq">
            <a:noFill/>
            <a:miter lim="800000"/>
            <a:headEnd type="none" w="sm" len="sm"/>
            <a:tailEnd type="none" w="sm" len="sm"/>
          </a:ln>
        </p:spPr>
        <p:txBody>
          <a:bodyPr wrap="none">
            <a:spAutoFit/>
          </a:bodyPr>
          <a:lstStyle/>
          <a:p>
            <a:endParaRPr lang="en-US"/>
          </a:p>
        </p:txBody>
      </p:sp>
      <p:pic>
        <p:nvPicPr>
          <p:cNvPr id="105478" name="Picture 5"/>
          <p:cNvPicPr>
            <a:picLocks noChangeAspect="1" noChangeArrowheads="1"/>
          </p:cNvPicPr>
          <p:nvPr/>
        </p:nvPicPr>
        <p:blipFill>
          <a:blip r:embed="rId3"/>
          <a:srcRect/>
          <a:stretch>
            <a:fillRect/>
          </a:stretch>
        </p:blipFill>
        <p:spPr bwMode="auto">
          <a:xfrm>
            <a:off x="476250" y="2914650"/>
            <a:ext cx="1790700" cy="971550"/>
          </a:xfrm>
          <a:prstGeom prst="rect">
            <a:avLst/>
          </a:prstGeom>
          <a:noFill/>
          <a:ln w="9525">
            <a:noFill/>
            <a:miter lim="800000"/>
            <a:headEnd/>
            <a:tailEnd/>
          </a:ln>
        </p:spPr>
      </p:pic>
      <p:pic>
        <p:nvPicPr>
          <p:cNvPr id="105479" name="Picture 6"/>
          <p:cNvPicPr>
            <a:picLocks noChangeAspect="1" noChangeArrowheads="1"/>
          </p:cNvPicPr>
          <p:nvPr/>
        </p:nvPicPr>
        <p:blipFill>
          <a:blip r:embed="rId4"/>
          <a:srcRect/>
          <a:stretch>
            <a:fillRect/>
          </a:stretch>
        </p:blipFill>
        <p:spPr bwMode="auto">
          <a:xfrm>
            <a:off x="2286000" y="2733675"/>
            <a:ext cx="1981200" cy="1285875"/>
          </a:xfrm>
          <a:prstGeom prst="rect">
            <a:avLst/>
          </a:prstGeom>
          <a:noFill/>
          <a:ln w="9525">
            <a:noFill/>
            <a:miter lim="800000"/>
            <a:headEnd/>
            <a:tailEnd/>
          </a:ln>
        </p:spPr>
      </p:pic>
      <p:pic>
        <p:nvPicPr>
          <p:cNvPr id="105480" name="Picture 7"/>
          <p:cNvPicPr>
            <a:picLocks noChangeAspect="1" noChangeArrowheads="1"/>
          </p:cNvPicPr>
          <p:nvPr/>
        </p:nvPicPr>
        <p:blipFill>
          <a:blip r:embed="rId5"/>
          <a:srcRect/>
          <a:stretch>
            <a:fillRect/>
          </a:stretch>
        </p:blipFill>
        <p:spPr bwMode="auto">
          <a:xfrm>
            <a:off x="3886200" y="2905125"/>
            <a:ext cx="762000" cy="1076325"/>
          </a:xfrm>
          <a:prstGeom prst="rect">
            <a:avLst/>
          </a:prstGeom>
          <a:noFill/>
          <a:ln w="9525">
            <a:noFill/>
            <a:miter lim="800000"/>
            <a:headEnd/>
            <a:tailEnd/>
          </a:ln>
        </p:spPr>
      </p:pic>
      <p:pic>
        <p:nvPicPr>
          <p:cNvPr id="105481" name="Picture 8"/>
          <p:cNvPicPr>
            <a:picLocks noChangeAspect="1" noChangeArrowheads="1"/>
          </p:cNvPicPr>
          <p:nvPr/>
        </p:nvPicPr>
        <p:blipFill>
          <a:blip r:embed="rId6"/>
          <a:srcRect/>
          <a:stretch>
            <a:fillRect/>
          </a:stretch>
        </p:blipFill>
        <p:spPr bwMode="auto">
          <a:xfrm>
            <a:off x="6762750" y="3009900"/>
            <a:ext cx="1495425" cy="685800"/>
          </a:xfrm>
          <a:prstGeom prst="rect">
            <a:avLst/>
          </a:prstGeom>
          <a:noFill/>
          <a:ln w="9525">
            <a:noFill/>
            <a:miter lim="800000"/>
            <a:headEnd/>
            <a:tailEnd/>
          </a:ln>
        </p:spPr>
      </p:pic>
      <p:pic>
        <p:nvPicPr>
          <p:cNvPr id="105482" name="Picture 9"/>
          <p:cNvPicPr>
            <a:picLocks noChangeAspect="1" noChangeArrowheads="1"/>
          </p:cNvPicPr>
          <p:nvPr/>
        </p:nvPicPr>
        <p:blipFill>
          <a:blip r:embed="rId5"/>
          <a:srcRect/>
          <a:stretch>
            <a:fillRect/>
          </a:stretch>
        </p:blipFill>
        <p:spPr bwMode="auto">
          <a:xfrm>
            <a:off x="4695825" y="2914650"/>
            <a:ext cx="762000" cy="1076325"/>
          </a:xfrm>
          <a:prstGeom prst="rect">
            <a:avLst/>
          </a:prstGeom>
          <a:noFill/>
          <a:ln w="9525">
            <a:noFill/>
            <a:miter lim="800000"/>
            <a:headEnd/>
            <a:tailEnd/>
          </a:ln>
        </p:spPr>
      </p:pic>
      <p:pic>
        <p:nvPicPr>
          <p:cNvPr id="105483" name="Picture 10"/>
          <p:cNvPicPr>
            <a:picLocks noChangeAspect="1" noChangeArrowheads="1"/>
          </p:cNvPicPr>
          <p:nvPr/>
        </p:nvPicPr>
        <p:blipFill>
          <a:blip r:embed="rId5"/>
          <a:srcRect/>
          <a:stretch>
            <a:fillRect/>
          </a:stretch>
        </p:blipFill>
        <p:spPr bwMode="auto">
          <a:xfrm>
            <a:off x="5715000" y="2914650"/>
            <a:ext cx="762000" cy="1076325"/>
          </a:xfrm>
          <a:prstGeom prst="rect">
            <a:avLst/>
          </a:prstGeom>
          <a:noFill/>
          <a:ln w="9525">
            <a:noFill/>
            <a:miter lim="800000"/>
            <a:headEnd/>
            <a:tailEnd/>
          </a:ln>
        </p:spPr>
      </p:pic>
      <p:sp>
        <p:nvSpPr>
          <p:cNvPr id="105484" name="Line 11"/>
          <p:cNvSpPr>
            <a:spLocks noChangeShapeType="1"/>
          </p:cNvSpPr>
          <p:nvPr/>
        </p:nvSpPr>
        <p:spPr bwMode="auto">
          <a:xfrm>
            <a:off x="1885950" y="3590925"/>
            <a:ext cx="0" cy="590550"/>
          </a:xfrm>
          <a:prstGeom prst="line">
            <a:avLst/>
          </a:prstGeom>
          <a:noFill/>
          <a:ln w="76200">
            <a:solidFill>
              <a:srgbClr val="0000FF"/>
            </a:solidFill>
            <a:round/>
            <a:headEnd/>
            <a:tailEnd/>
          </a:ln>
        </p:spPr>
        <p:txBody>
          <a:bodyPr/>
          <a:lstStyle/>
          <a:p>
            <a:endParaRPr lang="en-US"/>
          </a:p>
        </p:txBody>
      </p:sp>
      <p:sp>
        <p:nvSpPr>
          <p:cNvPr id="105485" name="Line 12"/>
          <p:cNvSpPr>
            <a:spLocks noChangeShapeType="1"/>
          </p:cNvSpPr>
          <p:nvPr/>
        </p:nvSpPr>
        <p:spPr bwMode="auto">
          <a:xfrm>
            <a:off x="1847850" y="4191000"/>
            <a:ext cx="1171575" cy="0"/>
          </a:xfrm>
          <a:prstGeom prst="line">
            <a:avLst/>
          </a:prstGeom>
          <a:noFill/>
          <a:ln w="76200">
            <a:solidFill>
              <a:srgbClr val="0000FF"/>
            </a:solidFill>
            <a:round/>
            <a:headEnd/>
            <a:tailEnd/>
          </a:ln>
        </p:spPr>
        <p:txBody>
          <a:bodyPr/>
          <a:lstStyle/>
          <a:p>
            <a:endParaRPr lang="en-US"/>
          </a:p>
        </p:txBody>
      </p:sp>
      <p:sp>
        <p:nvSpPr>
          <p:cNvPr id="105486" name="Line 13"/>
          <p:cNvSpPr>
            <a:spLocks noChangeShapeType="1"/>
          </p:cNvSpPr>
          <p:nvPr/>
        </p:nvSpPr>
        <p:spPr bwMode="auto">
          <a:xfrm flipV="1">
            <a:off x="3048000" y="3762375"/>
            <a:ext cx="0" cy="466725"/>
          </a:xfrm>
          <a:prstGeom prst="line">
            <a:avLst/>
          </a:prstGeom>
          <a:noFill/>
          <a:ln w="76200">
            <a:solidFill>
              <a:srgbClr val="0000FF"/>
            </a:solidFill>
            <a:round/>
            <a:headEnd/>
            <a:tailEnd/>
          </a:ln>
        </p:spPr>
        <p:txBody>
          <a:bodyPr/>
          <a:lstStyle/>
          <a:p>
            <a:endParaRPr lang="en-US"/>
          </a:p>
        </p:txBody>
      </p:sp>
      <p:sp>
        <p:nvSpPr>
          <p:cNvPr id="105487" name="Line 14"/>
          <p:cNvSpPr>
            <a:spLocks noChangeShapeType="1"/>
          </p:cNvSpPr>
          <p:nvPr/>
        </p:nvSpPr>
        <p:spPr bwMode="auto">
          <a:xfrm>
            <a:off x="3048000" y="4191000"/>
            <a:ext cx="4076700" cy="0"/>
          </a:xfrm>
          <a:prstGeom prst="line">
            <a:avLst/>
          </a:prstGeom>
          <a:noFill/>
          <a:ln w="76200">
            <a:solidFill>
              <a:srgbClr val="0000FF"/>
            </a:solidFill>
            <a:round/>
            <a:headEnd/>
            <a:tailEnd/>
          </a:ln>
        </p:spPr>
        <p:txBody>
          <a:bodyPr/>
          <a:lstStyle/>
          <a:p>
            <a:endParaRPr lang="en-US"/>
          </a:p>
        </p:txBody>
      </p:sp>
      <p:sp>
        <p:nvSpPr>
          <p:cNvPr id="105488" name="Line 15"/>
          <p:cNvSpPr>
            <a:spLocks noChangeShapeType="1"/>
          </p:cNvSpPr>
          <p:nvPr/>
        </p:nvSpPr>
        <p:spPr bwMode="auto">
          <a:xfrm flipV="1">
            <a:off x="3867150" y="3200400"/>
            <a:ext cx="0" cy="962025"/>
          </a:xfrm>
          <a:prstGeom prst="line">
            <a:avLst/>
          </a:prstGeom>
          <a:noFill/>
          <a:ln w="76200">
            <a:solidFill>
              <a:srgbClr val="0000FF"/>
            </a:solidFill>
            <a:round/>
            <a:headEnd/>
            <a:tailEnd/>
          </a:ln>
        </p:spPr>
        <p:txBody>
          <a:bodyPr/>
          <a:lstStyle/>
          <a:p>
            <a:endParaRPr lang="en-US"/>
          </a:p>
        </p:txBody>
      </p:sp>
      <p:sp>
        <p:nvSpPr>
          <p:cNvPr id="105489" name="Line 16"/>
          <p:cNvSpPr>
            <a:spLocks noChangeShapeType="1"/>
          </p:cNvSpPr>
          <p:nvPr/>
        </p:nvSpPr>
        <p:spPr bwMode="auto">
          <a:xfrm flipV="1">
            <a:off x="4752975" y="3219450"/>
            <a:ext cx="0" cy="942975"/>
          </a:xfrm>
          <a:prstGeom prst="line">
            <a:avLst/>
          </a:prstGeom>
          <a:noFill/>
          <a:ln w="76200">
            <a:solidFill>
              <a:srgbClr val="0000FF"/>
            </a:solidFill>
            <a:round/>
            <a:headEnd/>
            <a:tailEnd/>
          </a:ln>
        </p:spPr>
        <p:txBody>
          <a:bodyPr/>
          <a:lstStyle/>
          <a:p>
            <a:endParaRPr lang="en-US"/>
          </a:p>
        </p:txBody>
      </p:sp>
      <p:sp>
        <p:nvSpPr>
          <p:cNvPr id="105490" name="Line 17"/>
          <p:cNvSpPr>
            <a:spLocks noChangeShapeType="1"/>
          </p:cNvSpPr>
          <p:nvPr/>
        </p:nvSpPr>
        <p:spPr bwMode="auto">
          <a:xfrm flipV="1">
            <a:off x="5705475" y="3219450"/>
            <a:ext cx="0" cy="971550"/>
          </a:xfrm>
          <a:prstGeom prst="line">
            <a:avLst/>
          </a:prstGeom>
          <a:noFill/>
          <a:ln w="76200">
            <a:solidFill>
              <a:srgbClr val="0000FF"/>
            </a:solidFill>
            <a:round/>
            <a:headEnd/>
            <a:tailEnd/>
          </a:ln>
        </p:spPr>
        <p:txBody>
          <a:bodyPr/>
          <a:lstStyle/>
          <a:p>
            <a:endParaRPr lang="en-US"/>
          </a:p>
        </p:txBody>
      </p:sp>
      <p:sp>
        <p:nvSpPr>
          <p:cNvPr id="105491" name="Line 18"/>
          <p:cNvSpPr>
            <a:spLocks noChangeShapeType="1"/>
          </p:cNvSpPr>
          <p:nvPr/>
        </p:nvSpPr>
        <p:spPr bwMode="auto">
          <a:xfrm flipV="1">
            <a:off x="7086600" y="3495675"/>
            <a:ext cx="0" cy="657225"/>
          </a:xfrm>
          <a:prstGeom prst="line">
            <a:avLst/>
          </a:prstGeom>
          <a:noFill/>
          <a:ln w="76200">
            <a:solidFill>
              <a:srgbClr val="0000FF"/>
            </a:solidFill>
            <a:round/>
            <a:headEnd/>
            <a:tailEnd/>
          </a:ln>
        </p:spPr>
        <p:txBody>
          <a:bodyPr/>
          <a:lstStyle/>
          <a:p>
            <a:endParaRPr lang="en-US"/>
          </a:p>
        </p:txBody>
      </p:sp>
      <p:sp>
        <p:nvSpPr>
          <p:cNvPr id="105492" name="Line 19"/>
          <p:cNvSpPr>
            <a:spLocks noChangeShapeType="1"/>
          </p:cNvSpPr>
          <p:nvPr/>
        </p:nvSpPr>
        <p:spPr bwMode="auto">
          <a:xfrm flipV="1">
            <a:off x="3867150" y="3238500"/>
            <a:ext cx="219075" cy="0"/>
          </a:xfrm>
          <a:prstGeom prst="line">
            <a:avLst/>
          </a:prstGeom>
          <a:noFill/>
          <a:ln w="76200">
            <a:solidFill>
              <a:srgbClr val="0000FF"/>
            </a:solidFill>
            <a:round/>
            <a:headEnd/>
            <a:tailEnd/>
          </a:ln>
        </p:spPr>
        <p:txBody>
          <a:bodyPr/>
          <a:lstStyle/>
          <a:p>
            <a:endParaRPr lang="en-US"/>
          </a:p>
        </p:txBody>
      </p:sp>
      <p:sp>
        <p:nvSpPr>
          <p:cNvPr id="105493" name="Line 20"/>
          <p:cNvSpPr>
            <a:spLocks noChangeShapeType="1"/>
          </p:cNvSpPr>
          <p:nvPr/>
        </p:nvSpPr>
        <p:spPr bwMode="auto">
          <a:xfrm>
            <a:off x="4762500" y="3257550"/>
            <a:ext cx="133350" cy="0"/>
          </a:xfrm>
          <a:prstGeom prst="line">
            <a:avLst/>
          </a:prstGeom>
          <a:noFill/>
          <a:ln w="76200">
            <a:solidFill>
              <a:srgbClr val="0000FF"/>
            </a:solidFill>
            <a:round/>
            <a:headEnd/>
            <a:tailEnd/>
          </a:ln>
        </p:spPr>
        <p:txBody>
          <a:bodyPr/>
          <a:lstStyle/>
          <a:p>
            <a:endParaRPr lang="en-US"/>
          </a:p>
        </p:txBody>
      </p:sp>
      <p:sp>
        <p:nvSpPr>
          <p:cNvPr id="105494" name="Line 21"/>
          <p:cNvSpPr>
            <a:spLocks noChangeShapeType="1"/>
          </p:cNvSpPr>
          <p:nvPr/>
        </p:nvSpPr>
        <p:spPr bwMode="auto">
          <a:xfrm>
            <a:off x="5695950" y="3257550"/>
            <a:ext cx="190500" cy="0"/>
          </a:xfrm>
          <a:prstGeom prst="line">
            <a:avLst/>
          </a:prstGeom>
          <a:noFill/>
          <a:ln w="76200">
            <a:solidFill>
              <a:srgbClr val="0000FF"/>
            </a:solidFill>
            <a:round/>
            <a:headEnd/>
            <a:tailEnd/>
          </a:ln>
        </p:spPr>
        <p:txBody>
          <a:bodyPr/>
          <a:lstStyle/>
          <a:p>
            <a:endParaRPr lang="en-US"/>
          </a:p>
        </p:txBody>
      </p:sp>
      <p:sp>
        <p:nvSpPr>
          <p:cNvPr id="105495" name="Rectangle 22"/>
          <p:cNvSpPr>
            <a:spLocks noChangeArrowheads="1"/>
          </p:cNvSpPr>
          <p:nvPr/>
        </p:nvSpPr>
        <p:spPr bwMode="auto">
          <a:xfrm>
            <a:off x="0" y="12700"/>
            <a:ext cx="9144000" cy="0"/>
          </a:xfrm>
          <a:prstGeom prst="rect">
            <a:avLst/>
          </a:prstGeom>
          <a:noFill/>
          <a:ln w="12700" cap="sq">
            <a:noFill/>
            <a:miter lim="800000"/>
            <a:headEnd type="none" w="sm" len="sm"/>
            <a:tailEnd type="none" w="sm" len="sm"/>
          </a:ln>
        </p:spPr>
        <p:txBody>
          <a:bodyPr wrap="none">
            <a:spAutoFit/>
          </a:bodyPr>
          <a:lstStyle/>
          <a:p>
            <a:endParaRPr lang="en-US"/>
          </a:p>
        </p:txBody>
      </p:sp>
      <p:graphicFrame>
        <p:nvGraphicFramePr>
          <p:cNvPr id="445463" name="Group 23"/>
          <p:cNvGraphicFramePr>
            <a:graphicFrameLocks noGrp="1"/>
          </p:cNvGraphicFramePr>
          <p:nvPr/>
        </p:nvGraphicFramePr>
        <p:xfrm>
          <a:off x="228600" y="1295400"/>
          <a:ext cx="7924800" cy="1651000"/>
        </p:xfrm>
        <a:graphic>
          <a:graphicData uri="http://schemas.openxmlformats.org/drawingml/2006/table">
            <a:tbl>
              <a:tblPr/>
              <a:tblGrid>
                <a:gridCol w="609600"/>
                <a:gridCol w="609600"/>
                <a:gridCol w="609600"/>
                <a:gridCol w="609600"/>
                <a:gridCol w="609600"/>
                <a:gridCol w="609600"/>
                <a:gridCol w="609600"/>
                <a:gridCol w="609600"/>
                <a:gridCol w="609600"/>
                <a:gridCol w="609600"/>
                <a:gridCol w="609600"/>
                <a:gridCol w="609600"/>
                <a:gridCol w="609600"/>
              </a:tblGrid>
              <a:tr h="73660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tx1"/>
                        </a:solidFill>
                        <a:effectLst/>
                        <a:latin typeface="Arial Narrow" pitchFamily="34"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cap="flat">
                      <a:noFill/>
                    </a:lnR>
                    <a:lnT cap="flat">
                      <a:noFill/>
                    </a:lnT>
                    <a:lnB>
                      <a:noFill/>
                    </a:lnB>
                    <a:lnTlToBr>
                      <a:noFill/>
                    </a:lnTlToBr>
                    <a:lnBlToTr>
                      <a:noFill/>
                    </a:lnBlToTr>
                    <a:noFill/>
                  </a:tcPr>
                </a:tc>
              </a:tr>
              <a:tr h="20320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SLC-500</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PV 1000</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1791 Block I/O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1791 Block I/O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1791 Block I/O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1794 Flex I/O</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cap="flat">
                      <a:noFill/>
                    </a:lnR>
                    <a:lnT>
                      <a:noFill/>
                    </a:lnT>
                    <a:lnB>
                      <a:noFill/>
                    </a:lnB>
                    <a:lnTlToBr>
                      <a:noFill/>
                    </a:lnTlToBr>
                    <a:lnBlToTr>
                      <a:noFill/>
                    </a:lnBlToTr>
                    <a:noFill/>
                  </a:tcPr>
                </a:tc>
              </a:tr>
              <a:tr h="20320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105536" name="Picture 67" descr="The Line.jpg"/>
          <p:cNvPicPr>
            <a:picLocks noChangeAspect="1"/>
          </p:cNvPicPr>
          <p:nvPr/>
        </p:nvPicPr>
        <p:blipFill>
          <a:blip r:embed="rId7"/>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p:txBody>
          <a:bodyPr/>
          <a:lstStyle/>
          <a:p>
            <a:pPr eaLnBrk="1" hangingPunct="1"/>
            <a:r>
              <a:rPr lang="en-US" smtClean="0"/>
              <a:t>The most difficult process of RIO is in determining the DIP Switch Settings and Addressing of the Devices on the Network</a:t>
            </a:r>
          </a:p>
        </p:txBody>
      </p:sp>
      <p:sp>
        <p:nvSpPr>
          <p:cNvPr id="10649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5D5F260-2622-4C3C-A9EB-4199CAE8A3D5}" type="slidenum">
              <a:rPr lang="en-US" smtClean="0">
                <a:latin typeface="Arial" charset="0"/>
              </a:rPr>
              <a:pPr/>
              <a:t>105</a:t>
            </a:fld>
            <a:endParaRPr lang="en-US" sz="1400" smtClean="0">
              <a:latin typeface="Times" pitchFamily="18" charset="0"/>
            </a:endParaRPr>
          </a:p>
        </p:txBody>
      </p:sp>
      <p:sp>
        <p:nvSpPr>
          <p:cNvPr id="450562" name="Rectangle 2"/>
          <p:cNvSpPr>
            <a:spLocks noGrp="1" noChangeArrowheads="1"/>
          </p:cNvSpPr>
          <p:nvPr>
            <p:ph type="title"/>
          </p:nvPr>
        </p:nvSpPr>
        <p:spPr/>
        <p:txBody>
          <a:bodyPr/>
          <a:lstStyle/>
          <a:p>
            <a:pPr eaLnBrk="1" fontAlgn="auto" hangingPunct="1">
              <a:spcAft>
                <a:spcPts val="0"/>
              </a:spcAft>
              <a:defRPr/>
            </a:pPr>
            <a:r>
              <a:rPr lang="en-US"/>
              <a:t>RIO DIP Switch and Addressing</a:t>
            </a:r>
          </a:p>
        </p:txBody>
      </p:sp>
      <p:pic>
        <p:nvPicPr>
          <p:cNvPr id="106501"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7" name="Rectangle 3"/>
          <p:cNvSpPr>
            <a:spLocks noGrp="1" noChangeArrowheads="1"/>
          </p:cNvSpPr>
          <p:nvPr>
            <p:ph idx="1"/>
          </p:nvPr>
        </p:nvSpPr>
        <p:spPr/>
        <p:txBody>
          <a:bodyPr/>
          <a:lstStyle/>
          <a:p>
            <a:pPr eaLnBrk="1" hangingPunct="1"/>
            <a:r>
              <a:rPr lang="en-US" smtClean="0"/>
              <a:t>The most common item connected to the RIO is the 1747-SN Scanner module.</a:t>
            </a:r>
          </a:p>
          <a:p>
            <a:pPr eaLnBrk="1" hangingPunct="1"/>
            <a:r>
              <a:rPr lang="en-US" smtClean="0"/>
              <a:t>The 1</a:t>
            </a:r>
            <a:r>
              <a:rPr lang="en-US" baseline="30000" smtClean="0"/>
              <a:t>st</a:t>
            </a:r>
            <a:r>
              <a:rPr lang="en-US" smtClean="0"/>
              <a:t> part of the Remote I/O starts at the 1747-SN Scanner module.</a:t>
            </a:r>
          </a:p>
          <a:p>
            <a:pPr eaLnBrk="1" hangingPunct="1"/>
            <a:r>
              <a:rPr lang="en-US" smtClean="0"/>
              <a:t>The module resides in the SLC-500 rack and is responsible for the communication to and from other Remote I/O devices connected to it.</a:t>
            </a:r>
          </a:p>
        </p:txBody>
      </p:sp>
      <p:sp>
        <p:nvSpPr>
          <p:cNvPr id="107523"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A513F9D-0D7F-4D67-AAD5-5EB57E5E0F79}" type="slidenum">
              <a:rPr lang="en-US" smtClean="0">
                <a:latin typeface="Arial" charset="0"/>
              </a:rPr>
              <a:pPr/>
              <a:t>106</a:t>
            </a:fld>
            <a:endParaRPr lang="en-US" sz="1400" smtClean="0">
              <a:latin typeface="Times" pitchFamily="18" charset="0"/>
            </a:endParaRPr>
          </a:p>
        </p:txBody>
      </p:sp>
      <p:sp>
        <p:nvSpPr>
          <p:cNvPr id="446466" name="Rectangle 2"/>
          <p:cNvSpPr>
            <a:spLocks noGrp="1" noChangeArrowheads="1"/>
          </p:cNvSpPr>
          <p:nvPr>
            <p:ph type="title"/>
          </p:nvPr>
        </p:nvSpPr>
        <p:spPr/>
        <p:txBody>
          <a:bodyPr/>
          <a:lstStyle/>
          <a:p>
            <a:pPr eaLnBrk="1" fontAlgn="auto" hangingPunct="1">
              <a:spcAft>
                <a:spcPts val="0"/>
              </a:spcAft>
              <a:defRPr/>
            </a:pPr>
            <a:r>
              <a:rPr lang="en-US"/>
              <a:t>1747-SN Scanner </a:t>
            </a:r>
          </a:p>
        </p:txBody>
      </p:sp>
      <p:pic>
        <p:nvPicPr>
          <p:cNvPr id="107525"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Effect transition="in" filter="dissolve">
                                      <p:cBhvr>
                                        <p:cTn id="7" dur="500"/>
                                        <p:tgtEl>
                                          <p:spTgt spid="446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6467">
                                            <p:txEl>
                                              <p:pRg st="1" end="1"/>
                                            </p:txEl>
                                          </p:spTgt>
                                        </p:tgtEl>
                                        <p:attrNameLst>
                                          <p:attrName>style.visibility</p:attrName>
                                        </p:attrNameLst>
                                      </p:cBhvr>
                                      <p:to>
                                        <p:strVal val="visible"/>
                                      </p:to>
                                    </p:set>
                                    <p:anim calcmode="lin" valueType="num">
                                      <p:cBhvr additive="base">
                                        <p:cTn id="12" dur="500" fill="hold"/>
                                        <p:tgtEl>
                                          <p:spTgt spid="44646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46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46467">
                                            <p:txEl>
                                              <p:pRg st="2" end="2"/>
                                            </p:txEl>
                                          </p:spTgt>
                                        </p:tgtEl>
                                        <p:attrNameLst>
                                          <p:attrName>style.visibility</p:attrName>
                                        </p:attrNameLst>
                                      </p:cBhvr>
                                      <p:to>
                                        <p:strVal val="visible"/>
                                      </p:to>
                                    </p:set>
                                    <p:anim calcmode="lin" valueType="num">
                                      <p:cBhvr additive="base">
                                        <p:cTn id="18" dur="500" fill="hold"/>
                                        <p:tgtEl>
                                          <p:spTgt spid="44646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464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304800" y="914400"/>
            <a:ext cx="8839200" cy="1143000"/>
          </a:xfrm>
        </p:spPr>
        <p:txBody>
          <a:bodyPr>
            <a:normAutofit fontScale="90000"/>
          </a:bodyPr>
          <a:lstStyle/>
          <a:p>
            <a:pPr algn="l" eaLnBrk="1" fontAlgn="auto" hangingPunct="1">
              <a:spcAft>
                <a:spcPts val="0"/>
              </a:spcAft>
              <a:defRPr/>
            </a:pPr>
            <a:r>
              <a:rPr lang="en-US" dirty="0"/>
              <a:t>Remote I/O </a:t>
            </a:r>
            <a:r>
              <a:rPr lang="en-US" dirty="0" smtClean="0"/>
              <a:t>Scanner Configuration</a:t>
            </a:r>
            <a:r>
              <a:rPr lang="en-US" dirty="0"/>
              <a:t/>
            </a:r>
            <a:br>
              <a:rPr lang="en-US" dirty="0"/>
            </a:br>
            <a:endParaRPr lang="en-US" dirty="0"/>
          </a:p>
        </p:txBody>
      </p:sp>
      <p:sp>
        <p:nvSpPr>
          <p:cNvPr id="146435" name="Rectangle 3"/>
          <p:cNvSpPr>
            <a:spLocks noGrp="1" noChangeArrowheads="1"/>
          </p:cNvSpPr>
          <p:nvPr>
            <p:ph type="subTitle" idx="1"/>
          </p:nvPr>
        </p:nvSpPr>
        <p:spPr>
          <a:xfrm>
            <a:off x="1295400" y="2362200"/>
            <a:ext cx="6400800" cy="1752600"/>
          </a:xfrm>
        </p:spPr>
        <p:txBody>
          <a:bodyPr/>
          <a:lstStyle/>
          <a:p>
            <a:pPr marL="609600" marR="0" indent="-609600" eaLnBrk="1" hangingPunct="1">
              <a:lnSpc>
                <a:spcPct val="80000"/>
              </a:lnSpc>
              <a:buClr>
                <a:schemeClr val="tx1"/>
              </a:buClr>
              <a:buFontTx/>
              <a:buChar char="•"/>
            </a:pPr>
            <a:r>
              <a:rPr lang="en-US" sz="1400" smtClean="0">
                <a:solidFill>
                  <a:schemeClr val="tx1"/>
                </a:solidFill>
              </a:rPr>
              <a:t>The Remote I/O Scanner enables communication between an SLC-500 processor and remotely located RIO compatible devices.</a:t>
            </a:r>
          </a:p>
          <a:p>
            <a:pPr marL="609600" marR="0" indent="-609600" eaLnBrk="1" hangingPunct="1">
              <a:lnSpc>
                <a:spcPct val="80000"/>
              </a:lnSpc>
              <a:buClr>
                <a:schemeClr val="tx1"/>
              </a:buClr>
              <a:buFontTx/>
              <a:buChar char="•"/>
            </a:pPr>
            <a:r>
              <a:rPr lang="en-US" sz="1400" smtClean="0">
                <a:solidFill>
                  <a:schemeClr val="tx1"/>
                </a:solidFill>
              </a:rPr>
              <a:t>The remote I/O Scanner module can support up to 32 input image and 32 output image words, each being 16 bits long.</a:t>
            </a:r>
          </a:p>
          <a:p>
            <a:pPr marL="609600" marR="0" indent="-609600" eaLnBrk="1" hangingPunct="1">
              <a:lnSpc>
                <a:spcPct val="80000"/>
              </a:lnSpc>
              <a:buClr>
                <a:schemeClr val="tx1"/>
              </a:buClr>
              <a:buFontTx/>
              <a:buChar char="•"/>
            </a:pPr>
            <a:r>
              <a:rPr lang="en-US" sz="1400" smtClean="0">
                <a:solidFill>
                  <a:schemeClr val="tx1"/>
                </a:solidFill>
              </a:rPr>
              <a:t>A Rack consists of 8 Input and 8 Output words.</a:t>
            </a:r>
          </a:p>
          <a:p>
            <a:pPr marL="609600" marR="0" indent="-609600" eaLnBrk="1" hangingPunct="1">
              <a:lnSpc>
                <a:spcPct val="80000"/>
              </a:lnSpc>
              <a:buClr>
                <a:schemeClr val="tx1"/>
              </a:buClr>
              <a:buFontTx/>
              <a:buChar char="•"/>
            </a:pPr>
            <a:r>
              <a:rPr lang="en-US" sz="1400" smtClean="0">
                <a:solidFill>
                  <a:schemeClr val="tx1"/>
                </a:solidFill>
              </a:rPr>
              <a:t>This allows a maximum of 4 Logical Racks.</a:t>
            </a:r>
          </a:p>
          <a:p>
            <a:pPr marL="609600" marR="0" indent="-609600" eaLnBrk="1" hangingPunct="1">
              <a:lnSpc>
                <a:spcPct val="80000"/>
              </a:lnSpc>
              <a:buClr>
                <a:schemeClr val="tx1"/>
              </a:buClr>
              <a:buFontTx/>
              <a:buChar char="•"/>
            </a:pPr>
            <a:r>
              <a:rPr lang="en-US" sz="1400" smtClean="0">
                <a:solidFill>
                  <a:schemeClr val="tx1"/>
                </a:solidFill>
              </a:rPr>
              <a:t>(32 input/output words/8= 4 logical Racks)</a:t>
            </a:r>
          </a:p>
          <a:p>
            <a:pPr marL="609600" marR="0" indent="-609600" eaLnBrk="1" hangingPunct="1">
              <a:lnSpc>
                <a:spcPct val="80000"/>
              </a:lnSpc>
              <a:buClr>
                <a:schemeClr val="tx1"/>
              </a:buClr>
              <a:buFontTx/>
              <a:buChar char="•"/>
            </a:pPr>
            <a:endParaRPr lang="en-US" sz="1400" smtClean="0">
              <a:solidFill>
                <a:schemeClr val="tx1"/>
              </a:solidFill>
            </a:endParaRPr>
          </a:p>
          <a:p>
            <a:pPr marL="609600" marR="0" indent="-609600" eaLnBrk="1" hangingPunct="1">
              <a:lnSpc>
                <a:spcPct val="80000"/>
              </a:lnSpc>
            </a:pPr>
            <a:endParaRPr lang="en-US" sz="2100" smtClean="0">
              <a:solidFill>
                <a:schemeClr val="tx1"/>
              </a:solidFill>
            </a:endParaRPr>
          </a:p>
          <a:p>
            <a:pPr marL="609600" marR="0" indent="-609600" eaLnBrk="1" hangingPunct="1">
              <a:lnSpc>
                <a:spcPct val="80000"/>
              </a:lnSpc>
            </a:pPr>
            <a:endParaRPr lang="en-US" sz="2100" smtClean="0">
              <a:solidFill>
                <a:schemeClr val="tx1"/>
              </a:solidFill>
            </a:endParaRPr>
          </a:p>
        </p:txBody>
      </p:sp>
      <p:sp>
        <p:nvSpPr>
          <p:cNvPr id="108548"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73BF3B4-E5B8-4794-887C-F92A72E63795}" type="slidenum">
              <a:rPr lang="en-US" smtClean="0">
                <a:latin typeface="Arial" charset="0"/>
              </a:rPr>
              <a:pPr/>
              <a:t>107</a:t>
            </a:fld>
            <a:endParaRPr lang="en-US" smtClean="0">
              <a:latin typeface="Arial" charset="0"/>
            </a:endParaRPr>
          </a:p>
        </p:txBody>
      </p:sp>
      <p:pic>
        <p:nvPicPr>
          <p:cNvPr id="108549" name="Picture 5" descr="The Line.jpg"/>
          <p:cNvPicPr>
            <a:picLocks noChangeAspect="1"/>
          </p:cNvPicPr>
          <p:nvPr/>
        </p:nvPicPr>
        <p:blipFill>
          <a:blip r:embed="rId4"/>
          <a:srcRect/>
          <a:stretch>
            <a:fillRect/>
          </a:stretch>
        </p:blipFill>
        <p:spPr bwMode="auto">
          <a:xfrm>
            <a:off x="0" y="1322388"/>
            <a:ext cx="9144000" cy="201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additive="base">
                                        <p:cTn id="7" dur="500" fill="hold"/>
                                        <p:tgtEl>
                                          <p:spTgt spid="146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64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 calcmode="lin" valueType="num">
                                      <p:cBhvr additive="base">
                                        <p:cTn id="13" dur="500" fill="hold"/>
                                        <p:tgtEl>
                                          <p:spTgt spid="146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64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6435">
                                            <p:txEl>
                                              <p:pRg st="2" end="2"/>
                                            </p:txEl>
                                          </p:spTgt>
                                        </p:tgtEl>
                                        <p:attrNameLst>
                                          <p:attrName>style.visibility</p:attrName>
                                        </p:attrNameLst>
                                      </p:cBhvr>
                                      <p:to>
                                        <p:strVal val="visible"/>
                                      </p:to>
                                    </p:set>
                                    <p:anim calcmode="lin" valueType="num">
                                      <p:cBhvr additive="base">
                                        <p:cTn id="19" dur="500" fill="hold"/>
                                        <p:tgtEl>
                                          <p:spTgt spid="146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64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6435">
                                            <p:txEl>
                                              <p:pRg st="3" end="3"/>
                                            </p:txEl>
                                          </p:spTgt>
                                        </p:tgtEl>
                                        <p:attrNameLst>
                                          <p:attrName>style.visibility</p:attrName>
                                        </p:attrNameLst>
                                      </p:cBhvr>
                                      <p:to>
                                        <p:strVal val="visible"/>
                                      </p:to>
                                    </p:set>
                                    <p:anim calcmode="lin" valueType="num">
                                      <p:cBhvr additive="base">
                                        <p:cTn id="25" dur="500" fill="hold"/>
                                        <p:tgtEl>
                                          <p:spTgt spid="1464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64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builtIn="1"/>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6435">
                                            <p:txEl>
                                              <p:pRg st="4" end="4"/>
                                            </p:txEl>
                                          </p:spTgt>
                                        </p:tgtEl>
                                        <p:attrNameLst>
                                          <p:attrName>style.visibility</p:attrName>
                                        </p:attrNameLst>
                                      </p:cBhvr>
                                      <p:to>
                                        <p:strVal val="visible"/>
                                      </p:to>
                                    </p:set>
                                    <p:anim calcmode="lin" valueType="num">
                                      <p:cBhvr additive="base">
                                        <p:cTn id="31" dur="500" fill="hold"/>
                                        <p:tgtEl>
                                          <p:spTgt spid="1464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64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p:cNvPicPr>
            <a:picLocks noGrp="1" noChangeAspect="1" noChangeArrowheads="1"/>
          </p:cNvPicPr>
          <p:nvPr>
            <p:ph idx="1"/>
          </p:nvPr>
        </p:nvPicPr>
        <p:blipFill>
          <a:blip r:embed="rId3"/>
          <a:srcRect/>
          <a:stretch>
            <a:fillRect/>
          </a:stretch>
        </p:blipFill>
        <p:spPr>
          <a:xfrm>
            <a:off x="2055813" y="1481138"/>
            <a:ext cx="5032375" cy="4525962"/>
          </a:xfrm>
          <a:noFill/>
        </p:spPr>
      </p:pic>
      <p:sp>
        <p:nvSpPr>
          <p:cNvPr id="109571"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828D071-8FBB-4BC7-8BA7-EFD81995B237}" type="slidenum">
              <a:rPr lang="en-US" smtClean="0">
                <a:latin typeface="Arial" charset="0"/>
              </a:rPr>
              <a:pPr/>
              <a:t>108</a:t>
            </a:fld>
            <a:endParaRPr lang="en-US" sz="1400" smtClean="0">
              <a:latin typeface="Times" pitchFamily="18" charset="0"/>
            </a:endParaRPr>
          </a:p>
        </p:txBody>
      </p:sp>
      <p:sp>
        <p:nvSpPr>
          <p:cNvPr id="262146" name="Rectangle 2"/>
          <p:cNvSpPr>
            <a:spLocks noGrp="1" noChangeArrowheads="1"/>
          </p:cNvSpPr>
          <p:nvPr>
            <p:ph type="title"/>
          </p:nvPr>
        </p:nvSpPr>
        <p:spPr>
          <a:xfrm>
            <a:off x="457200" y="228600"/>
            <a:ext cx="8229600" cy="1143000"/>
          </a:xfrm>
        </p:spPr>
        <p:txBody>
          <a:bodyPr/>
          <a:lstStyle/>
          <a:p>
            <a:pPr eaLnBrk="1" fontAlgn="auto" hangingPunct="1">
              <a:spcAft>
                <a:spcPts val="0"/>
              </a:spcAft>
              <a:defRPr/>
            </a:pPr>
            <a:r>
              <a:rPr lang="en-US"/>
              <a:t>Scanner I/O Image Table</a:t>
            </a:r>
          </a:p>
        </p:txBody>
      </p:sp>
      <p:pic>
        <p:nvPicPr>
          <p:cNvPr id="109573" name="Picture 4"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ChangeAspect="1"/>
          </p:cNvGraphicFramePr>
          <p:nvPr>
            <p:ph sz="half" idx="1"/>
          </p:nvPr>
        </p:nvGraphicFramePr>
        <p:xfrm>
          <a:off x="2667000" y="1219200"/>
          <a:ext cx="5715000" cy="5616575"/>
        </p:xfrm>
        <a:graphic>
          <a:graphicData uri="http://schemas.openxmlformats.org/presentationml/2006/ole">
            <p:oleObj spid="_x0000_s125954" name="Bitmap Image" r:id="rId4" imgW="5514286" imgH="5420482" progId="Paint.Picture">
              <p:embed/>
            </p:oleObj>
          </a:graphicData>
        </a:graphic>
      </p:graphicFrame>
      <p:pic>
        <p:nvPicPr>
          <p:cNvPr id="20484" name="Picture 6"/>
          <p:cNvPicPr>
            <a:picLocks noGrp="1" noChangeAspect="1" noChangeArrowheads="1"/>
          </p:cNvPicPr>
          <p:nvPr>
            <p:ph sz="half" idx="2"/>
          </p:nvPr>
        </p:nvPicPr>
        <p:blipFill>
          <a:blip r:embed="rId5"/>
          <a:srcRect/>
          <a:stretch>
            <a:fillRect/>
          </a:stretch>
        </p:blipFill>
        <p:spPr>
          <a:xfrm>
            <a:off x="228600" y="4038600"/>
            <a:ext cx="2743200" cy="1676400"/>
          </a:xfrm>
          <a:noFill/>
        </p:spPr>
      </p:pic>
      <p:sp>
        <p:nvSpPr>
          <p:cNvPr id="20485"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049FE17-D197-4C8E-B84E-1C27256EEF19}" type="slidenum">
              <a:rPr lang="en-US" smtClean="0">
                <a:latin typeface="Arial" charset="0"/>
              </a:rPr>
              <a:pPr/>
              <a:t>109</a:t>
            </a:fld>
            <a:endParaRPr lang="en-US" sz="1400" smtClean="0">
              <a:latin typeface="Times" pitchFamily="18" charset="0"/>
            </a:endParaRPr>
          </a:p>
        </p:txBody>
      </p:sp>
      <p:sp>
        <p:nvSpPr>
          <p:cNvPr id="519172" name="Rectangle 4"/>
          <p:cNvSpPr>
            <a:spLocks noGrp="1" noChangeArrowheads="1"/>
          </p:cNvSpPr>
          <p:nvPr>
            <p:ph type="title"/>
          </p:nvPr>
        </p:nvSpPr>
        <p:spPr/>
        <p:txBody>
          <a:bodyPr/>
          <a:lstStyle/>
          <a:p>
            <a:pPr eaLnBrk="1" fontAlgn="auto" hangingPunct="1">
              <a:spcAft>
                <a:spcPts val="0"/>
              </a:spcAft>
              <a:defRPr/>
            </a:pPr>
            <a:r>
              <a:rPr lang="en-US" dirty="0">
                <a:solidFill>
                  <a:schemeClr val="bg1"/>
                </a:solidFill>
              </a:rPr>
              <a:t>Scanner Hardware Features</a:t>
            </a:r>
          </a:p>
        </p:txBody>
      </p:sp>
      <p:pic>
        <p:nvPicPr>
          <p:cNvPr id="20487" name="Picture 6" descr="The Line.jpg"/>
          <p:cNvPicPr>
            <a:picLocks noChangeAspect="1"/>
          </p:cNvPicPr>
          <p:nvPr/>
        </p:nvPicPr>
        <p:blipFill>
          <a:blip r:embed="rId6"/>
          <a:srcRect/>
          <a:stretch>
            <a:fillRect/>
          </a:stretch>
        </p:blipFill>
        <p:spPr bwMode="auto">
          <a:xfrm>
            <a:off x="0" y="1066800"/>
            <a:ext cx="9144000" cy="201613"/>
          </a:xfrm>
          <a:prstGeom prst="rect">
            <a:avLst/>
          </a:prstGeom>
          <a:noFill/>
          <a:ln w="9525">
            <a:noFill/>
            <a:miter lim="800000"/>
            <a:headEnd/>
            <a:tailEnd/>
          </a:ln>
        </p:spPr>
      </p:pic>
      <p:cxnSp>
        <p:nvCxnSpPr>
          <p:cNvPr id="9" name="Straight Arrow Connector 8"/>
          <p:cNvCxnSpPr/>
          <p:nvPr/>
        </p:nvCxnSpPr>
        <p:spPr>
          <a:xfrm>
            <a:off x="2667000" y="43434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11</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Configuring the DH+ RS-</a:t>
            </a:r>
            <a:r>
              <a:rPr lang="en-US" dirty="0" err="1" smtClean="0"/>
              <a:t>Linx</a:t>
            </a:r>
            <a:r>
              <a:rPr lang="en-US" dirty="0" smtClean="0"/>
              <a:t> Driver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265217" name="Picture 1"/>
          <p:cNvPicPr>
            <a:picLocks noChangeAspect="1" noChangeArrowheads="1"/>
          </p:cNvPicPr>
          <p:nvPr/>
        </p:nvPicPr>
        <p:blipFill>
          <a:blip r:embed="rId4"/>
          <a:srcRect/>
          <a:stretch>
            <a:fillRect/>
          </a:stretch>
        </p:blipFill>
        <p:spPr bwMode="auto">
          <a:xfrm>
            <a:off x="1143000" y="1447800"/>
            <a:ext cx="3086100" cy="1171575"/>
          </a:xfrm>
          <a:prstGeom prst="rect">
            <a:avLst/>
          </a:prstGeom>
          <a:noFill/>
          <a:ln w="9525">
            <a:noFill/>
            <a:miter lim="800000"/>
            <a:headEnd/>
            <a:tailEnd/>
          </a:ln>
        </p:spPr>
      </p:pic>
      <p:pic>
        <p:nvPicPr>
          <p:cNvPr id="265218" name="Picture 2"/>
          <p:cNvPicPr>
            <a:picLocks noChangeAspect="1" noChangeArrowheads="1"/>
          </p:cNvPicPr>
          <p:nvPr/>
        </p:nvPicPr>
        <p:blipFill>
          <a:blip r:embed="rId5"/>
          <a:srcRect/>
          <a:stretch>
            <a:fillRect/>
          </a:stretch>
        </p:blipFill>
        <p:spPr bwMode="auto">
          <a:xfrm>
            <a:off x="5486400" y="2286000"/>
            <a:ext cx="3257550" cy="2867025"/>
          </a:xfrm>
          <a:prstGeom prst="rect">
            <a:avLst/>
          </a:prstGeom>
          <a:noFill/>
          <a:ln w="9525">
            <a:noFill/>
            <a:miter lim="800000"/>
            <a:headEnd/>
            <a:tailEnd/>
          </a:ln>
        </p:spPr>
      </p:pic>
      <p:sp>
        <p:nvSpPr>
          <p:cNvPr id="265219" name="Rectangle 3"/>
          <p:cNvSpPr>
            <a:spLocks noChangeArrowheads="1"/>
          </p:cNvSpPr>
          <p:nvPr/>
        </p:nvSpPr>
        <p:spPr bwMode="auto">
          <a:xfrm>
            <a:off x="228600" y="3048000"/>
            <a:ext cx="60198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Click on OK in the above diagram.</a:t>
            </a:r>
            <a:endParaRPr lang="en-US" sz="1200" dirty="0" smtClean="0">
              <a:latin typeface="Arial" pitchFamily="34" charset="0"/>
              <a:ea typeface="Times New Roman" pitchFamily="18" charset="0"/>
              <a:cs typeface="Arial" pitchFamily="34" charset="0"/>
            </a:endParaRPr>
          </a:p>
          <a:p>
            <a:pPr lvl="0" algn="l">
              <a:buFont typeface="Arial" pitchFamily="34" charset="0"/>
              <a:buChar char="•"/>
            </a:pPr>
            <a:r>
              <a:rPr lang="en-US" sz="1200" dirty="0" smtClean="0"/>
              <a:t>From the property area click on DEVICE TYPE labeled C.</a:t>
            </a:r>
          </a:p>
          <a:p>
            <a:pPr lvl="0" algn="l">
              <a:buFont typeface="Arial" pitchFamily="34" charset="0"/>
              <a:buChar char="•"/>
            </a:pPr>
            <a:r>
              <a:rPr lang="en-US" sz="1200" dirty="0" smtClean="0"/>
              <a:t>Go to VALUE and Click on the Pull Down window labeled D.</a:t>
            </a:r>
          </a:p>
          <a:p>
            <a:pPr lvl="0" algn="l">
              <a:buFont typeface="Arial" pitchFamily="34" charset="0"/>
              <a:buChar char="•"/>
            </a:pPr>
            <a:r>
              <a:rPr lang="en-US" sz="1200" dirty="0" smtClean="0"/>
              <a:t>From the Pull down list, click on PCMK.</a:t>
            </a:r>
          </a:p>
          <a:p>
            <a:pPr lvl="0" algn="l">
              <a:buFont typeface="Arial" pitchFamily="34" charset="0"/>
              <a:buChar char="•"/>
            </a:pPr>
            <a:r>
              <a:rPr lang="en-US" sz="1200" dirty="0" smtClean="0"/>
              <a:t>Go to the next Property, which is NETWORK and click on it.</a:t>
            </a:r>
          </a:p>
          <a:p>
            <a:pPr lvl="0" algn="l">
              <a:buFont typeface="Arial" pitchFamily="34" charset="0"/>
              <a:buChar char="•"/>
            </a:pPr>
            <a:r>
              <a:rPr lang="en-US" sz="1200" dirty="0" smtClean="0"/>
              <a:t>Go to VALUE and click on the Pull Down window to select DH+.</a:t>
            </a:r>
          </a:p>
          <a:p>
            <a:pPr lvl="0" algn="l">
              <a:buFont typeface="Arial" pitchFamily="34" charset="0"/>
              <a:buChar char="•"/>
            </a:pPr>
            <a:r>
              <a:rPr lang="en-US" sz="1200" dirty="0" smtClean="0"/>
              <a:t>Go to the next Property, which is STATION NAME and click on it.</a:t>
            </a:r>
          </a:p>
          <a:p>
            <a:pPr lvl="0" algn="l">
              <a:buFont typeface="Arial" pitchFamily="34" charset="0"/>
              <a:buChar char="•"/>
            </a:pPr>
            <a:r>
              <a:rPr lang="en-US" sz="1200" dirty="0" smtClean="0"/>
              <a:t>Leave the STATION NAME as </a:t>
            </a:r>
            <a:r>
              <a:rPr lang="en-US" sz="1200" dirty="0" err="1" smtClean="0"/>
              <a:t>RSLinx</a:t>
            </a:r>
            <a:r>
              <a:rPr lang="en-US" sz="1200" dirty="0" smtClean="0"/>
              <a:t>. </a:t>
            </a:r>
          </a:p>
          <a:p>
            <a:pPr lvl="0" algn="l">
              <a:buFont typeface="Arial" pitchFamily="34" charset="0"/>
              <a:buChar char="•"/>
            </a:pPr>
            <a:r>
              <a:rPr lang="en-US" sz="1200" dirty="0" smtClean="0"/>
              <a:t>Go to the next Property, which is STATION NUMBER and click on it. </a:t>
            </a:r>
          </a:p>
          <a:p>
            <a:pPr lvl="0" algn="l">
              <a:buFont typeface="Arial" pitchFamily="34" charset="0"/>
              <a:buChar char="•"/>
            </a:pPr>
            <a:r>
              <a:rPr lang="en-US" sz="1200" dirty="0" smtClean="0"/>
              <a:t>Go to Value and type in a Station Number to use for your computer.</a:t>
            </a:r>
          </a:p>
          <a:p>
            <a:pPr algn="l"/>
            <a:r>
              <a:rPr lang="en-US" sz="1200" dirty="0" smtClean="0"/>
              <a:t>(Recommended values are a number between 70 to 76)</a:t>
            </a:r>
          </a:p>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5220" name="AutoShape 4"/>
          <p:cNvSpPr>
            <a:spLocks noChangeArrowheads="1"/>
          </p:cNvSpPr>
          <p:nvPr/>
        </p:nvSpPr>
        <p:spPr bwMode="auto">
          <a:xfrm>
            <a:off x="6553200" y="2743200"/>
            <a:ext cx="274637" cy="274638"/>
          </a:xfrm>
          <a:prstGeom prst="wedgeRectCallout">
            <a:avLst>
              <a:gd name="adj1" fmla="val -161111"/>
              <a:gd name="adj2" fmla="val 86806"/>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cs typeface="Arial" pitchFamily="34" charset="0"/>
              </a:rPr>
              <a:t>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5221" name="AutoShape 5"/>
          <p:cNvSpPr>
            <a:spLocks noChangeArrowheads="1"/>
          </p:cNvSpPr>
          <p:nvPr/>
        </p:nvSpPr>
        <p:spPr bwMode="auto">
          <a:xfrm>
            <a:off x="8382000" y="2590800"/>
            <a:ext cx="274638" cy="274637"/>
          </a:xfrm>
          <a:prstGeom prst="wedgeRectCallout">
            <a:avLst>
              <a:gd name="adj1" fmla="val 9722"/>
              <a:gd name="adj2" fmla="val 12847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cs typeface="Arial" pitchFamily="34" charset="0"/>
              </a:rPr>
              <a:t>D</a:t>
            </a:r>
            <a:endParaRPr kumimoji="0" lang="en-US" sz="11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6"/>
          <p:cNvGraphicFramePr>
            <a:graphicFrameLocks noChangeAspect="1"/>
          </p:cNvGraphicFramePr>
          <p:nvPr>
            <p:ph idx="1"/>
          </p:nvPr>
        </p:nvGraphicFramePr>
        <p:xfrm>
          <a:off x="1681163" y="1481138"/>
          <a:ext cx="5781675" cy="4525962"/>
        </p:xfrm>
        <a:graphic>
          <a:graphicData uri="http://schemas.openxmlformats.org/presentationml/2006/ole">
            <p:oleObj spid="_x0000_s126978" name="Bitmap Image" r:id="rId4" imgW="7485714" imgH="5858693" progId="Paint.Picture">
              <p:embed/>
            </p:oleObj>
          </a:graphicData>
        </a:graphic>
      </p:graphicFrame>
      <p:sp>
        <p:nvSpPr>
          <p:cNvPr id="2150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BB9B655-F502-4362-ADE0-E3CD754C5297}" type="slidenum">
              <a:rPr lang="en-US" smtClean="0">
                <a:latin typeface="Arial" charset="0"/>
              </a:rPr>
              <a:pPr/>
              <a:t>110</a:t>
            </a:fld>
            <a:endParaRPr lang="en-US" sz="1400" smtClean="0">
              <a:latin typeface="Times" pitchFamily="18" charset="0"/>
            </a:endParaRPr>
          </a:p>
        </p:txBody>
      </p:sp>
      <p:sp>
        <p:nvSpPr>
          <p:cNvPr id="522244" name="Rectangle 4"/>
          <p:cNvSpPr>
            <a:spLocks noGrp="1" noChangeArrowheads="1"/>
          </p:cNvSpPr>
          <p:nvPr>
            <p:ph type="title"/>
          </p:nvPr>
        </p:nvSpPr>
        <p:spPr/>
        <p:txBody>
          <a:bodyPr/>
          <a:lstStyle/>
          <a:p>
            <a:pPr eaLnBrk="1" fontAlgn="auto" hangingPunct="1">
              <a:spcAft>
                <a:spcPts val="0"/>
              </a:spcAft>
              <a:defRPr/>
            </a:pPr>
            <a:r>
              <a:rPr lang="en-US"/>
              <a:t>1747-SN Troubleshooting</a:t>
            </a:r>
          </a:p>
        </p:txBody>
      </p:sp>
      <p:pic>
        <p:nvPicPr>
          <p:cNvPr id="21509" name="Picture 4"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5" name="Rectangle 3"/>
          <p:cNvSpPr>
            <a:spLocks noGrp="1" noChangeArrowheads="1"/>
          </p:cNvSpPr>
          <p:nvPr>
            <p:ph idx="1"/>
          </p:nvPr>
        </p:nvSpPr>
        <p:spPr>
          <a:xfrm>
            <a:off x="381000" y="1371600"/>
            <a:ext cx="8382000" cy="5029200"/>
          </a:xfrm>
        </p:spPr>
        <p:txBody>
          <a:bodyPr/>
          <a:lstStyle/>
          <a:p>
            <a:pPr eaLnBrk="1" hangingPunct="1"/>
            <a:r>
              <a:rPr lang="en-US" smtClean="0"/>
              <a:t>1746-Direct Communication Module</a:t>
            </a:r>
          </a:p>
          <a:p>
            <a:pPr eaLnBrk="1" hangingPunct="1"/>
            <a:r>
              <a:rPr lang="en-US" smtClean="0"/>
              <a:t>Panelview Terminals</a:t>
            </a:r>
          </a:p>
          <a:p>
            <a:pPr eaLnBrk="1" hangingPunct="1"/>
            <a:r>
              <a:rPr lang="en-US" smtClean="0"/>
              <a:t>1794 Flex I/O</a:t>
            </a:r>
          </a:p>
          <a:p>
            <a:pPr eaLnBrk="1" hangingPunct="1"/>
            <a:r>
              <a:rPr lang="en-US" smtClean="0"/>
              <a:t>1791 Block I/O</a:t>
            </a:r>
          </a:p>
          <a:p>
            <a:pPr eaLnBrk="1" hangingPunct="1"/>
            <a:r>
              <a:rPr lang="en-US" smtClean="0"/>
              <a:t>1305/ 1336 Plus VFD Drives</a:t>
            </a:r>
          </a:p>
          <a:p>
            <a:pPr eaLnBrk="1" hangingPunct="1">
              <a:buFontTx/>
              <a:buNone/>
            </a:pPr>
            <a:endParaRPr lang="en-US" smtClean="0"/>
          </a:p>
        </p:txBody>
      </p:sp>
      <p:sp>
        <p:nvSpPr>
          <p:cNvPr id="110595"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1FECF75-BB91-4D71-B165-33F24A30B98E}" type="slidenum">
              <a:rPr lang="en-US" smtClean="0">
                <a:latin typeface="Arial" charset="0"/>
              </a:rPr>
              <a:pPr/>
              <a:t>111</a:t>
            </a:fld>
            <a:endParaRPr lang="en-US" sz="1400" smtClean="0">
              <a:latin typeface="Times" pitchFamily="18" charset="0"/>
            </a:endParaRPr>
          </a:p>
        </p:txBody>
      </p:sp>
      <p:sp>
        <p:nvSpPr>
          <p:cNvPr id="156674" name="Rectangle 2"/>
          <p:cNvSpPr>
            <a:spLocks noGrp="1" noChangeArrowheads="1"/>
          </p:cNvSpPr>
          <p:nvPr>
            <p:ph type="title"/>
          </p:nvPr>
        </p:nvSpPr>
        <p:spPr>
          <a:xfrm>
            <a:off x="381000" y="39687"/>
            <a:ext cx="8763000" cy="1103313"/>
          </a:xfrm>
        </p:spPr>
        <p:txBody>
          <a:bodyPr>
            <a:normAutofit fontScale="90000"/>
          </a:bodyPr>
          <a:lstStyle/>
          <a:p>
            <a:pPr eaLnBrk="1" fontAlgn="auto" hangingPunct="1">
              <a:spcAft>
                <a:spcPts val="0"/>
              </a:spcAft>
              <a:defRPr/>
            </a:pPr>
            <a:r>
              <a:rPr lang="en-US" dirty="0"/>
              <a:t>Additional Items that may be </a:t>
            </a:r>
            <a:r>
              <a:rPr lang="en-US" dirty="0" smtClean="0"/>
              <a:t>Connected </a:t>
            </a:r>
            <a:r>
              <a:rPr lang="en-US" dirty="0"/>
              <a:t>to Remote I/O</a:t>
            </a:r>
          </a:p>
        </p:txBody>
      </p:sp>
      <p:pic>
        <p:nvPicPr>
          <p:cNvPr id="110597"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 to="" calcmode="lin" valueType="num">
                                      <p:cBhvr>
                                        <p:cTn id="7" dur="1" fill="hold"/>
                                        <p:tgtEl>
                                          <p:spTgt spid="15667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 to="" calcmode="lin" valueType="num">
                                      <p:cBhvr>
                                        <p:cTn id="12" dur="1" fill="hold"/>
                                        <p:tgtEl>
                                          <p:spTgt spid="15667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 to="" calcmode="lin" valueType="num">
                                      <p:cBhvr>
                                        <p:cTn id="17" dur="1" fill="hold"/>
                                        <p:tgtEl>
                                          <p:spTgt spid="15667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56675">
                                            <p:txEl>
                                              <p:pRg st="3" end="3"/>
                                            </p:txEl>
                                          </p:spTgt>
                                        </p:tgtEl>
                                        <p:attrNameLst>
                                          <p:attrName>style.visibility</p:attrName>
                                        </p:attrNameLst>
                                      </p:cBhvr>
                                      <p:to>
                                        <p:strVal val="visible"/>
                                      </p:to>
                                    </p:set>
                                    <p:anim to="" calcmode="lin" valueType="num">
                                      <p:cBhvr>
                                        <p:cTn id="22" dur="1" fill="hold"/>
                                        <p:tgtEl>
                                          <p:spTgt spid="15667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56675">
                                            <p:txEl>
                                              <p:pRg st="4" end="4"/>
                                            </p:txEl>
                                          </p:spTgt>
                                        </p:tgtEl>
                                        <p:attrNameLst>
                                          <p:attrName>style.visibility</p:attrName>
                                        </p:attrNameLst>
                                      </p:cBhvr>
                                      <p:to>
                                        <p:strVal val="visible"/>
                                      </p:to>
                                    </p:set>
                                    <p:anim to="" calcmode="lin" valueType="num">
                                      <p:cBhvr>
                                        <p:cTn id="27" dur="1" fill="hold"/>
                                        <p:tgtEl>
                                          <p:spTgt spid="15667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Grp="1" noChangeArrowheads="1"/>
          </p:cNvSpPr>
          <p:nvPr>
            <p:ph idx="1"/>
          </p:nvPr>
        </p:nvSpPr>
        <p:spPr>
          <a:xfrm>
            <a:off x="304800" y="1524000"/>
            <a:ext cx="8382000" cy="5334000"/>
          </a:xfrm>
        </p:spPr>
        <p:txBody>
          <a:bodyPr/>
          <a:lstStyle/>
          <a:p>
            <a:pPr eaLnBrk="1" hangingPunct="1"/>
            <a:r>
              <a:rPr lang="en-US" sz="1800" b="1" smtClean="0"/>
              <a:t>The Direct Communication Module Catalog Number 1746-DCM is used to connect a SLC-500     to a supervisory Allen Bradley Programmable Controller via the RIO link, thereby providing a distributed processing system.</a:t>
            </a:r>
          </a:p>
          <a:p>
            <a:pPr eaLnBrk="1" hangingPunct="1"/>
            <a:endParaRPr lang="en-US" sz="1800" b="1" smtClean="0"/>
          </a:p>
          <a:p>
            <a:pPr eaLnBrk="1" hangingPunct="1"/>
            <a:r>
              <a:rPr lang="en-US" sz="2000" b="1" smtClean="0"/>
              <a:t>What this means is that it allows the SLC-500 to connect to the PLC 5 Processor</a:t>
            </a:r>
          </a:p>
          <a:p>
            <a:pPr eaLnBrk="1" hangingPunct="1"/>
            <a:r>
              <a:rPr lang="en-US" b="1" smtClean="0"/>
              <a:t>The DCM module has Dip Switches that need to be set up when you replace the module.</a:t>
            </a:r>
          </a:p>
        </p:txBody>
      </p:sp>
      <p:sp>
        <p:nvSpPr>
          <p:cNvPr id="11161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03C1A2A-CBFC-4B20-81E4-4C2FAA8CD903}" type="slidenum">
              <a:rPr lang="en-US" smtClean="0">
                <a:latin typeface="Arial" charset="0"/>
              </a:rPr>
              <a:pPr/>
              <a:t>112</a:t>
            </a:fld>
            <a:endParaRPr lang="en-US" sz="1400" smtClean="0">
              <a:latin typeface="Times" pitchFamily="18" charset="0"/>
            </a:endParaRPr>
          </a:p>
        </p:txBody>
      </p:sp>
      <p:sp>
        <p:nvSpPr>
          <p:cNvPr id="157698" name="Rectangle 2"/>
          <p:cNvSpPr>
            <a:spLocks noGrp="1" noChangeArrowheads="1"/>
          </p:cNvSpPr>
          <p:nvPr>
            <p:ph type="title"/>
          </p:nvPr>
        </p:nvSpPr>
        <p:spPr>
          <a:xfrm>
            <a:off x="457200" y="76200"/>
            <a:ext cx="8229600" cy="1143000"/>
          </a:xfrm>
        </p:spPr>
        <p:txBody>
          <a:bodyPr>
            <a:normAutofit fontScale="90000"/>
          </a:bodyPr>
          <a:lstStyle/>
          <a:p>
            <a:pPr eaLnBrk="1" fontAlgn="auto" hangingPunct="1">
              <a:spcAft>
                <a:spcPts val="0"/>
              </a:spcAft>
              <a:defRPr/>
            </a:pPr>
            <a:r>
              <a:rPr lang="en-US" dirty="0"/>
              <a:t>1746 DCM Direct Communication Module</a:t>
            </a:r>
          </a:p>
        </p:txBody>
      </p:sp>
      <p:pic>
        <p:nvPicPr>
          <p:cNvPr id="111621"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anim to="" calcmode="lin" valueType="num">
                                      <p:cBhvr>
                                        <p:cTn id="7" dur="1" fill="hold"/>
                                        <p:tgtEl>
                                          <p:spTgt spid="15769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7699">
                                            <p:txEl>
                                              <p:pRg st="2" end="2"/>
                                            </p:txEl>
                                          </p:spTgt>
                                        </p:tgtEl>
                                        <p:attrNameLst>
                                          <p:attrName>style.visibility</p:attrName>
                                        </p:attrNameLst>
                                      </p:cBhvr>
                                      <p:to>
                                        <p:strVal val="visible"/>
                                      </p:to>
                                    </p:set>
                                    <p:anim to="" calcmode="lin" valueType="num">
                                      <p:cBhvr>
                                        <p:cTn id="12" dur="1" fill="hold"/>
                                        <p:tgtEl>
                                          <p:spTgt spid="15769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7699">
                                            <p:txEl>
                                              <p:pRg st="3" end="3"/>
                                            </p:txEl>
                                          </p:spTgt>
                                        </p:tgtEl>
                                        <p:attrNameLst>
                                          <p:attrName>style.visibility</p:attrName>
                                        </p:attrNameLst>
                                      </p:cBhvr>
                                      <p:to>
                                        <p:strVal val="visible"/>
                                      </p:to>
                                    </p:set>
                                    <p:anim to="" calcmode="lin" valueType="num">
                                      <p:cBhvr>
                                        <p:cTn id="17" dur="1" fill="hold"/>
                                        <p:tgtEl>
                                          <p:spTgt spid="15769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1" name="Rectangle 3"/>
          <p:cNvSpPr>
            <a:spLocks noGrp="1" noChangeArrowheads="1"/>
          </p:cNvSpPr>
          <p:nvPr>
            <p:ph idx="1"/>
          </p:nvPr>
        </p:nvSpPr>
        <p:spPr>
          <a:xfrm>
            <a:off x="990600" y="1447800"/>
            <a:ext cx="7772400" cy="4114800"/>
          </a:xfrm>
        </p:spPr>
        <p:txBody>
          <a:bodyPr/>
          <a:lstStyle/>
          <a:p>
            <a:pPr eaLnBrk="1" hangingPunct="1"/>
            <a:r>
              <a:rPr lang="en-US" sz="1800" smtClean="0"/>
              <a:t>Panelview RIO configuration is performed in the Panelbuilder32  Software.</a:t>
            </a:r>
          </a:p>
          <a:p>
            <a:pPr eaLnBrk="1" hangingPunct="1"/>
            <a:r>
              <a:rPr lang="en-US" sz="1800" smtClean="0"/>
              <a:t>The OEM or Engineer will typically configure the information so it may talk to the   1747-SN Scanner module.</a:t>
            </a:r>
          </a:p>
          <a:p>
            <a:pPr eaLnBrk="1" hangingPunct="1"/>
            <a:r>
              <a:rPr lang="en-US" sz="1800" smtClean="0"/>
              <a:t>The configuration data that is downloaded to the Panelview can be observed on the Terminal by accessing the Configuration Set up Screen.</a:t>
            </a:r>
          </a:p>
          <a:p>
            <a:pPr eaLnBrk="1" hangingPunct="1"/>
            <a:r>
              <a:rPr lang="en-US" sz="1800" b="1" smtClean="0"/>
              <a:t>On the PV550, 600, 900 and 1000 this is accomplished by depressing the right and left arrow keys at the same time.</a:t>
            </a:r>
          </a:p>
        </p:txBody>
      </p:sp>
      <p:sp>
        <p:nvSpPr>
          <p:cNvPr id="112643"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85C707-7610-4C44-B084-67AE406A7502}" type="slidenum">
              <a:rPr lang="en-US" smtClean="0">
                <a:latin typeface="Arial" charset="0"/>
              </a:rPr>
              <a:pPr/>
              <a:t>113</a:t>
            </a:fld>
            <a:endParaRPr lang="en-US" sz="1400" smtClean="0">
              <a:latin typeface="Times" pitchFamily="18" charset="0"/>
            </a:endParaRPr>
          </a:p>
        </p:txBody>
      </p:sp>
      <p:sp>
        <p:nvSpPr>
          <p:cNvPr id="160770" name="Rectangle 2"/>
          <p:cNvSpPr>
            <a:spLocks noGrp="1" noChangeArrowheads="1"/>
          </p:cNvSpPr>
          <p:nvPr>
            <p:ph type="title"/>
          </p:nvPr>
        </p:nvSpPr>
        <p:spPr>
          <a:xfrm>
            <a:off x="304800" y="573087"/>
            <a:ext cx="8839200" cy="1103313"/>
          </a:xfrm>
        </p:spPr>
        <p:txBody>
          <a:bodyPr>
            <a:normAutofit fontScale="90000"/>
          </a:bodyPr>
          <a:lstStyle/>
          <a:p>
            <a:pPr eaLnBrk="1" fontAlgn="auto" hangingPunct="1">
              <a:spcAft>
                <a:spcPts val="0"/>
              </a:spcAft>
              <a:defRPr/>
            </a:pPr>
            <a:r>
              <a:rPr lang="en-US" dirty="0" err="1">
                <a:solidFill>
                  <a:schemeClr val="tx1"/>
                </a:solidFill>
              </a:rPr>
              <a:t>Panelview</a:t>
            </a:r>
            <a:r>
              <a:rPr lang="en-US" dirty="0">
                <a:solidFill>
                  <a:schemeClr val="tx1"/>
                </a:solidFill>
              </a:rPr>
              <a:t> Terminals</a:t>
            </a:r>
            <a:br>
              <a:rPr lang="en-US" dirty="0">
                <a:solidFill>
                  <a:schemeClr val="tx1"/>
                </a:solidFill>
              </a:rPr>
            </a:br>
            <a:endParaRPr lang="en-US" dirty="0">
              <a:solidFill>
                <a:schemeClr val="tx1"/>
              </a:solidFill>
            </a:endParaRPr>
          </a:p>
        </p:txBody>
      </p:sp>
      <p:pic>
        <p:nvPicPr>
          <p:cNvPr id="112645"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dissolve">
                                      <p:cBhvr>
                                        <p:cTn id="7" dur="500"/>
                                        <p:tgtEl>
                                          <p:spTgt spid="160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0771">
                                            <p:txEl>
                                              <p:pRg st="1" end="1"/>
                                            </p:txEl>
                                          </p:spTgt>
                                        </p:tgtEl>
                                        <p:attrNameLst>
                                          <p:attrName>style.visibility</p:attrName>
                                        </p:attrNameLst>
                                      </p:cBhvr>
                                      <p:to>
                                        <p:strVal val="visible"/>
                                      </p:to>
                                    </p:set>
                                    <p:animEffect transition="in" filter="dissolve">
                                      <p:cBhvr>
                                        <p:cTn id="12" dur="500"/>
                                        <p:tgtEl>
                                          <p:spTgt spid="160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0771">
                                            <p:txEl>
                                              <p:pRg st="2" end="2"/>
                                            </p:txEl>
                                          </p:spTgt>
                                        </p:tgtEl>
                                        <p:attrNameLst>
                                          <p:attrName>style.visibility</p:attrName>
                                        </p:attrNameLst>
                                      </p:cBhvr>
                                      <p:to>
                                        <p:strVal val="visible"/>
                                      </p:to>
                                    </p:set>
                                    <p:animEffect transition="in" filter="dissolve">
                                      <p:cBhvr>
                                        <p:cTn id="17" dur="500"/>
                                        <p:tgtEl>
                                          <p:spTgt spid="160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0771">
                                            <p:txEl>
                                              <p:pRg st="3" end="3"/>
                                            </p:txEl>
                                          </p:spTgt>
                                        </p:tgtEl>
                                        <p:attrNameLst>
                                          <p:attrName>style.visibility</p:attrName>
                                        </p:attrNameLst>
                                      </p:cBhvr>
                                      <p:to>
                                        <p:strVal val="visible"/>
                                      </p:to>
                                    </p:set>
                                    <p:animEffect transition="in" filter="dissolve">
                                      <p:cBhvr>
                                        <p:cTn id="22" dur="500"/>
                                        <p:tgtEl>
                                          <p:spTgt spid="160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p:txBody>
          <a:bodyPr/>
          <a:lstStyle/>
          <a:p>
            <a:pPr eaLnBrk="1" fontAlgn="auto" hangingPunct="1">
              <a:spcAft>
                <a:spcPts val="0"/>
              </a:spcAft>
              <a:defRPr/>
            </a:pPr>
            <a:r>
              <a:rPr lang="en-US" dirty="0">
                <a:solidFill>
                  <a:schemeClr val="tx1"/>
                </a:solidFill>
              </a:rPr>
              <a:t>1794-Flex I/O</a:t>
            </a:r>
            <a:br>
              <a:rPr lang="en-US" dirty="0">
                <a:solidFill>
                  <a:schemeClr val="tx1"/>
                </a:solidFill>
              </a:rPr>
            </a:br>
            <a:endParaRPr lang="en-US" dirty="0">
              <a:solidFill>
                <a:schemeClr val="tx1"/>
              </a:solidFill>
            </a:endParaRPr>
          </a:p>
        </p:txBody>
      </p:sp>
      <p:sp>
        <p:nvSpPr>
          <p:cNvPr id="113667"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888E09A-DB63-4BDD-A3EB-42C22BE01557}" type="slidenum">
              <a:rPr lang="en-US" smtClean="0">
                <a:latin typeface="Arial" charset="0"/>
              </a:rPr>
              <a:pPr/>
              <a:t>114</a:t>
            </a:fld>
            <a:endParaRPr lang="en-US" smtClean="0">
              <a:latin typeface="Arial" charset="0"/>
            </a:endParaRPr>
          </a:p>
        </p:txBody>
      </p:sp>
      <p:pic>
        <p:nvPicPr>
          <p:cNvPr id="113668"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3"/>
          <p:cNvGraphicFramePr>
            <a:graphicFrameLocks noChangeAspect="1"/>
          </p:cNvGraphicFramePr>
          <p:nvPr>
            <p:ph idx="1"/>
          </p:nvPr>
        </p:nvGraphicFramePr>
        <p:xfrm>
          <a:off x="1371600" y="2209800"/>
          <a:ext cx="6213475" cy="4143375"/>
        </p:xfrm>
        <a:graphic>
          <a:graphicData uri="http://schemas.openxmlformats.org/presentationml/2006/ole">
            <p:oleObj spid="_x0000_s128002" name="Bitmap Image" r:id="rId4" imgW="20571429" imgH="13714286" progId="Paint.Picture">
              <p:embed/>
            </p:oleObj>
          </a:graphicData>
        </a:graphic>
      </p:graphicFrame>
      <p:sp>
        <p:nvSpPr>
          <p:cNvPr id="22531"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A476026-D598-4785-8261-CAF44066989C}" type="slidenum">
              <a:rPr lang="en-US" smtClean="0">
                <a:latin typeface="Arial" charset="0"/>
              </a:rPr>
              <a:pPr/>
              <a:t>115</a:t>
            </a:fld>
            <a:endParaRPr lang="en-US" sz="1400" smtClean="0">
              <a:latin typeface="Times" pitchFamily="18" charset="0"/>
            </a:endParaRPr>
          </a:p>
        </p:txBody>
      </p:sp>
      <p:sp>
        <p:nvSpPr>
          <p:cNvPr id="548868" name="Rectangle 4"/>
          <p:cNvSpPr>
            <a:spLocks noGrp="1" noChangeArrowheads="1"/>
          </p:cNvSpPr>
          <p:nvPr>
            <p:ph type="title"/>
          </p:nvPr>
        </p:nvSpPr>
        <p:spPr/>
        <p:txBody>
          <a:bodyPr/>
          <a:lstStyle/>
          <a:p>
            <a:pPr eaLnBrk="1" fontAlgn="auto" hangingPunct="1">
              <a:spcAft>
                <a:spcPts val="0"/>
              </a:spcAft>
              <a:defRPr/>
            </a:pPr>
            <a:r>
              <a:rPr lang="en-US">
                <a:solidFill>
                  <a:schemeClr val="tx1"/>
                </a:solidFill>
              </a:rPr>
              <a:t>Flex I/O</a:t>
            </a:r>
          </a:p>
        </p:txBody>
      </p:sp>
      <p:sp>
        <p:nvSpPr>
          <p:cNvPr id="548870" name="Rectangle 6"/>
          <p:cNvSpPr>
            <a:spLocks noChangeArrowheads="1"/>
          </p:cNvSpPr>
          <p:nvPr/>
        </p:nvSpPr>
        <p:spPr bwMode="auto">
          <a:xfrm>
            <a:off x="0" y="1219200"/>
            <a:ext cx="9144000" cy="762000"/>
          </a:xfrm>
          <a:prstGeom prst="rect">
            <a:avLst/>
          </a:prstGeom>
          <a:noFill/>
          <a:ln w="12700" cap="sq">
            <a:noFill/>
            <a:miter lim="800000"/>
            <a:headEnd type="none" w="sm" len="sm"/>
            <a:tailEnd type="none" w="sm" len="sm"/>
          </a:ln>
        </p:spPr>
        <p:txBody>
          <a:bodyPr>
            <a:spAutoFit/>
          </a:bodyPr>
          <a:lstStyle/>
          <a:p>
            <a:r>
              <a:rPr kumimoji="1" lang="en-US"/>
              <a:t>Flex I/O consists of 3 Components:</a:t>
            </a:r>
          </a:p>
          <a:p>
            <a:r>
              <a:rPr kumimoji="1" lang="en-US"/>
              <a:t>Adapters		Terminal BaseUnit		 I/O Modules</a:t>
            </a:r>
          </a:p>
        </p:txBody>
      </p:sp>
      <p:sp>
        <p:nvSpPr>
          <p:cNvPr id="548871" name="Line 7"/>
          <p:cNvSpPr>
            <a:spLocks noChangeShapeType="1"/>
          </p:cNvSpPr>
          <p:nvPr/>
        </p:nvSpPr>
        <p:spPr bwMode="auto">
          <a:xfrm>
            <a:off x="1219200" y="2057400"/>
            <a:ext cx="838200" cy="2667000"/>
          </a:xfrm>
          <a:prstGeom prst="line">
            <a:avLst/>
          </a:prstGeom>
          <a:noFill/>
          <a:ln w="19050" cap="sq">
            <a:solidFill>
              <a:srgbClr val="FC0128"/>
            </a:solidFill>
            <a:round/>
            <a:headEnd type="none" w="sm" len="sm"/>
            <a:tailEnd type="triangle" w="sm" len="sm"/>
          </a:ln>
        </p:spPr>
        <p:txBody>
          <a:bodyPr/>
          <a:lstStyle/>
          <a:p>
            <a:endParaRPr lang="en-US"/>
          </a:p>
        </p:txBody>
      </p:sp>
      <p:sp>
        <p:nvSpPr>
          <p:cNvPr id="548872" name="Line 8"/>
          <p:cNvSpPr>
            <a:spLocks noChangeShapeType="1"/>
          </p:cNvSpPr>
          <p:nvPr/>
        </p:nvSpPr>
        <p:spPr bwMode="auto">
          <a:xfrm>
            <a:off x="3886200" y="2057400"/>
            <a:ext cx="76200" cy="2133600"/>
          </a:xfrm>
          <a:prstGeom prst="line">
            <a:avLst/>
          </a:prstGeom>
          <a:noFill/>
          <a:ln w="28575" cap="sq">
            <a:solidFill>
              <a:srgbClr val="FC0128"/>
            </a:solidFill>
            <a:round/>
            <a:headEnd type="none" w="sm" len="sm"/>
            <a:tailEnd type="triangle" w="sm" len="sm"/>
          </a:ln>
        </p:spPr>
        <p:txBody>
          <a:bodyPr/>
          <a:lstStyle/>
          <a:p>
            <a:endParaRPr lang="en-US"/>
          </a:p>
        </p:txBody>
      </p:sp>
      <p:sp>
        <p:nvSpPr>
          <p:cNvPr id="548873" name="Line 9"/>
          <p:cNvSpPr>
            <a:spLocks noChangeShapeType="1"/>
          </p:cNvSpPr>
          <p:nvPr/>
        </p:nvSpPr>
        <p:spPr bwMode="auto">
          <a:xfrm flipH="1">
            <a:off x="7086600" y="1981200"/>
            <a:ext cx="46038" cy="1981200"/>
          </a:xfrm>
          <a:prstGeom prst="line">
            <a:avLst/>
          </a:prstGeom>
          <a:noFill/>
          <a:ln w="28575" cap="sq">
            <a:solidFill>
              <a:srgbClr val="FC0128"/>
            </a:solidFill>
            <a:round/>
            <a:headEnd type="none" w="sm" len="sm"/>
            <a:tailEnd type="triangle" w="sm" len="sm"/>
          </a:ln>
        </p:spPr>
        <p:txBody>
          <a:bodyPr/>
          <a:lstStyle/>
          <a:p>
            <a:endParaRPr lang="en-US"/>
          </a:p>
        </p:txBody>
      </p:sp>
      <p:pic>
        <p:nvPicPr>
          <p:cNvPr id="22537" name="Picture 8"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870">
                                            <p:txEl>
                                              <p:pRg st="0" end="0"/>
                                            </p:txEl>
                                          </p:spTgt>
                                        </p:tgtEl>
                                        <p:attrNameLst>
                                          <p:attrName>style.visibility</p:attrName>
                                        </p:attrNameLst>
                                      </p:cBhvr>
                                      <p:to>
                                        <p:strVal val="visible"/>
                                      </p:to>
                                    </p:set>
                                    <p:animEffect transition="in" filter="fade">
                                      <p:cBhvr>
                                        <p:cTn id="7" dur="2000"/>
                                        <p:tgtEl>
                                          <p:spTgt spid="5488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8870">
                                            <p:txEl>
                                              <p:pRg st="1" end="1"/>
                                            </p:txEl>
                                          </p:spTgt>
                                        </p:tgtEl>
                                        <p:attrNameLst>
                                          <p:attrName>style.visibility</p:attrName>
                                        </p:attrNameLst>
                                      </p:cBhvr>
                                      <p:to>
                                        <p:strVal val="visible"/>
                                      </p:to>
                                    </p:set>
                                    <p:animEffect transition="in" filter="fade">
                                      <p:cBhvr>
                                        <p:cTn id="12" dur="2000"/>
                                        <p:tgtEl>
                                          <p:spTgt spid="54887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8871"/>
                                        </p:tgtEl>
                                        <p:attrNameLst>
                                          <p:attrName>style.visibility</p:attrName>
                                        </p:attrNameLst>
                                      </p:cBhvr>
                                      <p:to>
                                        <p:strVal val="visible"/>
                                      </p:to>
                                    </p:set>
                                    <p:animEffect transition="in" filter="fade">
                                      <p:cBhvr>
                                        <p:cTn id="15" dur="2000"/>
                                        <p:tgtEl>
                                          <p:spTgt spid="5488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8870">
                                            <p:txEl>
                                              <p:pRg st="1" end="1"/>
                                            </p:txEl>
                                          </p:spTgt>
                                        </p:tgtEl>
                                        <p:attrNameLst>
                                          <p:attrName>style.visibility</p:attrName>
                                        </p:attrNameLst>
                                      </p:cBhvr>
                                      <p:to>
                                        <p:strVal val="visible"/>
                                      </p:to>
                                    </p:set>
                                    <p:animEffect transition="in" filter="fade">
                                      <p:cBhvr>
                                        <p:cTn id="20" dur="2000"/>
                                        <p:tgtEl>
                                          <p:spTgt spid="548870">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8872"/>
                                        </p:tgtEl>
                                        <p:attrNameLst>
                                          <p:attrName>style.visibility</p:attrName>
                                        </p:attrNameLst>
                                      </p:cBhvr>
                                      <p:to>
                                        <p:strVal val="visible"/>
                                      </p:to>
                                    </p:set>
                                    <p:animEffect transition="in" filter="fade">
                                      <p:cBhvr>
                                        <p:cTn id="23" dur="2000"/>
                                        <p:tgtEl>
                                          <p:spTgt spid="5488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48870">
                                            <p:txEl>
                                              <p:pRg st="1" end="1"/>
                                            </p:txEl>
                                          </p:spTgt>
                                        </p:tgtEl>
                                        <p:attrNameLst>
                                          <p:attrName>style.visibility</p:attrName>
                                        </p:attrNameLst>
                                      </p:cBhvr>
                                      <p:to>
                                        <p:strVal val="visible"/>
                                      </p:to>
                                    </p:set>
                                    <p:animEffect transition="in" filter="fade">
                                      <p:cBhvr>
                                        <p:cTn id="28" dur="2000"/>
                                        <p:tgtEl>
                                          <p:spTgt spid="548870">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8873"/>
                                        </p:tgtEl>
                                        <p:attrNameLst>
                                          <p:attrName>style.visibility</p:attrName>
                                        </p:attrNameLst>
                                      </p:cBhvr>
                                      <p:to>
                                        <p:strVal val="visible"/>
                                      </p:to>
                                    </p:set>
                                    <p:animEffect transition="in" filter="fade">
                                      <p:cBhvr>
                                        <p:cTn id="31" dur="2000"/>
                                        <p:tgtEl>
                                          <p:spTgt spid="548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71" grpId="0" animBg="1"/>
      <p:bldP spid="548872" grpId="0" animBg="1"/>
      <p:bldP spid="54887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D246987-4EF6-4D94-801C-83314FBF07C1}" type="slidenum">
              <a:rPr lang="en-US" smtClean="0">
                <a:latin typeface="Arial" charset="0"/>
              </a:rPr>
              <a:pPr/>
              <a:t>116</a:t>
            </a:fld>
            <a:endParaRPr lang="en-US" sz="1400" smtClean="0">
              <a:latin typeface="Times" pitchFamily="18" charset="0"/>
            </a:endParaRPr>
          </a:p>
        </p:txBody>
      </p:sp>
      <p:graphicFrame>
        <p:nvGraphicFramePr>
          <p:cNvPr id="23554" name="Object 4"/>
          <p:cNvGraphicFramePr>
            <a:graphicFrameLocks noChangeAspect="1"/>
          </p:cNvGraphicFramePr>
          <p:nvPr/>
        </p:nvGraphicFramePr>
        <p:xfrm>
          <a:off x="-7938" y="0"/>
          <a:ext cx="9151938" cy="6858000"/>
        </p:xfrm>
        <a:graphic>
          <a:graphicData uri="http://schemas.openxmlformats.org/presentationml/2006/ole">
            <p:oleObj spid="_x0000_s129026" name="Bitmap Image" r:id="rId4" imgW="20571429" imgH="13714286" progId="Paint.Picture">
              <p:embed/>
            </p:oleObj>
          </a:graphicData>
        </a:graphic>
      </p:graphicFrame>
      <p:sp>
        <p:nvSpPr>
          <p:cNvPr id="552967" name="AutoShape 7"/>
          <p:cNvSpPr>
            <a:spLocks noChangeArrowheads="1"/>
          </p:cNvSpPr>
          <p:nvPr/>
        </p:nvSpPr>
        <p:spPr bwMode="auto">
          <a:xfrm>
            <a:off x="304800" y="533400"/>
            <a:ext cx="2133600" cy="1143000"/>
          </a:xfrm>
          <a:prstGeom prst="wedgeRectCallout">
            <a:avLst>
              <a:gd name="adj1" fmla="val -26560"/>
              <a:gd name="adj2" fmla="val 204444"/>
            </a:avLst>
          </a:prstGeom>
          <a:solidFill>
            <a:schemeClr val="bg1"/>
          </a:solidFill>
          <a:ln w="12700" cap="sq">
            <a:solidFill>
              <a:schemeClr val="tx1"/>
            </a:solidFill>
            <a:miter lim="800000"/>
            <a:headEnd type="none" w="sm" len="sm"/>
            <a:tailEnd type="none" w="sm" len="sm"/>
          </a:ln>
        </p:spPr>
        <p:txBody>
          <a:bodyPr/>
          <a:lstStyle/>
          <a:p>
            <a:pPr algn="ctr"/>
            <a:r>
              <a:rPr lang="en-US" sz="1200"/>
              <a:t>Diagnostic Indicators</a:t>
            </a:r>
          </a:p>
          <a:p>
            <a:pPr algn="ctr">
              <a:buFontTx/>
              <a:buChar char="•"/>
            </a:pPr>
            <a:r>
              <a:rPr lang="en-US" sz="1200"/>
              <a:t>Adapter Active (Green)</a:t>
            </a:r>
          </a:p>
          <a:p>
            <a:pPr algn="ctr">
              <a:buFontTx/>
              <a:buChar char="•"/>
            </a:pPr>
            <a:r>
              <a:rPr lang="en-US" sz="1200"/>
              <a:t>Adapter Fault (Red)</a:t>
            </a:r>
          </a:p>
          <a:p>
            <a:pPr algn="ctr">
              <a:buFontTx/>
              <a:buChar char="•"/>
            </a:pPr>
            <a:r>
              <a:rPr lang="en-US" sz="1200"/>
              <a:t>Local Fault (Red)</a:t>
            </a:r>
          </a:p>
        </p:txBody>
      </p:sp>
      <p:sp>
        <p:nvSpPr>
          <p:cNvPr id="552968" name="AutoShape 8"/>
          <p:cNvSpPr>
            <a:spLocks noChangeArrowheads="1"/>
          </p:cNvSpPr>
          <p:nvPr/>
        </p:nvSpPr>
        <p:spPr bwMode="auto">
          <a:xfrm>
            <a:off x="2362200" y="5334000"/>
            <a:ext cx="1905000" cy="914400"/>
          </a:xfrm>
          <a:prstGeom prst="wedgeRectCallout">
            <a:avLst>
              <a:gd name="adj1" fmla="val -110417"/>
              <a:gd name="adj2" fmla="val -219444"/>
            </a:avLst>
          </a:prstGeom>
          <a:solidFill>
            <a:schemeClr val="bg1"/>
          </a:solidFill>
          <a:ln w="12700" cap="sq">
            <a:solidFill>
              <a:schemeClr val="tx1"/>
            </a:solidFill>
            <a:miter lim="800000"/>
            <a:headEnd type="none" w="sm" len="sm"/>
            <a:tailEnd type="none" w="sm" len="sm"/>
          </a:ln>
        </p:spPr>
        <p:txBody>
          <a:bodyPr/>
          <a:lstStyle/>
          <a:p>
            <a:pPr algn="ctr"/>
            <a:r>
              <a:rPr lang="en-US" sz="1200"/>
              <a:t>Reset PB.</a:t>
            </a:r>
          </a:p>
          <a:p>
            <a:pPr algn="ctr"/>
            <a:r>
              <a:rPr lang="en-US" sz="1200"/>
              <a:t>Used to reset the adapter and resume communication when a Comm error occurs</a:t>
            </a:r>
          </a:p>
        </p:txBody>
      </p:sp>
      <p:sp>
        <p:nvSpPr>
          <p:cNvPr id="552969" name="AutoShape 9"/>
          <p:cNvSpPr>
            <a:spLocks noChangeArrowheads="1"/>
          </p:cNvSpPr>
          <p:nvPr/>
        </p:nvSpPr>
        <p:spPr bwMode="auto">
          <a:xfrm>
            <a:off x="152400" y="4800600"/>
            <a:ext cx="1219200" cy="457200"/>
          </a:xfrm>
          <a:prstGeom prst="wedgeRectCallout">
            <a:avLst>
              <a:gd name="adj1" fmla="val 42056"/>
              <a:gd name="adj2" fmla="val -161111"/>
            </a:avLst>
          </a:prstGeom>
          <a:solidFill>
            <a:schemeClr val="bg1"/>
          </a:solidFill>
          <a:ln w="12700" cap="sq">
            <a:solidFill>
              <a:schemeClr val="tx1"/>
            </a:solidFill>
            <a:miter lim="800000"/>
            <a:headEnd type="none" w="sm" len="sm"/>
            <a:tailEnd type="none" w="sm" len="sm"/>
          </a:ln>
        </p:spPr>
        <p:txBody>
          <a:bodyPr/>
          <a:lstStyle/>
          <a:p>
            <a:pPr algn="ctr"/>
            <a:r>
              <a:rPr lang="en-US" sz="1200"/>
              <a:t>Address/Group Switches</a:t>
            </a:r>
          </a:p>
          <a:p>
            <a:pPr algn="ctr"/>
            <a:endParaRPr lang="en-US" sz="1200"/>
          </a:p>
        </p:txBody>
      </p:sp>
      <p:sp>
        <p:nvSpPr>
          <p:cNvPr id="552970" name="AutoShape 10"/>
          <p:cNvSpPr>
            <a:spLocks noChangeArrowheads="1"/>
          </p:cNvSpPr>
          <p:nvPr/>
        </p:nvSpPr>
        <p:spPr bwMode="auto">
          <a:xfrm>
            <a:off x="152400" y="5791200"/>
            <a:ext cx="1600200" cy="838200"/>
          </a:xfrm>
          <a:prstGeom prst="wedgeRectCallout">
            <a:avLst>
              <a:gd name="adj1" fmla="val 57440"/>
              <a:gd name="adj2" fmla="val -178787"/>
            </a:avLst>
          </a:prstGeom>
          <a:solidFill>
            <a:schemeClr val="bg1"/>
          </a:solidFill>
          <a:ln w="12700" cap="sq">
            <a:solidFill>
              <a:schemeClr val="tx1"/>
            </a:solidFill>
            <a:miter lim="800000"/>
            <a:headEnd type="none" w="sm" len="sm"/>
            <a:tailEnd type="none" w="sm" len="sm"/>
          </a:ln>
        </p:spPr>
        <p:txBody>
          <a:bodyPr/>
          <a:lstStyle/>
          <a:p>
            <a:pPr algn="ctr"/>
            <a:r>
              <a:rPr lang="en-US" sz="1200"/>
              <a:t>Remote I/O Wiring connections</a:t>
            </a:r>
          </a:p>
          <a:p>
            <a:pPr algn="ctr"/>
            <a:r>
              <a:rPr lang="en-US" sz="1200">
                <a:solidFill>
                  <a:srgbClr val="0000FF"/>
                </a:solidFill>
              </a:rPr>
              <a:t>BLUE HOSE</a:t>
            </a:r>
          </a:p>
        </p:txBody>
      </p:sp>
      <p:sp>
        <p:nvSpPr>
          <p:cNvPr id="552971" name="AutoShape 11"/>
          <p:cNvSpPr>
            <a:spLocks noChangeArrowheads="1"/>
          </p:cNvSpPr>
          <p:nvPr/>
        </p:nvSpPr>
        <p:spPr bwMode="auto">
          <a:xfrm>
            <a:off x="2514600" y="1981200"/>
            <a:ext cx="914400" cy="381000"/>
          </a:xfrm>
          <a:prstGeom prst="wedgeRectCallout">
            <a:avLst>
              <a:gd name="adj1" fmla="val 107639"/>
              <a:gd name="adj2" fmla="val 155417"/>
            </a:avLst>
          </a:prstGeom>
          <a:solidFill>
            <a:schemeClr val="bg1"/>
          </a:solidFill>
          <a:ln w="12700" cap="sq">
            <a:solidFill>
              <a:schemeClr val="tx1"/>
            </a:solidFill>
            <a:miter lim="800000"/>
            <a:headEnd type="none" w="sm" len="sm"/>
            <a:tailEnd type="none" w="sm" len="sm"/>
          </a:ln>
        </p:spPr>
        <p:txBody>
          <a:bodyPr/>
          <a:lstStyle/>
          <a:p>
            <a:pPr algn="ctr"/>
            <a:r>
              <a:rPr lang="en-US" sz="1200"/>
              <a:t>Terminal Base</a:t>
            </a:r>
          </a:p>
        </p:txBody>
      </p:sp>
      <p:sp>
        <p:nvSpPr>
          <p:cNvPr id="552976" name="AutoShape 16"/>
          <p:cNvSpPr>
            <a:spLocks noChangeArrowheads="1"/>
          </p:cNvSpPr>
          <p:nvPr/>
        </p:nvSpPr>
        <p:spPr bwMode="auto">
          <a:xfrm>
            <a:off x="3200400" y="4648200"/>
            <a:ext cx="1219200" cy="381000"/>
          </a:xfrm>
          <a:prstGeom prst="wedgeRectCallout">
            <a:avLst>
              <a:gd name="adj1" fmla="val -99481"/>
              <a:gd name="adj2" fmla="val -121250"/>
            </a:avLst>
          </a:prstGeom>
          <a:solidFill>
            <a:schemeClr val="bg1"/>
          </a:solidFill>
          <a:ln w="12700" cap="sq">
            <a:solidFill>
              <a:schemeClr val="tx1"/>
            </a:solidFill>
            <a:miter lim="800000"/>
            <a:headEnd type="none" w="sm" len="sm"/>
            <a:tailEnd type="none" w="sm" len="sm"/>
          </a:ln>
        </p:spPr>
        <p:txBody>
          <a:bodyPr/>
          <a:lstStyle/>
          <a:p>
            <a:pPr algn="ctr"/>
            <a:r>
              <a:rPr lang="en-US" sz="1200"/>
              <a:t>24 VDC Power Connection</a:t>
            </a:r>
          </a:p>
        </p:txBody>
      </p:sp>
      <p:sp>
        <p:nvSpPr>
          <p:cNvPr id="552977" name="AutoShape 17"/>
          <p:cNvSpPr>
            <a:spLocks noChangeArrowheads="1"/>
          </p:cNvSpPr>
          <p:nvPr/>
        </p:nvSpPr>
        <p:spPr bwMode="auto">
          <a:xfrm>
            <a:off x="5638800" y="1295400"/>
            <a:ext cx="914400" cy="609600"/>
          </a:xfrm>
          <a:prstGeom prst="wedgeRectCallout">
            <a:avLst>
              <a:gd name="adj1" fmla="val -72917"/>
              <a:gd name="adj2" fmla="val 205468"/>
            </a:avLst>
          </a:prstGeom>
          <a:solidFill>
            <a:schemeClr val="bg1"/>
          </a:solidFill>
          <a:ln w="12700" cap="sq">
            <a:solidFill>
              <a:schemeClr val="tx1"/>
            </a:solidFill>
            <a:miter lim="800000"/>
            <a:headEnd type="none" w="sm" len="sm"/>
            <a:tailEnd type="none" w="sm" len="sm"/>
          </a:ln>
        </p:spPr>
        <p:txBody>
          <a:bodyPr/>
          <a:lstStyle/>
          <a:p>
            <a:pPr algn="ctr"/>
            <a:r>
              <a:rPr lang="en-US" sz="1200"/>
              <a:t>Flex Bus Connector</a:t>
            </a:r>
          </a:p>
        </p:txBody>
      </p:sp>
      <p:sp>
        <p:nvSpPr>
          <p:cNvPr id="552978" name="AutoShape 18"/>
          <p:cNvSpPr>
            <a:spLocks noChangeArrowheads="1"/>
          </p:cNvSpPr>
          <p:nvPr/>
        </p:nvSpPr>
        <p:spPr bwMode="auto">
          <a:xfrm>
            <a:off x="3505200" y="1447800"/>
            <a:ext cx="914400" cy="304800"/>
          </a:xfrm>
          <a:prstGeom prst="wedgeRectCallout">
            <a:avLst>
              <a:gd name="adj1" fmla="val 38194"/>
              <a:gd name="adj2" fmla="val 356773"/>
            </a:avLst>
          </a:prstGeom>
          <a:solidFill>
            <a:schemeClr val="bg1"/>
          </a:solidFill>
          <a:ln w="12700" cap="sq">
            <a:solidFill>
              <a:schemeClr val="tx1"/>
            </a:solidFill>
            <a:miter lim="800000"/>
            <a:headEnd type="none" w="sm" len="sm"/>
            <a:tailEnd type="none" w="sm" len="sm"/>
          </a:ln>
        </p:spPr>
        <p:txBody>
          <a:bodyPr/>
          <a:lstStyle/>
          <a:p>
            <a:pPr algn="ctr"/>
            <a:r>
              <a:rPr lang="en-US" sz="1200"/>
              <a:t>Keyswitch</a:t>
            </a:r>
          </a:p>
        </p:txBody>
      </p:sp>
      <p:sp>
        <p:nvSpPr>
          <p:cNvPr id="552979" name="AutoShape 19"/>
          <p:cNvSpPr>
            <a:spLocks noChangeArrowheads="1"/>
          </p:cNvSpPr>
          <p:nvPr/>
        </p:nvSpPr>
        <p:spPr bwMode="auto">
          <a:xfrm>
            <a:off x="7620000" y="1143000"/>
            <a:ext cx="914400" cy="457200"/>
          </a:xfrm>
          <a:prstGeom prst="wedgeRectCallout">
            <a:avLst>
              <a:gd name="adj1" fmla="val -60417"/>
              <a:gd name="adj2" fmla="val 187847"/>
            </a:avLst>
          </a:prstGeom>
          <a:solidFill>
            <a:schemeClr val="bg1"/>
          </a:solidFill>
          <a:ln w="12700" cap="sq">
            <a:solidFill>
              <a:schemeClr val="tx1"/>
            </a:solidFill>
            <a:miter lim="800000"/>
            <a:headEnd type="none" w="sm" len="sm"/>
            <a:tailEnd type="none" w="sm" len="sm"/>
          </a:ln>
        </p:spPr>
        <p:txBody>
          <a:bodyPr/>
          <a:lstStyle/>
          <a:p>
            <a:pPr algn="ctr"/>
            <a:r>
              <a:rPr lang="en-US" sz="1200"/>
              <a:t>I/O Module</a:t>
            </a:r>
          </a:p>
        </p:txBody>
      </p:sp>
      <p:sp>
        <p:nvSpPr>
          <p:cNvPr id="552980" name="AutoShape 20"/>
          <p:cNvSpPr>
            <a:spLocks noChangeArrowheads="1"/>
          </p:cNvSpPr>
          <p:nvPr/>
        </p:nvSpPr>
        <p:spPr bwMode="auto">
          <a:xfrm>
            <a:off x="5029200" y="5105400"/>
            <a:ext cx="914400" cy="381000"/>
          </a:xfrm>
          <a:prstGeom prst="wedgeRectCallout">
            <a:avLst>
              <a:gd name="adj1" fmla="val -74306"/>
              <a:gd name="adj2" fmla="val -177917"/>
            </a:avLst>
          </a:prstGeom>
          <a:solidFill>
            <a:schemeClr val="bg1"/>
          </a:solidFill>
          <a:ln w="12700" cap="sq">
            <a:solidFill>
              <a:schemeClr val="tx1"/>
            </a:solidFill>
            <a:miter lim="800000"/>
            <a:headEnd type="none" w="sm" len="sm"/>
            <a:tailEnd type="none" w="sm" len="sm"/>
          </a:ln>
        </p:spPr>
        <p:txBody>
          <a:bodyPr/>
          <a:lstStyle/>
          <a:p>
            <a:pPr algn="ctr"/>
            <a:r>
              <a:rPr lang="en-US" sz="1200"/>
              <a:t>Terminal Strips</a:t>
            </a:r>
          </a:p>
        </p:txBody>
      </p:sp>
      <p:sp>
        <p:nvSpPr>
          <p:cNvPr id="552981" name="AutoShape 21"/>
          <p:cNvSpPr>
            <a:spLocks noChangeArrowheads="1"/>
          </p:cNvSpPr>
          <p:nvPr/>
        </p:nvSpPr>
        <p:spPr bwMode="auto">
          <a:xfrm>
            <a:off x="1371600" y="1905000"/>
            <a:ext cx="914400" cy="381000"/>
          </a:xfrm>
          <a:prstGeom prst="wedgeRectCallout">
            <a:avLst>
              <a:gd name="adj1" fmla="val 143750"/>
              <a:gd name="adj2" fmla="val 178750"/>
            </a:avLst>
          </a:prstGeom>
          <a:solidFill>
            <a:schemeClr val="bg1"/>
          </a:solidFill>
          <a:ln w="12700" cap="sq">
            <a:solidFill>
              <a:schemeClr val="tx1"/>
            </a:solidFill>
            <a:miter lim="800000"/>
            <a:headEnd type="none" w="sm" len="sm"/>
            <a:tailEnd type="none" w="sm" len="sm"/>
          </a:ln>
        </p:spPr>
        <p:txBody>
          <a:bodyPr/>
          <a:lstStyle/>
          <a:p>
            <a:pPr algn="ctr"/>
            <a:r>
              <a:rPr lang="en-US" sz="1200"/>
              <a:t>Flex Bus Connector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67"/>
                                        </p:tgtEl>
                                        <p:attrNameLst>
                                          <p:attrName>style.visibility</p:attrName>
                                        </p:attrNameLst>
                                      </p:cBhvr>
                                      <p:to>
                                        <p:strVal val="visible"/>
                                      </p:to>
                                    </p:set>
                                    <p:animEffect transition="in" filter="fade">
                                      <p:cBhvr>
                                        <p:cTn id="7" dur="500"/>
                                        <p:tgtEl>
                                          <p:spTgt spid="5529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2969"/>
                                        </p:tgtEl>
                                        <p:attrNameLst>
                                          <p:attrName>style.visibility</p:attrName>
                                        </p:attrNameLst>
                                      </p:cBhvr>
                                      <p:to>
                                        <p:strVal val="visible"/>
                                      </p:to>
                                    </p:set>
                                    <p:animEffect transition="in" filter="fade">
                                      <p:cBhvr>
                                        <p:cTn id="12" dur="500"/>
                                        <p:tgtEl>
                                          <p:spTgt spid="5529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2970"/>
                                        </p:tgtEl>
                                        <p:attrNameLst>
                                          <p:attrName>style.visibility</p:attrName>
                                        </p:attrNameLst>
                                      </p:cBhvr>
                                      <p:to>
                                        <p:strVal val="visible"/>
                                      </p:to>
                                    </p:set>
                                    <p:animEffect transition="in" filter="fade">
                                      <p:cBhvr>
                                        <p:cTn id="17" dur="500"/>
                                        <p:tgtEl>
                                          <p:spTgt spid="5529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2968"/>
                                        </p:tgtEl>
                                        <p:attrNameLst>
                                          <p:attrName>style.visibility</p:attrName>
                                        </p:attrNameLst>
                                      </p:cBhvr>
                                      <p:to>
                                        <p:strVal val="visible"/>
                                      </p:to>
                                    </p:set>
                                    <p:animEffect transition="in" filter="fade">
                                      <p:cBhvr>
                                        <p:cTn id="22" dur="500"/>
                                        <p:tgtEl>
                                          <p:spTgt spid="5529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2976"/>
                                        </p:tgtEl>
                                        <p:attrNameLst>
                                          <p:attrName>style.visibility</p:attrName>
                                        </p:attrNameLst>
                                      </p:cBhvr>
                                      <p:to>
                                        <p:strVal val="visible"/>
                                      </p:to>
                                    </p:set>
                                    <p:animEffect transition="in" filter="fade">
                                      <p:cBhvr>
                                        <p:cTn id="27" dur="500"/>
                                        <p:tgtEl>
                                          <p:spTgt spid="5529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2971"/>
                                        </p:tgtEl>
                                        <p:attrNameLst>
                                          <p:attrName>style.visibility</p:attrName>
                                        </p:attrNameLst>
                                      </p:cBhvr>
                                      <p:to>
                                        <p:strVal val="visible"/>
                                      </p:to>
                                    </p:set>
                                    <p:animEffect transition="in" filter="fade">
                                      <p:cBhvr>
                                        <p:cTn id="32" dur="500"/>
                                        <p:tgtEl>
                                          <p:spTgt spid="5529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2981"/>
                                        </p:tgtEl>
                                        <p:attrNameLst>
                                          <p:attrName>style.visibility</p:attrName>
                                        </p:attrNameLst>
                                      </p:cBhvr>
                                      <p:to>
                                        <p:strVal val="visible"/>
                                      </p:to>
                                    </p:set>
                                    <p:animEffect transition="in" filter="fade">
                                      <p:cBhvr>
                                        <p:cTn id="37" dur="500"/>
                                        <p:tgtEl>
                                          <p:spTgt spid="55298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2977"/>
                                        </p:tgtEl>
                                        <p:attrNameLst>
                                          <p:attrName>style.visibility</p:attrName>
                                        </p:attrNameLst>
                                      </p:cBhvr>
                                      <p:to>
                                        <p:strVal val="visible"/>
                                      </p:to>
                                    </p:set>
                                    <p:animEffect transition="in" filter="fade">
                                      <p:cBhvr>
                                        <p:cTn id="40" dur="500"/>
                                        <p:tgtEl>
                                          <p:spTgt spid="55297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52980"/>
                                        </p:tgtEl>
                                        <p:attrNameLst>
                                          <p:attrName>style.visibility</p:attrName>
                                        </p:attrNameLst>
                                      </p:cBhvr>
                                      <p:to>
                                        <p:strVal val="visible"/>
                                      </p:to>
                                    </p:set>
                                    <p:animEffect transition="in" filter="fade">
                                      <p:cBhvr>
                                        <p:cTn id="45" dur="500"/>
                                        <p:tgtEl>
                                          <p:spTgt spid="5529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52978"/>
                                        </p:tgtEl>
                                        <p:attrNameLst>
                                          <p:attrName>style.visibility</p:attrName>
                                        </p:attrNameLst>
                                      </p:cBhvr>
                                      <p:to>
                                        <p:strVal val="visible"/>
                                      </p:to>
                                    </p:set>
                                    <p:animEffect transition="in" filter="fade">
                                      <p:cBhvr>
                                        <p:cTn id="50" dur="500"/>
                                        <p:tgtEl>
                                          <p:spTgt spid="5529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52979"/>
                                        </p:tgtEl>
                                        <p:attrNameLst>
                                          <p:attrName>style.visibility</p:attrName>
                                        </p:attrNameLst>
                                      </p:cBhvr>
                                      <p:to>
                                        <p:strVal val="visible"/>
                                      </p:to>
                                    </p:set>
                                    <p:animEffect transition="in" filter="fade">
                                      <p:cBhvr>
                                        <p:cTn id="55" dur="500"/>
                                        <p:tgtEl>
                                          <p:spTgt spid="552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P spid="552968" grpId="0" animBg="1"/>
      <p:bldP spid="552969" grpId="0" animBg="1"/>
      <p:bldP spid="552970" grpId="0" animBg="1"/>
      <p:bldP spid="552971" grpId="0" animBg="1"/>
      <p:bldP spid="552976" grpId="0" animBg="1"/>
      <p:bldP spid="552977" grpId="0" animBg="1"/>
      <p:bldP spid="552978" grpId="0" animBg="1"/>
      <p:bldP spid="552979" grpId="0" animBg="1"/>
      <p:bldP spid="552980" grpId="0" animBg="1"/>
      <p:bldP spid="55298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3994" name="Object 10"/>
          <p:cNvGraphicFramePr>
            <a:graphicFrameLocks noChangeAspect="1"/>
          </p:cNvGraphicFramePr>
          <p:nvPr>
            <p:ph idx="1"/>
          </p:nvPr>
        </p:nvGraphicFramePr>
        <p:xfrm>
          <a:off x="1681163" y="2628900"/>
          <a:ext cx="5781675" cy="3543300"/>
        </p:xfrm>
        <a:graphic>
          <a:graphicData uri="http://schemas.openxmlformats.org/presentationml/2006/ole">
            <p:oleObj spid="_x0000_s130050" name="Bitmap Image" r:id="rId4" imgW="5780952" imgH="3543795" progId="Paint.Picture">
              <p:embed/>
            </p:oleObj>
          </a:graphicData>
        </a:graphic>
      </p:graphicFrame>
      <p:sp>
        <p:nvSpPr>
          <p:cNvPr id="2457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B5B6F02-718C-42E9-810C-1D4E3A38A582}" type="slidenum">
              <a:rPr lang="en-US" smtClean="0">
                <a:latin typeface="Arial" charset="0"/>
              </a:rPr>
              <a:pPr/>
              <a:t>117</a:t>
            </a:fld>
            <a:endParaRPr lang="en-US" sz="1400" smtClean="0">
              <a:latin typeface="Times" pitchFamily="18" charset="0"/>
            </a:endParaRPr>
          </a:p>
        </p:txBody>
      </p:sp>
      <p:sp>
        <p:nvSpPr>
          <p:cNvPr id="553989" name="Rectangle 5"/>
          <p:cNvSpPr>
            <a:spLocks noGrp="1" noChangeArrowheads="1"/>
          </p:cNvSpPr>
          <p:nvPr>
            <p:ph type="title"/>
          </p:nvPr>
        </p:nvSpPr>
        <p:spPr/>
        <p:txBody>
          <a:bodyPr/>
          <a:lstStyle/>
          <a:p>
            <a:pPr eaLnBrk="1" fontAlgn="auto" hangingPunct="1">
              <a:spcAft>
                <a:spcPts val="0"/>
              </a:spcAft>
              <a:defRPr/>
            </a:pPr>
            <a:r>
              <a:rPr lang="en-US" dirty="0">
                <a:solidFill>
                  <a:schemeClr val="tx1"/>
                </a:solidFill>
              </a:rPr>
              <a:t>Flex I/O</a:t>
            </a:r>
          </a:p>
        </p:txBody>
      </p:sp>
      <p:sp>
        <p:nvSpPr>
          <p:cNvPr id="553993" name="Rectangle 9"/>
          <p:cNvSpPr>
            <a:spLocks noChangeArrowheads="1"/>
          </p:cNvSpPr>
          <p:nvPr/>
        </p:nvSpPr>
        <p:spPr bwMode="auto">
          <a:xfrm>
            <a:off x="228600" y="1560513"/>
            <a:ext cx="8763000" cy="1030287"/>
          </a:xfrm>
          <a:prstGeom prst="rect">
            <a:avLst/>
          </a:prstGeom>
          <a:noFill/>
          <a:ln w="12700" cap="sq">
            <a:noFill/>
            <a:miter lim="800000"/>
            <a:headEnd type="none" w="sm" len="sm"/>
            <a:tailEnd type="none" w="sm" len="sm"/>
          </a:ln>
        </p:spPr>
        <p:txBody>
          <a:bodyPr>
            <a:spAutoFit/>
          </a:bodyPr>
          <a:lstStyle/>
          <a:p>
            <a:r>
              <a:rPr kumimoji="1" lang="en-US"/>
              <a:t>An I/O Rack can consist of up to 8 Modules</a:t>
            </a:r>
          </a:p>
          <a:p>
            <a:r>
              <a:rPr kumimoji="1" lang="en-US" b="1">
                <a:solidFill>
                  <a:srgbClr val="FC0128"/>
                </a:solidFill>
              </a:rPr>
              <a:t>Flex I/O is very common and seen on many applications throughout Industry.</a:t>
            </a:r>
          </a:p>
        </p:txBody>
      </p:sp>
      <p:pic>
        <p:nvPicPr>
          <p:cNvPr id="24582"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9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53993">
                                            <p:txEl>
                                              <p:pRg st="0" end="0"/>
                                            </p:txEl>
                                          </p:spTgt>
                                        </p:tgtEl>
                                        <p:attrNameLst>
                                          <p:attrName>style.visibility</p:attrName>
                                        </p:attrNameLst>
                                      </p:cBhvr>
                                      <p:to>
                                        <p:strVal val="visible"/>
                                      </p:to>
                                    </p:set>
                                    <p:anim calcmode="lin" valueType="num">
                                      <p:cBhvr additive="base">
                                        <p:cTn id="11" dur="500" fill="hold"/>
                                        <p:tgtEl>
                                          <p:spTgt spid="55399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3993">
                                            <p:txEl>
                                              <p:pRg st="1" end="1"/>
                                            </p:txEl>
                                          </p:spTgt>
                                        </p:tgtEl>
                                        <p:attrNameLst>
                                          <p:attrName>style.visibility</p:attrName>
                                        </p:attrNameLst>
                                      </p:cBhvr>
                                      <p:to>
                                        <p:strVal val="visible"/>
                                      </p:to>
                                    </p:set>
                                    <p:anim calcmode="lin" valueType="num">
                                      <p:cBhvr additive="base">
                                        <p:cTn id="17" dur="500" fill="hold"/>
                                        <p:tgtEl>
                                          <p:spTgt spid="55399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539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9" name="Rectangle 3"/>
          <p:cNvSpPr>
            <a:spLocks noGrp="1" noChangeArrowheads="1"/>
          </p:cNvSpPr>
          <p:nvPr>
            <p:ph idx="1"/>
          </p:nvPr>
        </p:nvSpPr>
        <p:spPr/>
        <p:txBody>
          <a:bodyPr>
            <a:normAutofit fontScale="70000" lnSpcReduction="20000"/>
          </a:bodyPr>
          <a:lstStyle/>
          <a:p>
            <a:pPr marL="365760" indent="-256032" eaLnBrk="1" fontAlgn="auto" hangingPunct="1">
              <a:lnSpc>
                <a:spcPct val="120000"/>
              </a:lnSpc>
              <a:spcAft>
                <a:spcPts val="0"/>
              </a:spcAft>
              <a:buFont typeface="Wingdings 3"/>
              <a:buChar char=""/>
              <a:defRPr/>
            </a:pPr>
            <a:r>
              <a:rPr lang="en-US" sz="2400" dirty="0"/>
              <a:t>G Files-What are they?</a:t>
            </a:r>
          </a:p>
          <a:p>
            <a:pPr marL="365760" indent="-256032" eaLnBrk="1" fontAlgn="auto" hangingPunct="1">
              <a:lnSpc>
                <a:spcPct val="120000"/>
              </a:lnSpc>
              <a:spcAft>
                <a:spcPts val="0"/>
              </a:spcAft>
              <a:buFont typeface="Wingdings 3"/>
              <a:buChar char=""/>
              <a:defRPr/>
            </a:pPr>
            <a:r>
              <a:rPr lang="en-US" sz="2400" dirty="0"/>
              <a:t>G files are used by Specialty Modules</a:t>
            </a:r>
          </a:p>
          <a:p>
            <a:pPr marL="365760" indent="-256032" eaLnBrk="1" fontAlgn="auto" hangingPunct="1">
              <a:lnSpc>
                <a:spcPct val="120000"/>
              </a:lnSpc>
              <a:spcAft>
                <a:spcPts val="0"/>
              </a:spcAft>
              <a:buFont typeface="Wingdings 3"/>
              <a:buChar char=""/>
              <a:defRPr/>
            </a:pPr>
            <a:r>
              <a:rPr lang="en-US" sz="2400" dirty="0"/>
              <a:t>What are Specialty Modules?</a:t>
            </a:r>
          </a:p>
          <a:p>
            <a:pPr marL="365760" indent="-256032" eaLnBrk="1" fontAlgn="auto" hangingPunct="1">
              <a:lnSpc>
                <a:spcPct val="120000"/>
              </a:lnSpc>
              <a:spcAft>
                <a:spcPts val="0"/>
              </a:spcAft>
              <a:buFont typeface="Wingdings 3"/>
              <a:buChar char=""/>
              <a:defRPr/>
            </a:pPr>
            <a:r>
              <a:rPr lang="en-US" sz="2400" dirty="0"/>
              <a:t>A specialty module is any module other than a discrete I/O module. </a:t>
            </a:r>
          </a:p>
          <a:p>
            <a:pPr marL="365760" indent="-256032" eaLnBrk="1" fontAlgn="auto" hangingPunct="1">
              <a:lnSpc>
                <a:spcPct val="120000"/>
              </a:lnSpc>
              <a:spcAft>
                <a:spcPts val="0"/>
              </a:spcAft>
              <a:buFont typeface="Wingdings 3"/>
              <a:buChar char=""/>
              <a:defRPr/>
            </a:pPr>
            <a:r>
              <a:rPr lang="en-US" sz="2400" dirty="0"/>
              <a:t>Think of G Files as Software Dip Switches in the SLC-5/04</a:t>
            </a:r>
          </a:p>
          <a:p>
            <a:pPr marL="365760" indent="-256032" eaLnBrk="1" fontAlgn="auto" hangingPunct="1">
              <a:lnSpc>
                <a:spcPct val="120000"/>
              </a:lnSpc>
              <a:spcAft>
                <a:spcPts val="0"/>
              </a:spcAft>
              <a:buFont typeface="Wingdings 3"/>
              <a:buChar char=""/>
              <a:defRPr/>
            </a:pPr>
            <a:r>
              <a:rPr lang="en-US" sz="2400" dirty="0"/>
              <a:t>G Files can only be configured off-line</a:t>
            </a:r>
          </a:p>
          <a:p>
            <a:pPr marL="365760" indent="-256032" eaLnBrk="1" fontAlgn="auto" hangingPunct="1">
              <a:lnSpc>
                <a:spcPct val="120000"/>
              </a:lnSpc>
              <a:spcAft>
                <a:spcPts val="0"/>
              </a:spcAft>
              <a:buFont typeface="Wingdings 3"/>
              <a:buChar char=""/>
              <a:defRPr/>
            </a:pPr>
            <a:r>
              <a:rPr lang="en-US" sz="2400" dirty="0"/>
              <a:t>G Files let the SLC-5/04 processor know how the devices on the RIO network are configured.</a:t>
            </a:r>
          </a:p>
          <a:p>
            <a:pPr marL="365760" indent="-256032" eaLnBrk="1" fontAlgn="auto" hangingPunct="1">
              <a:lnSpc>
                <a:spcPct val="120000"/>
              </a:lnSpc>
              <a:spcAft>
                <a:spcPts val="0"/>
              </a:spcAft>
              <a:buFont typeface="Wingdings 3"/>
              <a:buChar char=""/>
              <a:defRPr/>
            </a:pPr>
            <a:r>
              <a:rPr lang="en-US" sz="2400" dirty="0"/>
              <a:t>The G File data is passed to the specialty module when you go to the Run mode on the processor.</a:t>
            </a:r>
          </a:p>
          <a:p>
            <a:pPr marL="365760" indent="-256032" eaLnBrk="1" fontAlgn="auto" hangingPunct="1">
              <a:lnSpc>
                <a:spcPct val="120000"/>
              </a:lnSpc>
              <a:spcAft>
                <a:spcPts val="0"/>
              </a:spcAft>
              <a:buFont typeface="Wingdings 3"/>
              <a:buChar char=""/>
              <a:defRPr/>
            </a:pPr>
            <a:r>
              <a:rPr lang="en-US" sz="2400" dirty="0"/>
              <a:t>If the G Files are not configured properly, the 1747-SN Scanner module Green </a:t>
            </a:r>
            <a:r>
              <a:rPr lang="en-US" sz="2400" dirty="0" err="1"/>
              <a:t>Comm</a:t>
            </a:r>
            <a:r>
              <a:rPr lang="en-US" sz="2400" dirty="0"/>
              <a:t> LED </a:t>
            </a:r>
            <a:r>
              <a:rPr lang="en-US" b="1" dirty="0">
                <a:solidFill>
                  <a:srgbClr val="FC0128"/>
                </a:solidFill>
              </a:rPr>
              <a:t>WILL NOT</a:t>
            </a:r>
            <a:r>
              <a:rPr lang="en-US" sz="2400" dirty="0"/>
              <a:t> be solid Green but will be Flashing Green.</a:t>
            </a:r>
          </a:p>
          <a:p>
            <a:pPr marL="365760" indent="-256032" eaLnBrk="1" fontAlgn="auto" hangingPunct="1">
              <a:lnSpc>
                <a:spcPct val="120000"/>
              </a:lnSpc>
              <a:spcAft>
                <a:spcPts val="0"/>
              </a:spcAft>
              <a:buFont typeface="Wingdings 3"/>
              <a:buChar char=""/>
              <a:defRPr/>
            </a:pPr>
            <a:endParaRPr lang="en-US" sz="2400" dirty="0"/>
          </a:p>
          <a:p>
            <a:pPr marL="365760" indent="-256032" eaLnBrk="1" fontAlgn="auto" hangingPunct="1">
              <a:lnSpc>
                <a:spcPct val="120000"/>
              </a:lnSpc>
              <a:spcAft>
                <a:spcPts val="0"/>
              </a:spcAft>
              <a:buFont typeface="Wingdings 3"/>
              <a:buChar char=""/>
              <a:defRPr/>
            </a:pPr>
            <a:endParaRPr lang="en-US" sz="2400" dirty="0"/>
          </a:p>
          <a:p>
            <a:pPr marL="365760" indent="-256032" eaLnBrk="1" fontAlgn="auto" hangingPunct="1">
              <a:lnSpc>
                <a:spcPct val="120000"/>
              </a:lnSpc>
              <a:spcAft>
                <a:spcPts val="0"/>
              </a:spcAft>
              <a:buFont typeface="Wingdings 3"/>
              <a:buChar char=""/>
              <a:defRPr/>
            </a:pPr>
            <a:endParaRPr lang="en-US" sz="2400" dirty="0"/>
          </a:p>
          <a:p>
            <a:pPr marL="365760" indent="-256032" eaLnBrk="1" fontAlgn="auto" hangingPunct="1">
              <a:lnSpc>
                <a:spcPct val="120000"/>
              </a:lnSpc>
              <a:spcAft>
                <a:spcPts val="0"/>
              </a:spcAft>
              <a:buFontTx/>
              <a:buNone/>
              <a:defRPr/>
            </a:pPr>
            <a:endParaRPr lang="en-US" sz="2400" dirty="0"/>
          </a:p>
          <a:p>
            <a:pPr marL="365760" indent="-256032" eaLnBrk="1" fontAlgn="auto" hangingPunct="1">
              <a:lnSpc>
                <a:spcPct val="120000"/>
              </a:lnSpc>
              <a:spcAft>
                <a:spcPts val="0"/>
              </a:spcAft>
              <a:buFont typeface="Wingdings 3"/>
              <a:buChar char=""/>
              <a:defRPr/>
            </a:pPr>
            <a:endParaRPr lang="en-US" sz="2400" dirty="0"/>
          </a:p>
          <a:p>
            <a:pPr marL="365760" indent="-256032" eaLnBrk="1" fontAlgn="auto" hangingPunct="1">
              <a:lnSpc>
                <a:spcPct val="120000"/>
              </a:lnSpc>
              <a:spcAft>
                <a:spcPts val="0"/>
              </a:spcAft>
              <a:buFont typeface="Wingdings 3"/>
              <a:buChar char=""/>
              <a:defRPr/>
            </a:pPr>
            <a:endParaRPr lang="en-US" sz="2400" dirty="0"/>
          </a:p>
        </p:txBody>
      </p:sp>
      <p:sp>
        <p:nvSpPr>
          <p:cNvPr id="115715"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E27CB42-3A03-492A-A715-2D4AAA1EE3FD}" type="slidenum">
              <a:rPr lang="en-US" smtClean="0">
                <a:latin typeface="Arial" charset="0"/>
              </a:rPr>
              <a:pPr/>
              <a:t>118</a:t>
            </a:fld>
            <a:endParaRPr lang="en-US" sz="1400" smtClean="0">
              <a:latin typeface="Times" pitchFamily="18" charset="0"/>
            </a:endParaRPr>
          </a:p>
        </p:txBody>
      </p:sp>
      <p:sp>
        <p:nvSpPr>
          <p:cNvPr id="449538" name="Rectangle 2"/>
          <p:cNvSpPr>
            <a:spLocks noGrp="1" noChangeArrowheads="1"/>
          </p:cNvSpPr>
          <p:nvPr>
            <p:ph type="title"/>
          </p:nvPr>
        </p:nvSpPr>
        <p:spPr/>
        <p:txBody>
          <a:bodyPr/>
          <a:lstStyle/>
          <a:p>
            <a:pPr eaLnBrk="1" fontAlgn="auto" hangingPunct="1">
              <a:spcAft>
                <a:spcPts val="0"/>
              </a:spcAft>
              <a:defRPr/>
            </a:pPr>
            <a:r>
              <a:rPr lang="en-US"/>
              <a:t>G Files</a:t>
            </a:r>
          </a:p>
        </p:txBody>
      </p:sp>
      <p:pic>
        <p:nvPicPr>
          <p:cNvPr id="115717"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9539">
                                            <p:txEl>
                                              <p:pRg st="0" end="0"/>
                                            </p:txEl>
                                          </p:spTgt>
                                        </p:tgtEl>
                                        <p:attrNameLst>
                                          <p:attrName>style.visibility</p:attrName>
                                        </p:attrNameLst>
                                      </p:cBhvr>
                                      <p:to>
                                        <p:strVal val="visible"/>
                                      </p:to>
                                    </p:set>
                                    <p:anim calcmode="lin" valueType="num">
                                      <p:cBhvr additive="base">
                                        <p:cTn id="7" dur="500" fill="hold"/>
                                        <p:tgtEl>
                                          <p:spTgt spid="449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9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49539">
                                            <p:txEl>
                                              <p:pRg st="1" end="1"/>
                                            </p:txEl>
                                          </p:spTgt>
                                        </p:tgtEl>
                                        <p:attrNameLst>
                                          <p:attrName>style.visibility</p:attrName>
                                        </p:attrNameLst>
                                      </p:cBhvr>
                                      <p:to>
                                        <p:strVal val="visible"/>
                                      </p:to>
                                    </p:set>
                                    <p:anim calcmode="lin" valueType="num">
                                      <p:cBhvr additive="base">
                                        <p:cTn id="13" dur="500" fill="hold"/>
                                        <p:tgtEl>
                                          <p:spTgt spid="44953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49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49539">
                                            <p:txEl>
                                              <p:pRg st="2" end="2"/>
                                            </p:txEl>
                                          </p:spTgt>
                                        </p:tgtEl>
                                        <p:attrNameLst>
                                          <p:attrName>style.visibility</p:attrName>
                                        </p:attrNameLst>
                                      </p:cBhvr>
                                      <p:to>
                                        <p:strVal val="visible"/>
                                      </p:to>
                                    </p:set>
                                    <p:anim calcmode="lin" valueType="num">
                                      <p:cBhvr additive="base">
                                        <p:cTn id="19" dur="500" fill="hold"/>
                                        <p:tgtEl>
                                          <p:spTgt spid="449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95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449539">
                                            <p:txEl>
                                              <p:pRg st="3" end="3"/>
                                            </p:txEl>
                                          </p:spTgt>
                                        </p:tgtEl>
                                        <p:attrNameLst>
                                          <p:attrName>style.visibility</p:attrName>
                                        </p:attrNameLst>
                                      </p:cBhvr>
                                      <p:to>
                                        <p:strVal val="visible"/>
                                      </p:to>
                                    </p:set>
                                    <p:anim calcmode="lin" valueType="num">
                                      <p:cBhvr additive="base">
                                        <p:cTn id="25" dur="500" fill="hold"/>
                                        <p:tgtEl>
                                          <p:spTgt spid="449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9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449539">
                                            <p:txEl>
                                              <p:pRg st="4" end="4"/>
                                            </p:txEl>
                                          </p:spTgt>
                                        </p:tgtEl>
                                        <p:attrNameLst>
                                          <p:attrName>style.visibility</p:attrName>
                                        </p:attrNameLst>
                                      </p:cBhvr>
                                      <p:to>
                                        <p:strVal val="visible"/>
                                      </p:to>
                                    </p:set>
                                    <p:anim calcmode="lin" valueType="num">
                                      <p:cBhvr additive="base">
                                        <p:cTn id="31" dur="500" fill="hold"/>
                                        <p:tgtEl>
                                          <p:spTgt spid="44953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49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449539">
                                            <p:txEl>
                                              <p:pRg st="5" end="5"/>
                                            </p:txEl>
                                          </p:spTgt>
                                        </p:tgtEl>
                                        <p:attrNameLst>
                                          <p:attrName>style.visibility</p:attrName>
                                        </p:attrNameLst>
                                      </p:cBhvr>
                                      <p:to>
                                        <p:strVal val="visible"/>
                                      </p:to>
                                    </p:set>
                                    <p:anim calcmode="lin" valueType="num">
                                      <p:cBhvr additive="base">
                                        <p:cTn id="37" dur="500" fill="hold"/>
                                        <p:tgtEl>
                                          <p:spTgt spid="4495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4953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449539">
                                            <p:txEl>
                                              <p:pRg st="6" end="6"/>
                                            </p:txEl>
                                          </p:spTgt>
                                        </p:tgtEl>
                                        <p:attrNameLst>
                                          <p:attrName>style.visibility</p:attrName>
                                        </p:attrNameLst>
                                      </p:cBhvr>
                                      <p:to>
                                        <p:strVal val="visible"/>
                                      </p:to>
                                    </p:set>
                                    <p:anim calcmode="lin" valueType="num">
                                      <p:cBhvr additive="base">
                                        <p:cTn id="43" dur="500" fill="hold"/>
                                        <p:tgtEl>
                                          <p:spTgt spid="449539">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49539">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449539">
                                            <p:txEl>
                                              <p:pRg st="7" end="7"/>
                                            </p:txEl>
                                          </p:spTgt>
                                        </p:tgtEl>
                                        <p:attrNameLst>
                                          <p:attrName>style.visibility</p:attrName>
                                        </p:attrNameLst>
                                      </p:cBhvr>
                                      <p:to>
                                        <p:strVal val="visible"/>
                                      </p:to>
                                    </p:set>
                                    <p:anim calcmode="lin" valueType="num">
                                      <p:cBhvr additive="base">
                                        <p:cTn id="49" dur="500" fill="hold"/>
                                        <p:tgtEl>
                                          <p:spTgt spid="449539">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495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49539">
                                            <p:txEl>
                                              <p:pRg st="8" end="8"/>
                                            </p:txEl>
                                          </p:spTgt>
                                        </p:tgtEl>
                                        <p:attrNameLst>
                                          <p:attrName>style.visibility</p:attrName>
                                        </p:attrNameLst>
                                      </p:cBhvr>
                                      <p:to>
                                        <p:strVal val="visible"/>
                                      </p:to>
                                    </p:set>
                                    <p:anim calcmode="lin" valueType="num">
                                      <p:cBhvr additive="base">
                                        <p:cTn id="55" dur="500" fill="hold"/>
                                        <p:tgtEl>
                                          <p:spTgt spid="4495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4953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5" name="Rectangle 3"/>
          <p:cNvSpPr>
            <a:spLocks noGrp="1" noChangeArrowheads="1"/>
          </p:cNvSpPr>
          <p:nvPr>
            <p:ph idx="1"/>
          </p:nvPr>
        </p:nvSpPr>
        <p:spPr/>
        <p:txBody>
          <a:bodyPr/>
          <a:lstStyle/>
          <a:p>
            <a:pPr eaLnBrk="1" hangingPunct="1"/>
            <a:r>
              <a:rPr lang="en-US" smtClean="0"/>
              <a:t>The best approach to learning how to configure and set up the RIO is best done via hands on.</a:t>
            </a:r>
          </a:p>
          <a:p>
            <a:pPr eaLnBrk="1" hangingPunct="1"/>
            <a:r>
              <a:rPr lang="en-US" smtClean="0"/>
              <a:t>We will do this with Lab 8.</a:t>
            </a:r>
          </a:p>
        </p:txBody>
      </p:sp>
      <p:sp>
        <p:nvSpPr>
          <p:cNvPr id="11673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54C1C87-99CA-4CD2-AFCD-5C7EF298A8AD}" type="slidenum">
              <a:rPr lang="en-US" smtClean="0">
                <a:latin typeface="Arial" charset="0"/>
              </a:rPr>
              <a:pPr/>
              <a:t>119</a:t>
            </a:fld>
            <a:endParaRPr lang="en-US" sz="1400" smtClean="0">
              <a:latin typeface="Times" pitchFamily="18" charset="0"/>
            </a:endParaRPr>
          </a:p>
        </p:txBody>
      </p:sp>
      <p:sp>
        <p:nvSpPr>
          <p:cNvPr id="453634" name="Rectangle 2"/>
          <p:cNvSpPr>
            <a:spLocks noGrp="1" noChangeArrowheads="1"/>
          </p:cNvSpPr>
          <p:nvPr>
            <p:ph type="title"/>
          </p:nvPr>
        </p:nvSpPr>
        <p:spPr/>
        <p:txBody>
          <a:bodyPr/>
          <a:lstStyle/>
          <a:p>
            <a:pPr eaLnBrk="1" fontAlgn="auto" hangingPunct="1">
              <a:spcAft>
                <a:spcPts val="0"/>
              </a:spcAft>
              <a:defRPr/>
            </a:pPr>
            <a:r>
              <a:rPr lang="en-US"/>
              <a:t>LAB 8</a:t>
            </a:r>
          </a:p>
        </p:txBody>
      </p:sp>
      <p:pic>
        <p:nvPicPr>
          <p:cNvPr id="116741"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 calcmode="lin" valueType="num">
                                      <p:cBhvr>
                                        <p:cTn id="7" dur="1000" fill="hold"/>
                                        <p:tgtEl>
                                          <p:spTgt spid="45363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536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536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453635">
                                            <p:txEl>
                                              <p:pRg st="1" end="1"/>
                                            </p:txEl>
                                          </p:spTgt>
                                        </p:tgtEl>
                                        <p:attrNameLst>
                                          <p:attrName>style.visibility</p:attrName>
                                        </p:attrNameLst>
                                      </p:cBhvr>
                                      <p:to>
                                        <p:strVal val="visible"/>
                                      </p:to>
                                    </p:set>
                                    <p:anim to="" calcmode="lin" valueType="num">
                                      <p:cBhvr>
                                        <p:cTn id="14" dur="1" fill="hold"/>
                                        <p:tgtEl>
                                          <p:spTgt spid="45363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12</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Configuring the DH+ RS-</a:t>
            </a:r>
            <a:r>
              <a:rPr lang="en-US" dirty="0" err="1" smtClean="0"/>
              <a:t>Linx</a:t>
            </a:r>
            <a:r>
              <a:rPr lang="en-US" dirty="0" smtClean="0"/>
              <a:t> Driver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79906" name="Picture 2"/>
          <p:cNvPicPr>
            <a:picLocks noChangeAspect="1" noChangeArrowheads="1"/>
          </p:cNvPicPr>
          <p:nvPr/>
        </p:nvPicPr>
        <p:blipFill>
          <a:blip r:embed="rId4"/>
          <a:srcRect/>
          <a:stretch>
            <a:fillRect/>
          </a:stretch>
        </p:blipFill>
        <p:spPr bwMode="auto">
          <a:xfrm>
            <a:off x="304800" y="1600200"/>
            <a:ext cx="2683961" cy="2362200"/>
          </a:xfrm>
          <a:prstGeom prst="rect">
            <a:avLst/>
          </a:prstGeom>
          <a:noFill/>
          <a:ln w="9525">
            <a:noFill/>
            <a:miter lim="800000"/>
            <a:headEnd/>
            <a:tailEnd/>
          </a:ln>
        </p:spPr>
      </p:pic>
      <p:pic>
        <p:nvPicPr>
          <p:cNvPr id="379907" name="Picture 3"/>
          <p:cNvPicPr>
            <a:picLocks noChangeAspect="1" noChangeArrowheads="1"/>
          </p:cNvPicPr>
          <p:nvPr/>
        </p:nvPicPr>
        <p:blipFill>
          <a:blip r:embed="rId5"/>
          <a:srcRect/>
          <a:stretch>
            <a:fillRect/>
          </a:stretch>
        </p:blipFill>
        <p:spPr bwMode="auto">
          <a:xfrm>
            <a:off x="4114800" y="1371600"/>
            <a:ext cx="4797425" cy="2786229"/>
          </a:xfrm>
          <a:prstGeom prst="rect">
            <a:avLst/>
          </a:prstGeom>
          <a:noFill/>
          <a:ln w="9525">
            <a:noFill/>
            <a:miter lim="800000"/>
            <a:headEnd/>
            <a:tailEnd/>
          </a:ln>
        </p:spPr>
      </p:pic>
      <p:sp>
        <p:nvSpPr>
          <p:cNvPr id="8" name="Right Arrow 7"/>
          <p:cNvSpPr/>
          <p:nvPr/>
        </p:nvSpPr>
        <p:spPr>
          <a:xfrm>
            <a:off x="3276600" y="2362200"/>
            <a:ext cx="609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908" name="Rectangle 4"/>
          <p:cNvSpPr>
            <a:spLocks noChangeArrowheads="1"/>
          </p:cNvSpPr>
          <p:nvPr/>
        </p:nvSpPr>
        <p:spPr bwMode="auto">
          <a:xfrm>
            <a:off x="2743200" y="4724400"/>
            <a:ext cx="48006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RS-</a:t>
            </a:r>
            <a:r>
              <a:rPr kumimoji="0" lang="en-U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DH+ Driver is now configured!</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ctrTitle"/>
          </p:nvPr>
        </p:nvSpPr>
        <p:spPr/>
        <p:txBody>
          <a:bodyPr/>
          <a:lstStyle/>
          <a:p>
            <a:pPr eaLnBrk="1" fontAlgn="auto" hangingPunct="1">
              <a:spcAft>
                <a:spcPts val="0"/>
              </a:spcAft>
              <a:defRPr/>
            </a:pPr>
            <a:r>
              <a:rPr lang="en-US"/>
              <a:t>Lab 8</a:t>
            </a:r>
            <a:br>
              <a:rPr lang="en-US"/>
            </a:br>
            <a:r>
              <a:rPr lang="en-US"/>
              <a:t>RIO Configuration</a:t>
            </a:r>
          </a:p>
        </p:txBody>
      </p:sp>
      <p:sp>
        <p:nvSpPr>
          <p:cNvPr id="117763"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EACC529-C775-43D9-827B-D74F5CC97FC7}" type="slidenum">
              <a:rPr lang="en-US" smtClean="0">
                <a:latin typeface="Arial" charset="0"/>
              </a:rPr>
              <a:pPr/>
              <a:t>120</a:t>
            </a:fld>
            <a:endParaRPr lang="en-US" smtClean="0">
              <a:latin typeface="Arial" charset="0"/>
            </a:endParaRPr>
          </a:p>
        </p:txBody>
      </p:sp>
      <p:pic>
        <p:nvPicPr>
          <p:cNvPr id="117764"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1"/>
          <p:cNvSpPr>
            <a:spLocks noGrp="1"/>
          </p:cNvSpPr>
          <p:nvPr>
            <p:ph type="sldNum" sz="quarter" idx="12"/>
          </p:nvPr>
        </p:nvSpPr>
        <p:spPr bwMode="auto">
          <a:xfrm>
            <a:off x="8458200" y="6408738"/>
            <a:ext cx="555625" cy="365125"/>
          </a:xfrm>
          <a:noFill/>
          <a:ln>
            <a:miter lim="800000"/>
            <a:headEnd/>
            <a:tailEnd/>
          </a:ln>
        </p:spPr>
        <p:txBody>
          <a:bodyPr wrap="square" lIns="91440" tIns="45720" rIns="91440" bIns="45720" numCol="1" anchorCtr="0" compatLnSpc="1">
            <a:prstTxWarp prst="textNoShape">
              <a:avLst/>
            </a:prstTxWarp>
          </a:bodyPr>
          <a:lstStyle/>
          <a:p>
            <a:fld id="{26B15169-9931-4210-9F90-1374FB531436}" type="slidenum">
              <a:rPr lang="en-US" smtClean="0">
                <a:latin typeface="Arial" charset="0"/>
              </a:rPr>
              <a:pPr/>
              <a:t>121</a:t>
            </a:fld>
            <a:endParaRPr lang="en-US" sz="1400" smtClean="0">
              <a:latin typeface="Times" pitchFamily="18" charset="0"/>
            </a:endParaRPr>
          </a:p>
        </p:txBody>
      </p:sp>
      <p:sp>
        <p:nvSpPr>
          <p:cNvPr id="315788" name="Rectangle 396"/>
          <p:cNvSpPr>
            <a:spLocks noGrp="1" noChangeArrowheads="1"/>
          </p:cNvSpPr>
          <p:nvPr>
            <p:ph type="title" idx="4294967295"/>
          </p:nvPr>
        </p:nvSpPr>
        <p:spPr>
          <a:xfrm>
            <a:off x="228600" y="304800"/>
            <a:ext cx="8229600" cy="1143000"/>
          </a:xfrm>
        </p:spPr>
        <p:txBody>
          <a:bodyPr/>
          <a:lstStyle/>
          <a:p>
            <a:pPr eaLnBrk="1" fontAlgn="auto" hangingPunct="1">
              <a:spcAft>
                <a:spcPts val="0"/>
              </a:spcAft>
              <a:defRPr/>
            </a:pPr>
            <a:r>
              <a:rPr lang="en-US"/>
              <a:t>DEMO RIO NETWORK LAYOUT</a:t>
            </a:r>
          </a:p>
        </p:txBody>
      </p:sp>
      <p:sp>
        <p:nvSpPr>
          <p:cNvPr id="118788" name="Rectangle 34"/>
          <p:cNvSpPr>
            <a:spLocks noChangeArrowheads="1"/>
          </p:cNvSpPr>
          <p:nvPr/>
        </p:nvSpPr>
        <p:spPr bwMode="auto">
          <a:xfrm>
            <a:off x="0" y="468313"/>
            <a:ext cx="9144000" cy="0"/>
          </a:xfrm>
          <a:prstGeom prst="rect">
            <a:avLst/>
          </a:prstGeom>
          <a:noFill/>
          <a:ln w="12700" cap="sq">
            <a:noFill/>
            <a:miter lim="800000"/>
            <a:headEnd type="none" w="sm" len="sm"/>
            <a:tailEnd type="none" w="sm" len="sm"/>
          </a:ln>
        </p:spPr>
        <p:txBody>
          <a:bodyPr wrap="none">
            <a:spAutoFit/>
          </a:bodyPr>
          <a:lstStyle/>
          <a:p>
            <a:endParaRPr lang="en-US"/>
          </a:p>
        </p:txBody>
      </p:sp>
      <p:sp>
        <p:nvSpPr>
          <p:cNvPr id="118789" name="Rectangle 440"/>
          <p:cNvSpPr>
            <a:spLocks noChangeArrowheads="1"/>
          </p:cNvSpPr>
          <p:nvPr/>
        </p:nvSpPr>
        <p:spPr bwMode="auto">
          <a:xfrm>
            <a:off x="0" y="12700"/>
            <a:ext cx="9144000" cy="0"/>
          </a:xfrm>
          <a:prstGeom prst="rect">
            <a:avLst/>
          </a:prstGeom>
          <a:noFill/>
          <a:ln w="12700" cap="sq">
            <a:noFill/>
            <a:miter lim="800000"/>
            <a:headEnd type="none" w="sm" len="sm"/>
            <a:tailEnd type="none" w="sm" len="sm"/>
          </a:ln>
        </p:spPr>
        <p:txBody>
          <a:bodyPr wrap="none">
            <a:spAutoFit/>
          </a:bodyPr>
          <a:lstStyle/>
          <a:p>
            <a:endParaRPr lang="en-US"/>
          </a:p>
        </p:txBody>
      </p:sp>
      <p:pic>
        <p:nvPicPr>
          <p:cNvPr id="118790" name="Picture 838"/>
          <p:cNvPicPr>
            <a:picLocks noChangeAspect="1" noChangeArrowheads="1"/>
          </p:cNvPicPr>
          <p:nvPr/>
        </p:nvPicPr>
        <p:blipFill>
          <a:blip r:embed="rId3"/>
          <a:srcRect/>
          <a:stretch>
            <a:fillRect/>
          </a:stretch>
        </p:blipFill>
        <p:spPr bwMode="auto">
          <a:xfrm>
            <a:off x="476250" y="2914650"/>
            <a:ext cx="1790700" cy="971550"/>
          </a:xfrm>
          <a:prstGeom prst="rect">
            <a:avLst/>
          </a:prstGeom>
          <a:noFill/>
          <a:ln w="9525">
            <a:noFill/>
            <a:miter lim="800000"/>
            <a:headEnd/>
            <a:tailEnd/>
          </a:ln>
        </p:spPr>
      </p:pic>
      <p:pic>
        <p:nvPicPr>
          <p:cNvPr id="118791" name="Picture 837"/>
          <p:cNvPicPr>
            <a:picLocks noChangeAspect="1" noChangeArrowheads="1"/>
          </p:cNvPicPr>
          <p:nvPr/>
        </p:nvPicPr>
        <p:blipFill>
          <a:blip r:embed="rId4"/>
          <a:srcRect/>
          <a:stretch>
            <a:fillRect/>
          </a:stretch>
        </p:blipFill>
        <p:spPr bwMode="auto">
          <a:xfrm>
            <a:off x="2286000" y="2733675"/>
            <a:ext cx="1981200" cy="1285875"/>
          </a:xfrm>
          <a:prstGeom prst="rect">
            <a:avLst/>
          </a:prstGeom>
          <a:noFill/>
          <a:ln w="9525">
            <a:noFill/>
            <a:miter lim="800000"/>
            <a:headEnd/>
            <a:tailEnd/>
          </a:ln>
        </p:spPr>
      </p:pic>
      <p:pic>
        <p:nvPicPr>
          <p:cNvPr id="118792" name="Picture 836"/>
          <p:cNvPicPr>
            <a:picLocks noChangeAspect="1" noChangeArrowheads="1"/>
          </p:cNvPicPr>
          <p:nvPr/>
        </p:nvPicPr>
        <p:blipFill>
          <a:blip r:embed="rId5"/>
          <a:srcRect/>
          <a:stretch>
            <a:fillRect/>
          </a:stretch>
        </p:blipFill>
        <p:spPr bwMode="auto">
          <a:xfrm>
            <a:off x="3886200" y="2905125"/>
            <a:ext cx="762000" cy="1076325"/>
          </a:xfrm>
          <a:prstGeom prst="rect">
            <a:avLst/>
          </a:prstGeom>
          <a:noFill/>
          <a:ln w="9525">
            <a:noFill/>
            <a:miter lim="800000"/>
            <a:headEnd/>
            <a:tailEnd/>
          </a:ln>
        </p:spPr>
      </p:pic>
      <p:pic>
        <p:nvPicPr>
          <p:cNvPr id="118793" name="Picture 835"/>
          <p:cNvPicPr>
            <a:picLocks noChangeAspect="1" noChangeArrowheads="1"/>
          </p:cNvPicPr>
          <p:nvPr/>
        </p:nvPicPr>
        <p:blipFill>
          <a:blip r:embed="rId6"/>
          <a:srcRect/>
          <a:stretch>
            <a:fillRect/>
          </a:stretch>
        </p:blipFill>
        <p:spPr bwMode="auto">
          <a:xfrm>
            <a:off x="6762750" y="3009900"/>
            <a:ext cx="1495425" cy="685800"/>
          </a:xfrm>
          <a:prstGeom prst="rect">
            <a:avLst/>
          </a:prstGeom>
          <a:noFill/>
          <a:ln w="9525">
            <a:noFill/>
            <a:miter lim="800000"/>
            <a:headEnd/>
            <a:tailEnd/>
          </a:ln>
        </p:spPr>
      </p:pic>
      <p:pic>
        <p:nvPicPr>
          <p:cNvPr id="118794" name="Picture 834"/>
          <p:cNvPicPr>
            <a:picLocks noChangeAspect="1" noChangeArrowheads="1"/>
          </p:cNvPicPr>
          <p:nvPr/>
        </p:nvPicPr>
        <p:blipFill>
          <a:blip r:embed="rId5"/>
          <a:srcRect/>
          <a:stretch>
            <a:fillRect/>
          </a:stretch>
        </p:blipFill>
        <p:spPr bwMode="auto">
          <a:xfrm>
            <a:off x="4695825" y="2914650"/>
            <a:ext cx="762000" cy="1076325"/>
          </a:xfrm>
          <a:prstGeom prst="rect">
            <a:avLst/>
          </a:prstGeom>
          <a:noFill/>
          <a:ln w="9525">
            <a:noFill/>
            <a:miter lim="800000"/>
            <a:headEnd/>
            <a:tailEnd/>
          </a:ln>
        </p:spPr>
      </p:pic>
      <p:pic>
        <p:nvPicPr>
          <p:cNvPr id="118795" name="Picture 833"/>
          <p:cNvPicPr>
            <a:picLocks noChangeAspect="1" noChangeArrowheads="1"/>
          </p:cNvPicPr>
          <p:nvPr/>
        </p:nvPicPr>
        <p:blipFill>
          <a:blip r:embed="rId5"/>
          <a:srcRect/>
          <a:stretch>
            <a:fillRect/>
          </a:stretch>
        </p:blipFill>
        <p:spPr bwMode="auto">
          <a:xfrm>
            <a:off x="5715000" y="2914650"/>
            <a:ext cx="762000" cy="1076325"/>
          </a:xfrm>
          <a:prstGeom prst="rect">
            <a:avLst/>
          </a:prstGeom>
          <a:noFill/>
          <a:ln w="9525">
            <a:noFill/>
            <a:miter lim="800000"/>
            <a:headEnd/>
            <a:tailEnd/>
          </a:ln>
        </p:spPr>
      </p:pic>
      <p:sp>
        <p:nvSpPr>
          <p:cNvPr id="118796" name="Line 832"/>
          <p:cNvSpPr>
            <a:spLocks noChangeShapeType="1"/>
          </p:cNvSpPr>
          <p:nvPr/>
        </p:nvSpPr>
        <p:spPr bwMode="auto">
          <a:xfrm>
            <a:off x="1885950" y="3590925"/>
            <a:ext cx="0" cy="590550"/>
          </a:xfrm>
          <a:prstGeom prst="line">
            <a:avLst/>
          </a:prstGeom>
          <a:noFill/>
          <a:ln w="76200">
            <a:solidFill>
              <a:srgbClr val="0000FF"/>
            </a:solidFill>
            <a:round/>
            <a:headEnd/>
            <a:tailEnd/>
          </a:ln>
        </p:spPr>
        <p:txBody>
          <a:bodyPr/>
          <a:lstStyle/>
          <a:p>
            <a:endParaRPr lang="en-US"/>
          </a:p>
        </p:txBody>
      </p:sp>
      <p:sp>
        <p:nvSpPr>
          <p:cNvPr id="118797" name="Line 831"/>
          <p:cNvSpPr>
            <a:spLocks noChangeShapeType="1"/>
          </p:cNvSpPr>
          <p:nvPr/>
        </p:nvSpPr>
        <p:spPr bwMode="auto">
          <a:xfrm>
            <a:off x="1847850" y="4191000"/>
            <a:ext cx="1171575" cy="0"/>
          </a:xfrm>
          <a:prstGeom prst="line">
            <a:avLst/>
          </a:prstGeom>
          <a:noFill/>
          <a:ln w="76200">
            <a:solidFill>
              <a:srgbClr val="0000FF"/>
            </a:solidFill>
            <a:round/>
            <a:headEnd/>
            <a:tailEnd/>
          </a:ln>
        </p:spPr>
        <p:txBody>
          <a:bodyPr/>
          <a:lstStyle/>
          <a:p>
            <a:endParaRPr lang="en-US"/>
          </a:p>
        </p:txBody>
      </p:sp>
      <p:sp>
        <p:nvSpPr>
          <p:cNvPr id="118798" name="Line 830"/>
          <p:cNvSpPr>
            <a:spLocks noChangeShapeType="1"/>
          </p:cNvSpPr>
          <p:nvPr/>
        </p:nvSpPr>
        <p:spPr bwMode="auto">
          <a:xfrm flipV="1">
            <a:off x="3048000" y="3762375"/>
            <a:ext cx="0" cy="466725"/>
          </a:xfrm>
          <a:prstGeom prst="line">
            <a:avLst/>
          </a:prstGeom>
          <a:noFill/>
          <a:ln w="76200">
            <a:solidFill>
              <a:srgbClr val="0000FF"/>
            </a:solidFill>
            <a:round/>
            <a:headEnd/>
            <a:tailEnd/>
          </a:ln>
        </p:spPr>
        <p:txBody>
          <a:bodyPr/>
          <a:lstStyle/>
          <a:p>
            <a:endParaRPr lang="en-US"/>
          </a:p>
        </p:txBody>
      </p:sp>
      <p:sp>
        <p:nvSpPr>
          <p:cNvPr id="118799" name="Line 829"/>
          <p:cNvSpPr>
            <a:spLocks noChangeShapeType="1"/>
          </p:cNvSpPr>
          <p:nvPr/>
        </p:nvSpPr>
        <p:spPr bwMode="auto">
          <a:xfrm>
            <a:off x="3048000" y="4191000"/>
            <a:ext cx="4076700" cy="0"/>
          </a:xfrm>
          <a:prstGeom prst="line">
            <a:avLst/>
          </a:prstGeom>
          <a:noFill/>
          <a:ln w="76200">
            <a:solidFill>
              <a:srgbClr val="0000FF"/>
            </a:solidFill>
            <a:round/>
            <a:headEnd/>
            <a:tailEnd/>
          </a:ln>
        </p:spPr>
        <p:txBody>
          <a:bodyPr/>
          <a:lstStyle/>
          <a:p>
            <a:endParaRPr lang="en-US"/>
          </a:p>
        </p:txBody>
      </p:sp>
      <p:sp>
        <p:nvSpPr>
          <p:cNvPr id="118800" name="Line 828"/>
          <p:cNvSpPr>
            <a:spLocks noChangeShapeType="1"/>
          </p:cNvSpPr>
          <p:nvPr/>
        </p:nvSpPr>
        <p:spPr bwMode="auto">
          <a:xfrm flipV="1">
            <a:off x="3867150" y="3200400"/>
            <a:ext cx="0" cy="962025"/>
          </a:xfrm>
          <a:prstGeom prst="line">
            <a:avLst/>
          </a:prstGeom>
          <a:noFill/>
          <a:ln w="76200">
            <a:solidFill>
              <a:srgbClr val="0000FF"/>
            </a:solidFill>
            <a:round/>
            <a:headEnd/>
            <a:tailEnd/>
          </a:ln>
        </p:spPr>
        <p:txBody>
          <a:bodyPr/>
          <a:lstStyle/>
          <a:p>
            <a:endParaRPr lang="en-US"/>
          </a:p>
        </p:txBody>
      </p:sp>
      <p:sp>
        <p:nvSpPr>
          <p:cNvPr id="118801" name="Line 827"/>
          <p:cNvSpPr>
            <a:spLocks noChangeShapeType="1"/>
          </p:cNvSpPr>
          <p:nvPr/>
        </p:nvSpPr>
        <p:spPr bwMode="auto">
          <a:xfrm flipV="1">
            <a:off x="4752975" y="3219450"/>
            <a:ext cx="0" cy="942975"/>
          </a:xfrm>
          <a:prstGeom prst="line">
            <a:avLst/>
          </a:prstGeom>
          <a:noFill/>
          <a:ln w="76200">
            <a:solidFill>
              <a:srgbClr val="0000FF"/>
            </a:solidFill>
            <a:round/>
            <a:headEnd/>
            <a:tailEnd/>
          </a:ln>
        </p:spPr>
        <p:txBody>
          <a:bodyPr/>
          <a:lstStyle/>
          <a:p>
            <a:endParaRPr lang="en-US"/>
          </a:p>
        </p:txBody>
      </p:sp>
      <p:sp>
        <p:nvSpPr>
          <p:cNvPr id="118802" name="Line 826"/>
          <p:cNvSpPr>
            <a:spLocks noChangeShapeType="1"/>
          </p:cNvSpPr>
          <p:nvPr/>
        </p:nvSpPr>
        <p:spPr bwMode="auto">
          <a:xfrm flipV="1">
            <a:off x="5705475" y="3219450"/>
            <a:ext cx="0" cy="971550"/>
          </a:xfrm>
          <a:prstGeom prst="line">
            <a:avLst/>
          </a:prstGeom>
          <a:noFill/>
          <a:ln w="76200">
            <a:solidFill>
              <a:srgbClr val="0000FF"/>
            </a:solidFill>
            <a:round/>
            <a:headEnd/>
            <a:tailEnd/>
          </a:ln>
        </p:spPr>
        <p:txBody>
          <a:bodyPr/>
          <a:lstStyle/>
          <a:p>
            <a:endParaRPr lang="en-US"/>
          </a:p>
        </p:txBody>
      </p:sp>
      <p:sp>
        <p:nvSpPr>
          <p:cNvPr id="118803" name="Line 825"/>
          <p:cNvSpPr>
            <a:spLocks noChangeShapeType="1"/>
          </p:cNvSpPr>
          <p:nvPr/>
        </p:nvSpPr>
        <p:spPr bwMode="auto">
          <a:xfrm flipV="1">
            <a:off x="7086600" y="3495675"/>
            <a:ext cx="0" cy="657225"/>
          </a:xfrm>
          <a:prstGeom prst="line">
            <a:avLst/>
          </a:prstGeom>
          <a:noFill/>
          <a:ln w="76200">
            <a:solidFill>
              <a:srgbClr val="0000FF"/>
            </a:solidFill>
            <a:round/>
            <a:headEnd/>
            <a:tailEnd/>
          </a:ln>
        </p:spPr>
        <p:txBody>
          <a:bodyPr/>
          <a:lstStyle/>
          <a:p>
            <a:endParaRPr lang="en-US"/>
          </a:p>
        </p:txBody>
      </p:sp>
      <p:sp>
        <p:nvSpPr>
          <p:cNvPr id="118804" name="Line 824"/>
          <p:cNvSpPr>
            <a:spLocks noChangeShapeType="1"/>
          </p:cNvSpPr>
          <p:nvPr/>
        </p:nvSpPr>
        <p:spPr bwMode="auto">
          <a:xfrm flipV="1">
            <a:off x="3867150" y="3238500"/>
            <a:ext cx="219075" cy="0"/>
          </a:xfrm>
          <a:prstGeom prst="line">
            <a:avLst/>
          </a:prstGeom>
          <a:noFill/>
          <a:ln w="76200">
            <a:solidFill>
              <a:srgbClr val="0000FF"/>
            </a:solidFill>
            <a:round/>
            <a:headEnd/>
            <a:tailEnd/>
          </a:ln>
        </p:spPr>
        <p:txBody>
          <a:bodyPr/>
          <a:lstStyle/>
          <a:p>
            <a:endParaRPr lang="en-US"/>
          </a:p>
        </p:txBody>
      </p:sp>
      <p:sp>
        <p:nvSpPr>
          <p:cNvPr id="118805" name="Line 823"/>
          <p:cNvSpPr>
            <a:spLocks noChangeShapeType="1"/>
          </p:cNvSpPr>
          <p:nvPr/>
        </p:nvSpPr>
        <p:spPr bwMode="auto">
          <a:xfrm>
            <a:off x="4762500" y="3257550"/>
            <a:ext cx="133350" cy="0"/>
          </a:xfrm>
          <a:prstGeom prst="line">
            <a:avLst/>
          </a:prstGeom>
          <a:noFill/>
          <a:ln w="76200">
            <a:solidFill>
              <a:srgbClr val="0000FF"/>
            </a:solidFill>
            <a:round/>
            <a:headEnd/>
            <a:tailEnd/>
          </a:ln>
        </p:spPr>
        <p:txBody>
          <a:bodyPr/>
          <a:lstStyle/>
          <a:p>
            <a:endParaRPr lang="en-US"/>
          </a:p>
        </p:txBody>
      </p:sp>
      <p:sp>
        <p:nvSpPr>
          <p:cNvPr id="118806" name="Line 822"/>
          <p:cNvSpPr>
            <a:spLocks noChangeShapeType="1"/>
          </p:cNvSpPr>
          <p:nvPr/>
        </p:nvSpPr>
        <p:spPr bwMode="auto">
          <a:xfrm>
            <a:off x="5695950" y="3257550"/>
            <a:ext cx="190500" cy="0"/>
          </a:xfrm>
          <a:prstGeom prst="line">
            <a:avLst/>
          </a:prstGeom>
          <a:noFill/>
          <a:ln w="76200">
            <a:solidFill>
              <a:srgbClr val="0000FF"/>
            </a:solidFill>
            <a:round/>
            <a:headEnd/>
            <a:tailEnd/>
          </a:ln>
        </p:spPr>
        <p:txBody>
          <a:bodyPr/>
          <a:lstStyle/>
          <a:p>
            <a:endParaRPr lang="en-US"/>
          </a:p>
        </p:txBody>
      </p:sp>
      <p:sp>
        <p:nvSpPr>
          <p:cNvPr id="118807" name="Rectangle 865"/>
          <p:cNvSpPr>
            <a:spLocks noChangeArrowheads="1"/>
          </p:cNvSpPr>
          <p:nvPr/>
        </p:nvSpPr>
        <p:spPr bwMode="auto">
          <a:xfrm>
            <a:off x="0" y="12700"/>
            <a:ext cx="9144000" cy="0"/>
          </a:xfrm>
          <a:prstGeom prst="rect">
            <a:avLst/>
          </a:prstGeom>
          <a:noFill/>
          <a:ln w="12700" cap="sq">
            <a:noFill/>
            <a:miter lim="800000"/>
            <a:headEnd type="none" w="sm" len="sm"/>
            <a:tailEnd type="none" w="sm" len="sm"/>
          </a:ln>
        </p:spPr>
        <p:txBody>
          <a:bodyPr wrap="none">
            <a:spAutoFit/>
          </a:bodyPr>
          <a:lstStyle/>
          <a:p>
            <a:endParaRPr lang="en-US"/>
          </a:p>
        </p:txBody>
      </p:sp>
      <p:graphicFrame>
        <p:nvGraphicFramePr>
          <p:cNvPr id="319667" name="Group 1203"/>
          <p:cNvGraphicFramePr>
            <a:graphicFrameLocks noGrp="1"/>
          </p:cNvGraphicFramePr>
          <p:nvPr/>
        </p:nvGraphicFramePr>
        <p:xfrm>
          <a:off x="228600" y="1473200"/>
          <a:ext cx="7924800" cy="1651000"/>
        </p:xfrm>
        <a:graphic>
          <a:graphicData uri="http://schemas.openxmlformats.org/drawingml/2006/table">
            <a:tbl>
              <a:tblPr/>
              <a:tblGrid>
                <a:gridCol w="609600"/>
                <a:gridCol w="609600"/>
                <a:gridCol w="609600"/>
                <a:gridCol w="609600"/>
                <a:gridCol w="609600"/>
                <a:gridCol w="609600"/>
                <a:gridCol w="609600"/>
                <a:gridCol w="609600"/>
                <a:gridCol w="609600"/>
                <a:gridCol w="609600"/>
                <a:gridCol w="609600"/>
                <a:gridCol w="609600"/>
                <a:gridCol w="609600"/>
              </a:tblGrid>
              <a:tr h="73660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cap="flat">
                      <a:noFill/>
                    </a:lnR>
                    <a:lnT cap="flat">
                      <a:noFill/>
                    </a:lnT>
                    <a:lnB>
                      <a:noFill/>
                    </a:lnB>
                    <a:lnTlToBr>
                      <a:noFill/>
                    </a:lnTlToBr>
                    <a:lnBlToTr>
                      <a:noFill/>
                    </a:lnBlToTr>
                    <a:noFill/>
                  </a:tcPr>
                </a:tc>
              </a:tr>
              <a:tr h="20320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SLC-500</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PV 1000</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1791 Block I/O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1791 Block I/O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1791 Block I/O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1794 Flex I/O</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cap="flat">
                      <a:noFill/>
                    </a:lnR>
                    <a:lnT>
                      <a:noFill/>
                    </a:lnT>
                    <a:lnB>
                      <a:noFill/>
                    </a:lnB>
                    <a:lnTlToBr>
                      <a:noFill/>
                    </a:lnTlToBr>
                    <a:lnBlToTr>
                      <a:noFill/>
                    </a:lnBlToTr>
                    <a:noFill/>
                  </a:tcPr>
                </a:tc>
              </a:tr>
              <a:tr h="20320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tx1"/>
                        </a:solidFill>
                        <a:effectLst/>
                        <a:latin typeface="Arial Narrow"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rgbClr val="FF0000"/>
                          </a:solidFill>
                          <a:effectLst/>
                          <a:latin typeface="Arial" pitchFamily="34" charset="0"/>
                          <a:cs typeface="Arial" pitchFamily="34" charset="0"/>
                        </a:rPr>
                        <a:t> </a:t>
                      </a:r>
                      <a:endParaRPr kumimoji="0" lang="en-US" sz="2400" b="0" i="0" u="none" strike="noStrike" cap="none" normalizeH="0" baseline="0" smtClean="0">
                        <a:ln>
                          <a:noFill/>
                        </a:ln>
                        <a:solidFill>
                          <a:schemeClr val="tx1"/>
                        </a:solidFill>
                        <a:effectLst/>
                        <a:latin typeface="Times" pitchFamily="18"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tx1"/>
                        </a:solidFill>
                        <a:effectLst/>
                        <a:latin typeface="Arial Narrow"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118848" name="Picture 67" descr="The Line.jpg"/>
          <p:cNvPicPr>
            <a:picLocks noChangeAspect="1"/>
          </p:cNvPicPr>
          <p:nvPr/>
        </p:nvPicPr>
        <p:blipFill>
          <a:blip r:embed="rId7"/>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0" name="Rectangle 4"/>
          <p:cNvSpPr>
            <a:spLocks noGrp="1" noChangeArrowheads="1"/>
          </p:cNvSpPr>
          <p:nvPr>
            <p:ph type="ctrTitle"/>
          </p:nvPr>
        </p:nvSpPr>
        <p:spPr/>
        <p:txBody>
          <a:bodyPr/>
          <a:lstStyle/>
          <a:p>
            <a:pPr eaLnBrk="1" fontAlgn="auto" hangingPunct="1">
              <a:spcAft>
                <a:spcPts val="0"/>
              </a:spcAft>
              <a:defRPr/>
            </a:pPr>
            <a:r>
              <a:rPr lang="en-US"/>
              <a:t>RIO Addressing</a:t>
            </a:r>
          </a:p>
        </p:txBody>
      </p:sp>
      <p:sp>
        <p:nvSpPr>
          <p:cNvPr id="122883" name="Rectangle 6"/>
          <p:cNvSpPr>
            <a:spLocks noGrp="1" noChangeArrowheads="1"/>
          </p:cNvSpPr>
          <p:nvPr>
            <p:ph type="sldNum" sz="quarter" idx="12"/>
          </p:nvPr>
        </p:nvSpPr>
        <p:spPr bwMode="auto">
          <a:xfrm>
            <a:off x="8534400" y="6408738"/>
            <a:ext cx="479425" cy="365125"/>
          </a:xfrm>
          <a:noFill/>
          <a:ln>
            <a:miter lim="800000"/>
            <a:headEnd/>
            <a:tailEnd/>
          </a:ln>
        </p:spPr>
        <p:txBody>
          <a:bodyPr wrap="square" lIns="91440" tIns="45720" rIns="91440" bIns="45720" numCol="1" anchorCtr="0" compatLnSpc="1">
            <a:prstTxWarp prst="textNoShape">
              <a:avLst/>
            </a:prstTxWarp>
          </a:bodyPr>
          <a:lstStyle/>
          <a:p>
            <a:fld id="{14C9D48E-9571-4321-BC0A-5C66677689FB}" type="slidenum">
              <a:rPr lang="en-US" smtClean="0">
                <a:latin typeface="Arial" charset="0"/>
              </a:rPr>
              <a:pPr/>
              <a:t>122</a:t>
            </a:fld>
            <a:endParaRPr lang="en-US" smtClean="0">
              <a:latin typeface="Arial" charset="0"/>
            </a:endParaRPr>
          </a:p>
        </p:txBody>
      </p:sp>
      <p:pic>
        <p:nvPicPr>
          <p:cNvPr id="122884"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2803" name="Rectangle 3"/>
          <p:cNvSpPr>
            <a:spLocks noGrp="1" noChangeArrowheads="1"/>
          </p:cNvSpPr>
          <p:nvPr>
            <p:ph idx="1"/>
          </p:nvPr>
        </p:nvSpPr>
        <p:spPr>
          <a:xfrm>
            <a:off x="457200" y="685800"/>
            <a:ext cx="8229600" cy="4525963"/>
          </a:xfrm>
        </p:spPr>
        <p:txBody>
          <a:bodyPr/>
          <a:lstStyle/>
          <a:p>
            <a:pPr eaLnBrk="1" hangingPunct="1"/>
            <a:endParaRPr lang="en-US" smtClean="0"/>
          </a:p>
          <a:p>
            <a:pPr eaLnBrk="1" hangingPunct="1"/>
            <a:endParaRPr lang="en-US" smtClean="0"/>
          </a:p>
          <a:p>
            <a:pPr eaLnBrk="1" hangingPunct="1"/>
            <a:r>
              <a:rPr lang="en-US" smtClean="0"/>
              <a:t>RIO addressing is the method used to address devices on the RIO network.</a:t>
            </a:r>
          </a:p>
          <a:p>
            <a:pPr eaLnBrk="1" hangingPunct="1"/>
            <a:r>
              <a:rPr lang="en-US" smtClean="0"/>
              <a:t>The devices use the same type of addressing scheme as normal I/O.</a:t>
            </a:r>
          </a:p>
          <a:p>
            <a:pPr eaLnBrk="1" hangingPunct="1"/>
            <a:r>
              <a:rPr lang="en-US" smtClean="0"/>
              <a:t>You  must take into consideration the Logical Rack Address of the device as this determines the </a:t>
            </a:r>
            <a:r>
              <a:rPr lang="en-US" smtClean="0">
                <a:solidFill>
                  <a:srgbClr val="FC0128"/>
                </a:solidFill>
              </a:rPr>
              <a:t>WORD</a:t>
            </a:r>
            <a:r>
              <a:rPr lang="en-US" smtClean="0"/>
              <a:t> number you will use .</a:t>
            </a:r>
          </a:p>
        </p:txBody>
      </p:sp>
      <p:sp>
        <p:nvSpPr>
          <p:cNvPr id="123907" name="Slide Number Placeholder 3"/>
          <p:cNvSpPr>
            <a:spLocks noGrp="1"/>
          </p:cNvSpPr>
          <p:nvPr>
            <p:ph type="sldNum" sz="quarter" idx="12"/>
          </p:nvPr>
        </p:nvSpPr>
        <p:spPr bwMode="auto">
          <a:xfrm>
            <a:off x="8534400" y="6408738"/>
            <a:ext cx="479425" cy="365125"/>
          </a:xfrm>
          <a:noFill/>
          <a:ln>
            <a:miter lim="800000"/>
            <a:headEnd/>
            <a:tailEnd/>
          </a:ln>
        </p:spPr>
        <p:txBody>
          <a:bodyPr wrap="square" lIns="91440" tIns="45720" rIns="91440" bIns="45720" numCol="1" anchorCtr="0" compatLnSpc="1">
            <a:prstTxWarp prst="textNoShape">
              <a:avLst/>
            </a:prstTxWarp>
          </a:bodyPr>
          <a:lstStyle/>
          <a:p>
            <a:fld id="{5AD290AF-3775-426D-B5E7-EB20798C84C7}" type="slidenum">
              <a:rPr lang="en-US" smtClean="0">
                <a:latin typeface="Arial" charset="0"/>
              </a:rPr>
              <a:pPr/>
              <a:t>123</a:t>
            </a:fld>
            <a:endParaRPr lang="en-US" sz="1400" smtClean="0">
              <a:latin typeface="Times" pitchFamily="18" charset="0"/>
            </a:endParaRPr>
          </a:p>
        </p:txBody>
      </p:sp>
      <p:sp>
        <p:nvSpPr>
          <p:cNvPr id="332802" name="Rectangle 2"/>
          <p:cNvSpPr>
            <a:spLocks noGrp="1" noChangeArrowheads="1"/>
          </p:cNvSpPr>
          <p:nvPr>
            <p:ph type="title"/>
          </p:nvPr>
        </p:nvSpPr>
        <p:spPr/>
        <p:txBody>
          <a:bodyPr/>
          <a:lstStyle/>
          <a:p>
            <a:pPr eaLnBrk="1" fontAlgn="auto" hangingPunct="1">
              <a:spcAft>
                <a:spcPts val="0"/>
              </a:spcAft>
              <a:defRPr/>
            </a:pPr>
            <a:r>
              <a:rPr lang="en-US"/>
              <a:t>RIO Addressing</a:t>
            </a:r>
          </a:p>
        </p:txBody>
      </p:sp>
      <p:pic>
        <p:nvPicPr>
          <p:cNvPr id="123909"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32803">
                                            <p:txEl>
                                              <p:pRg st="2" end="2"/>
                                            </p:txEl>
                                          </p:spTgt>
                                        </p:tgtEl>
                                        <p:attrNameLst>
                                          <p:attrName>style.visibility</p:attrName>
                                        </p:attrNameLst>
                                      </p:cBhvr>
                                      <p:to>
                                        <p:strVal val="visible"/>
                                      </p:to>
                                    </p:set>
                                    <p:anim calcmode="lin" valueType="num">
                                      <p:cBhvr>
                                        <p:cTn id="7" dur="500" fill="hold"/>
                                        <p:tgtEl>
                                          <p:spTgt spid="33280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3280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32803">
                                            <p:txEl>
                                              <p:pRg st="3" end="3"/>
                                            </p:txEl>
                                          </p:spTgt>
                                        </p:tgtEl>
                                        <p:attrNameLst>
                                          <p:attrName>style.visibility</p:attrName>
                                        </p:attrNameLst>
                                      </p:cBhvr>
                                      <p:to>
                                        <p:strVal val="visible"/>
                                      </p:to>
                                    </p:set>
                                    <p:anim calcmode="lin" valueType="num">
                                      <p:cBhvr>
                                        <p:cTn id="13" dur="500" fill="hold"/>
                                        <p:tgtEl>
                                          <p:spTgt spid="33280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3280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32803">
                                            <p:txEl>
                                              <p:pRg st="4" end="4"/>
                                            </p:txEl>
                                          </p:spTgt>
                                        </p:tgtEl>
                                        <p:attrNameLst>
                                          <p:attrName>style.visibility</p:attrName>
                                        </p:attrNameLst>
                                      </p:cBhvr>
                                      <p:to>
                                        <p:strVal val="visible"/>
                                      </p:to>
                                    </p:set>
                                    <p:anim calcmode="lin" valueType="num">
                                      <p:cBhvr>
                                        <p:cTn id="19" dur="500" fill="hold"/>
                                        <p:tgtEl>
                                          <p:spTgt spid="33280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3280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1234" name="Rectangle 2"/>
          <p:cNvSpPr>
            <a:spLocks noGrp="1" noChangeArrowheads="1"/>
          </p:cNvSpPr>
          <p:nvPr>
            <p:ph type="ctrTitle"/>
          </p:nvPr>
        </p:nvSpPr>
        <p:spPr>
          <a:xfrm>
            <a:off x="-2057400" y="914400"/>
            <a:ext cx="7772400" cy="1143000"/>
          </a:xfrm>
        </p:spPr>
        <p:txBody>
          <a:bodyPr>
            <a:normAutofit fontScale="90000"/>
          </a:bodyPr>
          <a:lstStyle/>
          <a:p>
            <a:pPr eaLnBrk="1" fontAlgn="auto" hangingPunct="1">
              <a:spcAft>
                <a:spcPts val="0"/>
              </a:spcAft>
              <a:defRPr/>
            </a:pPr>
            <a:r>
              <a:rPr lang="en-US" dirty="0"/>
              <a:t>Remote I/O Scanner Configuration </a:t>
            </a:r>
            <a:br>
              <a:rPr lang="en-US" dirty="0"/>
            </a:br>
            <a:endParaRPr lang="en-US" dirty="0"/>
          </a:p>
        </p:txBody>
      </p:sp>
      <p:sp>
        <p:nvSpPr>
          <p:cNvPr id="351235" name="Rectangle 3"/>
          <p:cNvSpPr>
            <a:spLocks noGrp="1" noChangeArrowheads="1"/>
          </p:cNvSpPr>
          <p:nvPr>
            <p:ph type="subTitle" idx="1"/>
          </p:nvPr>
        </p:nvSpPr>
        <p:spPr>
          <a:xfrm>
            <a:off x="1066800" y="2209800"/>
            <a:ext cx="6400800" cy="1752600"/>
          </a:xfrm>
        </p:spPr>
        <p:txBody>
          <a:bodyPr/>
          <a:lstStyle/>
          <a:p>
            <a:pPr marL="609600" marR="0" indent="-609600" algn="l" eaLnBrk="1" hangingPunct="1">
              <a:lnSpc>
                <a:spcPct val="80000"/>
              </a:lnSpc>
              <a:buClr>
                <a:schemeClr val="tx1"/>
              </a:buClr>
              <a:buFontTx/>
              <a:buChar char="•"/>
            </a:pPr>
            <a:r>
              <a:rPr lang="en-US" sz="1400" smtClean="0">
                <a:solidFill>
                  <a:schemeClr val="tx1"/>
                </a:solidFill>
              </a:rPr>
              <a:t>The Remote I/O Scanner enables communication between an SLC-500 processor and remotely located RIO compatible devices.</a:t>
            </a:r>
          </a:p>
          <a:p>
            <a:pPr marL="609600" marR="0" indent="-609600" algn="l" eaLnBrk="1" hangingPunct="1">
              <a:lnSpc>
                <a:spcPct val="80000"/>
              </a:lnSpc>
              <a:buClr>
                <a:schemeClr val="tx1"/>
              </a:buClr>
              <a:buFontTx/>
              <a:buChar char="•"/>
            </a:pPr>
            <a:r>
              <a:rPr lang="en-US" sz="1400" smtClean="0">
                <a:solidFill>
                  <a:schemeClr val="tx1"/>
                </a:solidFill>
              </a:rPr>
              <a:t>The remote I/O Scanner can support up to 32 input image and 32 output image words, each being 16 bits long.</a:t>
            </a:r>
          </a:p>
          <a:p>
            <a:pPr marL="609600" marR="0" indent="-609600" algn="l" eaLnBrk="1" hangingPunct="1">
              <a:lnSpc>
                <a:spcPct val="80000"/>
              </a:lnSpc>
              <a:buClr>
                <a:schemeClr val="tx1"/>
              </a:buClr>
              <a:buFontTx/>
              <a:buChar char="•"/>
            </a:pPr>
            <a:r>
              <a:rPr lang="en-US" sz="1400" smtClean="0">
                <a:solidFill>
                  <a:schemeClr val="tx1"/>
                </a:solidFill>
              </a:rPr>
              <a:t>A Rack consists of 8 Input and 8 Output words.</a:t>
            </a:r>
          </a:p>
          <a:p>
            <a:pPr marL="609600" marR="0" indent="-609600" algn="l" eaLnBrk="1" hangingPunct="1">
              <a:lnSpc>
                <a:spcPct val="80000"/>
              </a:lnSpc>
              <a:buClr>
                <a:schemeClr val="tx1"/>
              </a:buClr>
              <a:buFontTx/>
              <a:buChar char="•"/>
            </a:pPr>
            <a:r>
              <a:rPr lang="en-US" sz="1400" smtClean="0">
                <a:solidFill>
                  <a:schemeClr val="tx1"/>
                </a:solidFill>
              </a:rPr>
              <a:t>This allows a maximum of 4 Logical Racks.</a:t>
            </a:r>
          </a:p>
          <a:p>
            <a:pPr marL="609600" marR="0" indent="-609600" algn="l" eaLnBrk="1" hangingPunct="1">
              <a:lnSpc>
                <a:spcPct val="80000"/>
              </a:lnSpc>
              <a:buClr>
                <a:schemeClr val="tx1"/>
              </a:buClr>
              <a:buFontTx/>
              <a:buChar char="•"/>
            </a:pPr>
            <a:r>
              <a:rPr lang="en-US" sz="1400" smtClean="0">
                <a:solidFill>
                  <a:schemeClr val="tx1"/>
                </a:solidFill>
              </a:rPr>
              <a:t>(32 input/output words/8= 4 logical Racks)</a:t>
            </a:r>
          </a:p>
          <a:p>
            <a:pPr marL="609600" marR="0" indent="-609600" algn="l" eaLnBrk="1" hangingPunct="1">
              <a:lnSpc>
                <a:spcPct val="80000"/>
              </a:lnSpc>
              <a:buClr>
                <a:schemeClr val="tx1"/>
              </a:buClr>
              <a:buFontTx/>
              <a:buChar char="•"/>
            </a:pPr>
            <a:endParaRPr lang="en-US" sz="1400" smtClean="0">
              <a:solidFill>
                <a:schemeClr val="tx1"/>
              </a:solidFill>
            </a:endParaRPr>
          </a:p>
          <a:p>
            <a:pPr marL="609600" marR="0" indent="-609600" algn="l" eaLnBrk="1" hangingPunct="1">
              <a:lnSpc>
                <a:spcPct val="80000"/>
              </a:lnSpc>
            </a:pPr>
            <a:endParaRPr lang="en-US" sz="2100" smtClean="0">
              <a:solidFill>
                <a:schemeClr val="tx1"/>
              </a:solidFill>
            </a:endParaRPr>
          </a:p>
          <a:p>
            <a:pPr marL="609600" marR="0" indent="-609600" algn="l" eaLnBrk="1" hangingPunct="1">
              <a:lnSpc>
                <a:spcPct val="80000"/>
              </a:lnSpc>
            </a:pPr>
            <a:endParaRPr lang="en-US" sz="2100" smtClean="0">
              <a:solidFill>
                <a:schemeClr val="tx1"/>
              </a:solidFill>
            </a:endParaRPr>
          </a:p>
        </p:txBody>
      </p:sp>
      <p:sp>
        <p:nvSpPr>
          <p:cNvPr id="124932" name="Rectangle 6"/>
          <p:cNvSpPr>
            <a:spLocks noGrp="1" noChangeArrowheads="1"/>
          </p:cNvSpPr>
          <p:nvPr>
            <p:ph type="sldNum" sz="quarter" idx="12"/>
          </p:nvPr>
        </p:nvSpPr>
        <p:spPr bwMode="auto">
          <a:xfrm>
            <a:off x="8534400" y="6408738"/>
            <a:ext cx="479425" cy="365125"/>
          </a:xfrm>
          <a:noFill/>
          <a:ln>
            <a:miter lim="800000"/>
            <a:headEnd/>
            <a:tailEnd/>
          </a:ln>
        </p:spPr>
        <p:txBody>
          <a:bodyPr wrap="square" lIns="91440" tIns="45720" rIns="91440" bIns="45720" numCol="1" anchorCtr="0" compatLnSpc="1">
            <a:prstTxWarp prst="textNoShape">
              <a:avLst/>
            </a:prstTxWarp>
          </a:bodyPr>
          <a:lstStyle/>
          <a:p>
            <a:fld id="{1E977FDA-C720-404C-8094-75FB14715BFD}" type="slidenum">
              <a:rPr lang="en-US" smtClean="0">
                <a:latin typeface="Arial" charset="0"/>
              </a:rPr>
              <a:pPr/>
              <a:t>124</a:t>
            </a:fld>
            <a:endParaRPr lang="en-US" smtClean="0">
              <a:latin typeface="Arial" charset="0"/>
            </a:endParaRPr>
          </a:p>
        </p:txBody>
      </p:sp>
      <p:pic>
        <p:nvPicPr>
          <p:cNvPr id="124933" name="Picture 5" descr="The Line.jpg"/>
          <p:cNvPicPr>
            <a:picLocks noChangeAspect="1"/>
          </p:cNvPicPr>
          <p:nvPr/>
        </p:nvPicPr>
        <p:blipFill>
          <a:blip r:embed="rId4"/>
          <a:srcRect/>
          <a:stretch>
            <a:fillRect/>
          </a:stretch>
        </p:blipFill>
        <p:spPr bwMode="auto">
          <a:xfrm>
            <a:off x="0" y="1322388"/>
            <a:ext cx="9144000" cy="201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 fill="hold"/>
                                        <p:tgtEl>
                                          <p:spTgt spid="351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12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 fill="hold"/>
                                        <p:tgtEl>
                                          <p:spTgt spid="351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12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 fill="hold"/>
                                        <p:tgtEl>
                                          <p:spTgt spid="3512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12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builtIn="1"/>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1235">
                                            <p:txEl>
                                              <p:pRg st="3" end="3"/>
                                            </p:txEl>
                                          </p:spTgt>
                                        </p:tgtEl>
                                        <p:attrNameLst>
                                          <p:attrName>style.visibility</p:attrName>
                                        </p:attrNameLst>
                                      </p:cBhvr>
                                      <p:to>
                                        <p:strVal val="visible"/>
                                      </p:to>
                                    </p:set>
                                    <p:anim calcmode="lin" valueType="num">
                                      <p:cBhvr additive="base">
                                        <p:cTn id="25" dur="500" fill="hold"/>
                                        <p:tgtEl>
                                          <p:spTgt spid="3512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12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builtIn="1"/>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1235">
                                            <p:txEl>
                                              <p:pRg st="4" end="4"/>
                                            </p:txEl>
                                          </p:spTgt>
                                        </p:tgtEl>
                                        <p:attrNameLst>
                                          <p:attrName>style.visibility</p:attrName>
                                        </p:attrNameLst>
                                      </p:cBhvr>
                                      <p:to>
                                        <p:strVal val="visible"/>
                                      </p:to>
                                    </p:set>
                                    <p:anim calcmode="lin" valueType="num">
                                      <p:cBhvr additive="base">
                                        <p:cTn id="31" dur="500" fill="hold"/>
                                        <p:tgtEl>
                                          <p:spTgt spid="3512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512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idx="1"/>
          </p:nvPr>
        </p:nvSpPr>
        <p:spPr/>
        <p:txBody>
          <a:bodyPr/>
          <a:lstStyle/>
          <a:p>
            <a:pPr eaLnBrk="1" hangingPunct="1"/>
            <a:r>
              <a:rPr lang="en-US" smtClean="0"/>
              <a:t>Using the Remote Scanner I/O Map Handout supplied along with your Demo RIO layout and the RIO Configuration worksheet from Lab 8, lets MAP a few RIO signals.</a:t>
            </a:r>
          </a:p>
          <a:p>
            <a:pPr eaLnBrk="1" hangingPunct="1">
              <a:buFontTx/>
              <a:buNone/>
            </a:pPr>
            <a:r>
              <a:rPr lang="en-US" smtClean="0"/>
              <a:t>	(This was covered briefly in Level 1)</a:t>
            </a:r>
          </a:p>
          <a:p>
            <a:pPr eaLnBrk="1" hangingPunct="1">
              <a:buFontTx/>
              <a:buNone/>
            </a:pPr>
            <a:endParaRPr lang="en-US" smtClean="0"/>
          </a:p>
          <a:p>
            <a:pPr eaLnBrk="1" hangingPunct="1"/>
            <a:endParaRPr lang="en-US" smtClean="0"/>
          </a:p>
        </p:txBody>
      </p:sp>
      <p:sp>
        <p:nvSpPr>
          <p:cNvPr id="125955" name="Slide Number Placeholder 3"/>
          <p:cNvSpPr>
            <a:spLocks noGrp="1"/>
          </p:cNvSpPr>
          <p:nvPr>
            <p:ph type="sldNum" sz="quarter" idx="12"/>
          </p:nvPr>
        </p:nvSpPr>
        <p:spPr bwMode="auto">
          <a:xfrm>
            <a:off x="8534400" y="6408738"/>
            <a:ext cx="479425" cy="365125"/>
          </a:xfrm>
          <a:noFill/>
          <a:ln>
            <a:miter lim="800000"/>
            <a:headEnd/>
            <a:tailEnd/>
          </a:ln>
        </p:spPr>
        <p:txBody>
          <a:bodyPr wrap="square" lIns="91440" tIns="45720" rIns="91440" bIns="45720" numCol="1" anchorCtr="0" compatLnSpc="1">
            <a:prstTxWarp prst="textNoShape">
              <a:avLst/>
            </a:prstTxWarp>
          </a:bodyPr>
          <a:lstStyle/>
          <a:p>
            <a:fld id="{F351C535-800D-482D-8F22-5C46249F453D}" type="slidenum">
              <a:rPr lang="en-US" smtClean="0">
                <a:latin typeface="Arial" charset="0"/>
              </a:rPr>
              <a:pPr/>
              <a:t>125</a:t>
            </a:fld>
            <a:endParaRPr lang="en-US" sz="1400" smtClean="0">
              <a:latin typeface="Times" pitchFamily="18" charset="0"/>
            </a:endParaRPr>
          </a:p>
        </p:txBody>
      </p:sp>
      <p:sp>
        <p:nvSpPr>
          <p:cNvPr id="454658" name="Rectangle 2"/>
          <p:cNvSpPr>
            <a:spLocks noGrp="1" noChangeArrowheads="1"/>
          </p:cNvSpPr>
          <p:nvPr>
            <p:ph type="title"/>
          </p:nvPr>
        </p:nvSpPr>
        <p:spPr/>
        <p:txBody>
          <a:bodyPr/>
          <a:lstStyle/>
          <a:p>
            <a:pPr eaLnBrk="1" fontAlgn="auto" hangingPunct="1">
              <a:spcAft>
                <a:spcPts val="0"/>
              </a:spcAft>
              <a:defRPr/>
            </a:pPr>
            <a:r>
              <a:rPr lang="en-US"/>
              <a:t>RIO Mapping</a:t>
            </a:r>
          </a:p>
        </p:txBody>
      </p:sp>
      <p:pic>
        <p:nvPicPr>
          <p:cNvPr id="125957"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02"/>
          <p:cNvPicPr>
            <a:picLocks noGrp="1" noChangeAspect="1" noChangeArrowheads="1"/>
          </p:cNvPicPr>
          <p:nvPr>
            <p:ph sz="half" idx="1"/>
          </p:nvPr>
        </p:nvPicPr>
        <p:blipFill>
          <a:blip r:embed="rId3"/>
          <a:srcRect/>
          <a:stretch>
            <a:fillRect/>
          </a:stretch>
        </p:blipFill>
        <p:spPr>
          <a:xfrm>
            <a:off x="2667000" y="3335338"/>
            <a:ext cx="4038600" cy="3065462"/>
          </a:xfrm>
          <a:noFill/>
        </p:spPr>
      </p:pic>
      <p:graphicFrame>
        <p:nvGraphicFramePr>
          <p:cNvPr id="352838" name="Group 582"/>
          <p:cNvGraphicFramePr>
            <a:graphicFrameLocks noGrp="1"/>
          </p:cNvGraphicFramePr>
          <p:nvPr>
            <p:ph sz="half" idx="2"/>
          </p:nvPr>
        </p:nvGraphicFramePr>
        <p:xfrm>
          <a:off x="152400" y="1311275"/>
          <a:ext cx="8458200" cy="2194560"/>
        </p:xfrm>
        <a:graphic>
          <a:graphicData uri="http://schemas.openxmlformats.org/drawingml/2006/table">
            <a:tbl>
              <a:tblPr/>
              <a:tblGrid>
                <a:gridCol w="1795463"/>
                <a:gridCol w="439737"/>
                <a:gridCol w="1793875"/>
                <a:gridCol w="420688"/>
                <a:gridCol w="1792287"/>
                <a:gridCol w="420688"/>
                <a:gridCol w="1795462"/>
              </a:tblGrid>
              <a:tr h="81438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Input or Output</a:t>
                      </a:r>
                      <a:endParaRPr kumimoji="0" lang="en-US" sz="2400" b="0" i="0" u="none" strike="noStrike" cap="none" normalizeH="0" baseline="0" dirty="0" smtClean="0">
                        <a:ln>
                          <a:noFill/>
                        </a:ln>
                        <a:solidFill>
                          <a:schemeClr val="bg1"/>
                        </a:solidFill>
                        <a:effectLst/>
                        <a:latin typeface="Times" pitchFamily="18"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bg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Scanner Slot Location</a:t>
                      </a:r>
                      <a:endParaRPr kumimoji="0" lang="en-US" sz="2400" b="0" i="0" u="none" strike="noStrike" cap="none" normalizeH="0" baseline="0" dirty="0" smtClean="0">
                        <a:ln>
                          <a:noFill/>
                        </a:ln>
                        <a:solidFill>
                          <a:schemeClr val="bg1"/>
                        </a:solidFill>
                        <a:effectLst/>
                        <a:latin typeface="Times" pitchFamily="18"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bg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Word Within the Logical Rack</a:t>
                      </a:r>
                      <a:endParaRPr kumimoji="0" lang="en-US" sz="2400" b="0" i="0" u="none" strike="noStrike" cap="none" normalizeH="0" baseline="0" dirty="0" smtClean="0">
                        <a:ln>
                          <a:noFill/>
                        </a:ln>
                        <a:solidFill>
                          <a:schemeClr val="bg1"/>
                        </a:solidFill>
                        <a:effectLst/>
                        <a:latin typeface="Times" pitchFamily="18"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bg1"/>
                        </a:solidFill>
                        <a:effectLst/>
                        <a:latin typeface="Arial Narrow"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Bit Number</a:t>
                      </a:r>
                      <a:endParaRPr kumimoji="0" lang="en-US" sz="2400" b="0" i="0" u="none" strike="noStrike" cap="none" normalizeH="0" baseline="0" dirty="0" smtClean="0">
                        <a:ln>
                          <a:noFill/>
                        </a:ln>
                        <a:solidFill>
                          <a:schemeClr val="bg1"/>
                        </a:solidFill>
                        <a:effectLst/>
                        <a:latin typeface="Times" pitchFamily="18" charset="0"/>
                      </a:endParaRPr>
                    </a:p>
                  </a:txBody>
                  <a:tcPr anchor="ctr" horzOverflow="overflow">
                    <a:lnL>
                      <a:noFill/>
                    </a:lnL>
                    <a:lnR cap="flat">
                      <a:noFill/>
                    </a:lnR>
                    <a:lnT cap="flat">
                      <a:noFill/>
                    </a:lnT>
                    <a:lnB>
                      <a:noFill/>
                    </a:lnB>
                    <a:lnTlToBr>
                      <a:noFill/>
                    </a:lnTlToBr>
                    <a:lnBlToTr>
                      <a:noFill/>
                    </a:lnBlToTr>
                    <a:noFill/>
                  </a:tcPr>
                </a:tc>
              </a:tr>
              <a:tr h="36195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cs typeface="Arial" pitchFamily="34" charset="0"/>
                        </a:rPr>
                        <a:t>I</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cs typeface="Arial" pitchFamily="34" charset="0"/>
                        </a:rPr>
                        <a:t>:</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bg1"/>
                        </a:solidFill>
                        <a:effectLst/>
                        <a:latin typeface="Arial Narrow" pitchFamily="34" charset="0"/>
                      </a:endParaRPr>
                    </a:p>
                  </a:txBody>
                  <a:tcPr anchor="ctr" horzOverflow="overflow">
                    <a:lnL>
                      <a:noFill/>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cs typeface="Arial" pitchFamily="34" charset="0"/>
                        </a:rPr>
                        <a:t>.</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cs typeface="Arial" pitchFamily="34" charset="0"/>
                        </a:rPr>
                        <a:t> </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cs typeface="Arial" pitchFamily="34" charset="0"/>
                        </a:rPr>
                        <a:t>/</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 </a:t>
                      </a:r>
                      <a:endParaRPr kumimoji="0" lang="en-US" sz="2400" b="0" i="0" u="none" strike="noStrike" cap="none" normalizeH="0" baseline="0" dirty="0" smtClean="0">
                        <a:ln>
                          <a:noFill/>
                        </a:ln>
                        <a:solidFill>
                          <a:schemeClr val="bg1"/>
                        </a:solidFill>
                        <a:effectLst/>
                        <a:latin typeface="Times" pitchFamily="18" charset="0"/>
                      </a:endParaRPr>
                    </a:p>
                  </a:txBody>
                  <a:tcPr anchor="ctr" horzOverflow="overflow">
                    <a:lnL>
                      <a:noFill/>
                    </a:lnL>
                    <a:lnR cap="flat">
                      <a:noFill/>
                    </a:lnR>
                    <a:lnT>
                      <a:noFill/>
                    </a:lnT>
                    <a:lnB w="12700" cap="flat" cmpd="sng" algn="ctr">
                      <a:solidFill>
                        <a:srgbClr val="000000"/>
                      </a:solidFill>
                      <a:prstDash val="solid"/>
                      <a:round/>
                      <a:headEnd type="none" w="sm" len="sm"/>
                      <a:tailEnd type="none" w="sm" len="sm"/>
                    </a:lnB>
                    <a:lnTlToBr>
                      <a:noFill/>
                    </a:lnTlToBr>
                    <a:lnBlToTr>
                      <a:noFill/>
                    </a:lnBlToTr>
                    <a:noFill/>
                  </a:tcPr>
                </a:tc>
              </a:tr>
              <a:tr h="290513">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cs typeface="Arial" pitchFamily="34" charset="0"/>
                        </a:rPr>
                        <a:t>O</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cs typeface="Arial" pitchFamily="34" charset="0"/>
                        </a:rPr>
                        <a:t>:</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cs typeface="Arial" pitchFamily="34" charset="0"/>
                        </a:rPr>
                        <a:t> </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cs typeface="Arial" pitchFamily="34" charset="0"/>
                        </a:rPr>
                        <a:t>.</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pitchFamily="34" charset="0"/>
                          <a:cs typeface="Arial" pitchFamily="34" charset="0"/>
                        </a:rPr>
                        <a:t> </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pitchFamily="34" charset="0"/>
                          <a:cs typeface="Arial" pitchFamily="34" charset="0"/>
                        </a:rPr>
                        <a:t>/</a:t>
                      </a:r>
                      <a:endParaRPr kumimoji="0" lang="en-US" sz="2400" b="0" i="0" u="none" strike="noStrike" cap="none" normalizeH="0" baseline="0" smtClean="0">
                        <a:ln>
                          <a:noFill/>
                        </a:ln>
                        <a:solidFill>
                          <a:schemeClr val="bg1"/>
                        </a:solidFill>
                        <a:effectLst/>
                        <a:latin typeface="Times"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 </a:t>
                      </a:r>
                      <a:endParaRPr kumimoji="0" lang="en-US" sz="2400" b="0" i="0" u="none" strike="noStrike" cap="none" normalizeH="0" baseline="0" dirty="0" smtClean="0">
                        <a:ln>
                          <a:noFill/>
                        </a:ln>
                        <a:solidFill>
                          <a:schemeClr val="bg1"/>
                        </a:solidFill>
                        <a:effectLst/>
                        <a:latin typeface="Times" pitchFamily="18" charset="0"/>
                      </a:endParaRPr>
                    </a:p>
                  </a:txBody>
                  <a:tcPr anchor="ctr" horzOverflow="overflow">
                    <a:lnL>
                      <a:noFill/>
                    </a:lnL>
                    <a:lnR cap="flat">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361950">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bg1"/>
                        </a:solidFill>
                        <a:effectLst/>
                        <a:latin typeface="Arial Narrow" pitchFamily="34"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bg1"/>
                        </a:solidFill>
                        <a:effectLst/>
                        <a:latin typeface="Arial Narrow" pitchFamily="34"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bg1"/>
                        </a:solidFill>
                        <a:effectLst/>
                        <a:latin typeface="Arial Narrow" pitchFamily="34" charset="0"/>
                      </a:endParaRPr>
                    </a:p>
                  </a:txBody>
                  <a:tcPr anchor="b" horzOverflow="overflow">
                    <a:lnL>
                      <a:noFill/>
                    </a:lnL>
                    <a:lnR>
                      <a:noFill/>
                    </a:lnR>
                    <a:lnT w="12700" cap="flat" cmpd="sng" algn="ctr">
                      <a:solidFill>
                        <a:srgbClr val="000000"/>
                      </a:solidFill>
                      <a:prstDash val="solid"/>
                      <a:round/>
                      <a:headEnd type="none" w="sm" len="sm"/>
                      <a:tailEnd type="none" w="sm" len="sm"/>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bg1"/>
                        </a:solidFill>
                        <a:effectLst/>
                        <a:latin typeface="Arial Narrow" pitchFamily="34"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bg1"/>
                        </a:solidFill>
                        <a:effectLst/>
                        <a:latin typeface="Arial Narrow" pitchFamily="34" charset="0"/>
                      </a:endParaRPr>
                    </a:p>
                  </a:txBody>
                  <a:tcPr anchor="b" horzOverflow="overflow">
                    <a:lnL>
                      <a:noFill/>
                    </a:lnL>
                    <a:lnR>
                      <a:noFill/>
                    </a:lnR>
                    <a:lnT w="12700" cap="flat" cmpd="sng" algn="ctr">
                      <a:solidFill>
                        <a:srgbClr val="000000"/>
                      </a:solidFill>
                      <a:prstDash val="solid"/>
                      <a:round/>
                      <a:headEnd type="none" w="sm" len="sm"/>
                      <a:tailEnd type="none" w="sm" len="sm"/>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smtClean="0">
                        <a:ln>
                          <a:noFill/>
                        </a:ln>
                        <a:solidFill>
                          <a:schemeClr val="bg1"/>
                        </a:solidFill>
                        <a:effectLst/>
                        <a:latin typeface="Arial Narrow" pitchFamily="34" charset="0"/>
                      </a:endParaRPr>
                    </a:p>
                  </a:txBody>
                  <a:tcPr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Tx/>
                        <a:buFontTx/>
                        <a:buNone/>
                        <a:tabLst/>
                      </a:pPr>
                      <a:endParaRPr kumimoji="1" lang="en-US" sz="2400" b="0" i="0" u="none" strike="noStrike" cap="none" normalizeH="0" baseline="0" dirty="0" smtClean="0">
                        <a:ln>
                          <a:noFill/>
                        </a:ln>
                        <a:solidFill>
                          <a:schemeClr val="bg1"/>
                        </a:solidFill>
                        <a:effectLst/>
                        <a:latin typeface="Arial Narrow" pitchFamily="34" charset="0"/>
                      </a:endParaRPr>
                    </a:p>
                  </a:txBody>
                  <a:tcPr anchor="b" horzOverflow="overflow">
                    <a:lnL>
                      <a:noFill/>
                    </a:lnL>
                    <a:lnR cap="flat">
                      <a:noFill/>
                    </a:lnR>
                    <a:lnT w="12700" cap="flat" cmpd="sng" algn="ctr">
                      <a:solidFill>
                        <a:srgbClr val="000000"/>
                      </a:solidFill>
                      <a:prstDash val="solid"/>
                      <a:round/>
                      <a:headEnd type="none" w="sm" len="sm"/>
                      <a:tailEnd type="none" w="sm" len="sm"/>
                    </a:lnT>
                    <a:lnB cap="flat">
                      <a:noFill/>
                    </a:lnB>
                    <a:lnTlToBr>
                      <a:noFill/>
                    </a:lnTlToBr>
                    <a:lnBlToTr>
                      <a:noFill/>
                    </a:lnBlToTr>
                    <a:noFill/>
                  </a:tcPr>
                </a:tc>
              </a:tr>
            </a:tbl>
          </a:graphicData>
        </a:graphic>
      </p:graphicFrame>
      <p:sp>
        <p:nvSpPr>
          <p:cNvPr id="127014"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F4CC363-B0CB-4DDD-B58D-621E43BEE441}" type="slidenum">
              <a:rPr lang="en-US" smtClean="0">
                <a:latin typeface="Arial" charset="0"/>
              </a:rPr>
              <a:pPr/>
              <a:t>126</a:t>
            </a:fld>
            <a:endParaRPr lang="en-US" sz="1400" smtClean="0">
              <a:latin typeface="Times" pitchFamily="18" charset="0"/>
            </a:endParaRPr>
          </a:p>
        </p:txBody>
      </p:sp>
      <p:sp>
        <p:nvSpPr>
          <p:cNvPr id="352758" name="Rectangle 502"/>
          <p:cNvSpPr>
            <a:spLocks noGrp="1" noChangeArrowheads="1"/>
          </p:cNvSpPr>
          <p:nvPr>
            <p:ph type="title"/>
          </p:nvPr>
        </p:nvSpPr>
        <p:spPr/>
        <p:txBody>
          <a:bodyPr/>
          <a:lstStyle/>
          <a:p>
            <a:pPr eaLnBrk="1" fontAlgn="auto" hangingPunct="1">
              <a:spcAft>
                <a:spcPts val="0"/>
              </a:spcAft>
              <a:defRPr/>
            </a:pPr>
            <a:r>
              <a:rPr lang="en-US" dirty="0">
                <a:solidFill>
                  <a:schemeClr val="bg1"/>
                </a:solidFill>
              </a:rPr>
              <a:t>Remote Scanner I/O Map</a:t>
            </a:r>
          </a:p>
        </p:txBody>
      </p:sp>
      <p:pic>
        <p:nvPicPr>
          <p:cNvPr id="127016" name="Picture 43"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2" name="Rectangle 4"/>
          <p:cNvSpPr>
            <a:spLocks noGrp="1" noChangeArrowheads="1"/>
          </p:cNvSpPr>
          <p:nvPr>
            <p:ph type="ctrTitle"/>
          </p:nvPr>
        </p:nvSpPr>
        <p:spPr/>
        <p:txBody>
          <a:bodyPr/>
          <a:lstStyle/>
          <a:p>
            <a:pPr eaLnBrk="1" fontAlgn="auto" hangingPunct="1">
              <a:spcAft>
                <a:spcPts val="0"/>
              </a:spcAft>
              <a:defRPr/>
            </a:pPr>
            <a:r>
              <a:rPr lang="en-US"/>
              <a:t>Lab 9</a:t>
            </a:r>
            <a:br>
              <a:rPr lang="en-US"/>
            </a:br>
            <a:r>
              <a:rPr lang="en-US"/>
              <a:t>RIO Addressing</a:t>
            </a:r>
          </a:p>
        </p:txBody>
      </p:sp>
      <p:sp>
        <p:nvSpPr>
          <p:cNvPr id="128003" name="Rectangle 6"/>
          <p:cNvSpPr>
            <a:spLocks noGrp="1" noChangeArrowheads="1"/>
          </p:cNvSpPr>
          <p:nvPr>
            <p:ph type="sldNum" sz="quarter" idx="12"/>
          </p:nvPr>
        </p:nvSpPr>
        <p:spPr bwMode="auto">
          <a:xfrm>
            <a:off x="8534400" y="6408738"/>
            <a:ext cx="479425" cy="365125"/>
          </a:xfrm>
          <a:noFill/>
          <a:ln>
            <a:miter lim="800000"/>
            <a:headEnd/>
            <a:tailEnd/>
          </a:ln>
        </p:spPr>
        <p:txBody>
          <a:bodyPr wrap="square" lIns="91440" tIns="45720" rIns="91440" bIns="45720" numCol="1" anchorCtr="0" compatLnSpc="1">
            <a:prstTxWarp prst="textNoShape">
              <a:avLst/>
            </a:prstTxWarp>
          </a:bodyPr>
          <a:lstStyle/>
          <a:p>
            <a:fld id="{D59CC75B-EDD5-451A-AE43-4C0753898023}" type="slidenum">
              <a:rPr lang="en-US" smtClean="0">
                <a:latin typeface="Arial" charset="0"/>
              </a:rPr>
              <a:pPr/>
              <a:t>127</a:t>
            </a:fld>
            <a:endParaRPr lang="en-US" smtClean="0">
              <a:latin typeface="Arial" charset="0"/>
            </a:endParaRPr>
          </a:p>
        </p:txBody>
      </p:sp>
      <p:pic>
        <p:nvPicPr>
          <p:cNvPr id="128004"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5800" y="2208839"/>
            <a:ext cx="7772400" cy="1829761"/>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r>
            <a:b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END</a:t>
            </a:r>
            <a:r>
              <a:rPr kumimoji="0" lang="en-US" sz="41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OF </a:t>
            </a: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DAY 2</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7" name="Picture 6"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5800" y="2208839"/>
            <a:ext cx="7772400" cy="1829761"/>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r>
            <a:b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DAY 3</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7" name="Picture 6"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13</a:t>
            </a:fld>
            <a:endParaRPr lang="en-US" sz="1400">
              <a:latin typeface="Times" pitchFamily="18" charset="0"/>
            </a:endParaRPr>
          </a:p>
        </p:txBody>
      </p:sp>
      <p:sp>
        <p:nvSpPr>
          <p:cNvPr id="4" name="Title 3"/>
          <p:cNvSpPr>
            <a:spLocks noGrp="1"/>
          </p:cNvSpPr>
          <p:nvPr>
            <p:ph type="title"/>
          </p:nvPr>
        </p:nvSpPr>
        <p:spPr/>
        <p:txBody>
          <a:bodyPr>
            <a:normAutofit fontScale="90000"/>
          </a:bodyPr>
          <a:lstStyle/>
          <a:p>
            <a:r>
              <a:rPr lang="en-US" dirty="0" smtClean="0"/>
              <a:t>Online Connection to SLC Via DH+</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94242" name="Picture 2"/>
          <p:cNvPicPr>
            <a:picLocks noChangeAspect="1" noChangeArrowheads="1"/>
          </p:cNvPicPr>
          <p:nvPr/>
        </p:nvPicPr>
        <p:blipFill>
          <a:blip r:embed="rId4"/>
          <a:srcRect/>
          <a:stretch>
            <a:fillRect/>
          </a:stretch>
        </p:blipFill>
        <p:spPr bwMode="auto">
          <a:xfrm>
            <a:off x="152400" y="1828800"/>
            <a:ext cx="5481637" cy="3702050"/>
          </a:xfrm>
          <a:prstGeom prst="rect">
            <a:avLst/>
          </a:prstGeom>
          <a:noFill/>
          <a:ln w="9525">
            <a:noFill/>
            <a:miter lim="800000"/>
            <a:headEnd/>
            <a:tailEnd/>
          </a:ln>
        </p:spPr>
      </p:pic>
      <p:sp>
        <p:nvSpPr>
          <p:cNvPr id="394243" name="Rectangle 3"/>
          <p:cNvSpPr>
            <a:spLocks noChangeArrowheads="1"/>
          </p:cNvSpPr>
          <p:nvPr/>
        </p:nvSpPr>
        <p:spPr bwMode="auto">
          <a:xfrm>
            <a:off x="5791200" y="1447800"/>
            <a:ext cx="32004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 LINE CONNECTION TO A SLC PROCESSOR VIA DH+</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IS THE MINIMUM REQUIRED TO CONNECT TO A DATA HIGHWAY NETWORK.</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WILL NOT GIVE YOU THE COMMENTS AND DESCRIPTORS, JUST THE LADDER LOGIC.</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Before starting ensure that this is indeed a Data Highway connection.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can be determined by looking at the front of the SLC-500.</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DH+ connector is the small 8 pin DIN connector.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SLC-500 Cable (Cat # 1784-PCM5) will connect from this 8 pin connector to the PCMK card in your computer.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will also need to have the AB-KT1 DH+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 configured in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the above steps are not correct, YOU will not be able to communicate to a processor.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Open the RS-Logix 500 software.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Use the mouse to CLICK on  </a:t>
            </a:r>
            <a:r>
              <a:rPr kumimoji="0" lang="en-US" sz="12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Comms</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then CLICK on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Who Active Go Online</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 per the Illustration below: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a:lnSpc>
                <a:spcPct val="120000"/>
              </a:lnSpc>
            </a:pPr>
            <a:r>
              <a:rPr lang="en-US" dirty="0" smtClean="0"/>
              <a:t>Indirect Addressing</a:t>
            </a:r>
            <a:r>
              <a:rPr lang="en-US" dirty="0" smtClean="0"/>
              <a:t>:</a:t>
            </a:r>
            <a:endParaRPr lang="en-US" dirty="0" smtClean="0"/>
          </a:p>
          <a:p>
            <a:pPr>
              <a:lnSpc>
                <a:spcPct val="120000"/>
              </a:lnSpc>
            </a:pPr>
            <a:r>
              <a:rPr lang="en-US" dirty="0" smtClean="0"/>
              <a:t>Indirect addressing is valid with SLC 5/03 OS302, SLC 5/04 OS401, or SLC 5/05 and </a:t>
            </a:r>
            <a:r>
              <a:rPr lang="en-US" dirty="0" err="1" smtClean="0"/>
              <a:t>MicroLogix</a:t>
            </a:r>
            <a:r>
              <a:rPr lang="en-US" dirty="0" smtClean="0"/>
              <a:t> 1500 processors only</a:t>
            </a:r>
            <a:r>
              <a:rPr lang="en-US" dirty="0" smtClean="0"/>
              <a:t>.</a:t>
            </a:r>
          </a:p>
          <a:p>
            <a:pPr>
              <a:lnSpc>
                <a:spcPct val="120000"/>
              </a:lnSpc>
            </a:pPr>
            <a:r>
              <a:rPr lang="en-US" dirty="0" smtClean="0"/>
              <a:t>An </a:t>
            </a:r>
            <a:r>
              <a:rPr lang="en-US" dirty="0" smtClean="0"/>
              <a:t>indirect address is one that lets you substitute a word or bit number in a logical address with the value in another address. The processor uses the value from the substitute address to form the indirect address. You can use ladder logic to change the value stored at the substitute address.</a:t>
            </a:r>
          </a:p>
          <a:p>
            <a:pPr>
              <a:lnSpc>
                <a:spcPct val="120000"/>
              </a:lnSpc>
            </a:pPr>
            <a:r>
              <a:rPr lang="en-US" dirty="0" smtClean="0"/>
              <a:t>Enter the substitute address in brackets [ ].</a:t>
            </a:r>
          </a:p>
          <a:p>
            <a:pPr>
              <a:lnSpc>
                <a:spcPct val="120000"/>
              </a:lnSpc>
            </a:pPr>
            <a:r>
              <a:rPr lang="en-US" dirty="0" smtClean="0"/>
              <a:t>You can use M files to contain values used to calculate indirect address locations.</a:t>
            </a:r>
          </a:p>
          <a:p>
            <a:pPr>
              <a:lnSpc>
                <a:spcPct val="120000"/>
              </a:lnSpc>
            </a:pPr>
            <a:r>
              <a:rPr lang="en-US" dirty="0" smtClean="0"/>
              <a:t>Example:</a:t>
            </a:r>
          </a:p>
          <a:p>
            <a:pPr>
              <a:lnSpc>
                <a:spcPct val="120000"/>
              </a:lnSpc>
            </a:pPr>
            <a:r>
              <a:rPr lang="en-US" dirty="0" smtClean="0"/>
              <a:t>B3:[N7:1]/[N7:12] - In this example the word number is stored in integer address N7:1, and the bit number is stored in integer address N7:12.</a:t>
            </a:r>
          </a:p>
          <a:p>
            <a:pPr>
              <a:lnSpc>
                <a:spcPct val="120000"/>
              </a:lnSpc>
            </a:pPr>
            <a:r>
              <a:rPr lang="en-US" dirty="0" smtClean="0"/>
              <a:t>If </a:t>
            </a:r>
            <a:r>
              <a:rPr lang="en-US" dirty="0" smtClean="0"/>
              <a:t>the referenced indirect address element is outside the data file limit an error occurs.</a:t>
            </a:r>
          </a:p>
          <a:p>
            <a:pPr>
              <a:lnSpc>
                <a:spcPct val="120000"/>
              </a:lnSpc>
            </a:pPr>
            <a:r>
              <a:rPr lang="en-US" dirty="0" smtClean="0"/>
              <a:t>In </a:t>
            </a:r>
            <a:r>
              <a:rPr lang="en-US" dirty="0" smtClean="0"/>
              <a:t>the example provided taken from Scanner 3 the programmer is using Indirect Addressing to move data from #N11:0 to indirect address #N[N7:120]:0 with a length of 128 words. The Indirect Address is assigned by reviewing the value in N7:120, which = 52. This means that the value from N11:0 is copied into N52:0 with a length of 128 words. </a:t>
            </a:r>
          </a:p>
          <a:p>
            <a:pPr>
              <a:lnSpc>
                <a:spcPct val="120000"/>
              </a:lnSpc>
            </a:pPr>
            <a:r>
              <a:rPr lang="en-US" dirty="0" smtClean="0"/>
              <a:t>On </a:t>
            </a:r>
            <a:r>
              <a:rPr lang="en-US" dirty="0" smtClean="0"/>
              <a:t>the next branch the programmer is copying data from N11:128 to N52:128 using the Indirect Addressing statement #N[ 7:120]:128.</a:t>
            </a:r>
          </a:p>
          <a:p>
            <a:endParaRPr lang="en-US" dirty="0" smtClean="0"/>
          </a:p>
          <a:p>
            <a:endParaRPr lang="en-US" dirty="0"/>
          </a:p>
        </p:txBody>
      </p:sp>
      <p:sp>
        <p:nvSpPr>
          <p:cNvPr id="3" name="Title 2"/>
          <p:cNvSpPr>
            <a:spLocks noGrp="1"/>
          </p:cNvSpPr>
          <p:nvPr>
            <p:ph type="title"/>
          </p:nvPr>
        </p:nvSpPr>
        <p:spPr/>
        <p:txBody>
          <a:bodyPr/>
          <a:lstStyle/>
          <a:p>
            <a:r>
              <a:rPr lang="en-US" dirty="0" smtClean="0"/>
              <a:t>Indirect Addressing</a:t>
            </a:r>
            <a:endParaRPr lang="en-US" dirty="0"/>
          </a:p>
        </p:txBody>
      </p:sp>
      <p:pic>
        <p:nvPicPr>
          <p:cNvPr id="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pic>
        <p:nvPicPr>
          <p:cNvPr id="131074" name="Picture 2"/>
          <p:cNvPicPr>
            <a:picLocks noChangeAspect="1" noChangeArrowheads="1"/>
          </p:cNvPicPr>
          <p:nvPr/>
        </p:nvPicPr>
        <p:blipFill>
          <a:blip r:embed="rId4"/>
          <a:srcRect/>
          <a:stretch>
            <a:fillRect/>
          </a:stretch>
        </p:blipFill>
        <p:spPr bwMode="auto">
          <a:xfrm>
            <a:off x="0" y="0"/>
            <a:ext cx="9157527" cy="68580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pic>
        <p:nvPicPr>
          <p:cNvPr id="132098" name="Picture 2"/>
          <p:cNvPicPr>
            <a:picLocks noChangeAspect="1" noChangeArrowheads="1"/>
          </p:cNvPicPr>
          <p:nvPr/>
        </p:nvPicPr>
        <p:blipFill>
          <a:blip r:embed="rId4"/>
          <a:srcRect/>
          <a:stretch>
            <a:fillRect/>
          </a:stretch>
        </p:blipFill>
        <p:spPr bwMode="auto">
          <a:xfrm>
            <a:off x="-1" y="0"/>
            <a:ext cx="9157527" cy="6858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pic>
        <p:nvPicPr>
          <p:cNvPr id="133122" name="Picture 2"/>
          <p:cNvPicPr>
            <a:picLocks noChangeAspect="1" noChangeArrowheads="1"/>
          </p:cNvPicPr>
          <p:nvPr/>
        </p:nvPicPr>
        <p:blipFill>
          <a:blip r:embed="rId4"/>
          <a:srcRect/>
          <a:stretch>
            <a:fillRect/>
          </a:stretch>
        </p:blipFill>
        <p:spPr bwMode="auto">
          <a:xfrm>
            <a:off x="-1" y="0"/>
            <a:ext cx="9157527" cy="68580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pic>
        <p:nvPicPr>
          <p:cNvPr id="134146" name="Picture 2"/>
          <p:cNvPicPr>
            <a:picLocks noChangeAspect="1" noChangeArrowheads="1"/>
          </p:cNvPicPr>
          <p:nvPr/>
        </p:nvPicPr>
        <p:blipFill>
          <a:blip r:embed="rId4"/>
          <a:srcRect/>
          <a:stretch>
            <a:fillRect/>
          </a:stretch>
        </p:blipFill>
        <p:spPr bwMode="auto">
          <a:xfrm>
            <a:off x="-1" y="0"/>
            <a:ext cx="9157527" cy="685800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pic>
        <p:nvPicPr>
          <p:cNvPr id="135170" name="Picture 2"/>
          <p:cNvPicPr>
            <a:picLocks noChangeAspect="1" noChangeArrowheads="1"/>
          </p:cNvPicPr>
          <p:nvPr/>
        </p:nvPicPr>
        <p:blipFill>
          <a:blip r:embed="rId4"/>
          <a:srcRect/>
          <a:stretch>
            <a:fillRect/>
          </a:stretch>
        </p:blipFill>
        <p:spPr bwMode="auto">
          <a:xfrm>
            <a:off x="-1" y="0"/>
            <a:ext cx="9157527" cy="6858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36194" name="Picture 2"/>
          <p:cNvPicPr>
            <a:picLocks noChangeAspect="1" noChangeArrowheads="1"/>
          </p:cNvPicPr>
          <p:nvPr/>
        </p:nvPicPr>
        <p:blipFill>
          <a:blip r:embed="rId3"/>
          <a:srcRect/>
          <a:stretch>
            <a:fillRect/>
          </a:stretch>
        </p:blipFill>
        <p:spPr bwMode="auto">
          <a:xfrm>
            <a:off x="-1" y="0"/>
            <a:ext cx="9157527" cy="68580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Scale with Parameters</a:t>
            </a:r>
            <a:endParaRPr lang="en-US" dirty="0"/>
          </a:p>
        </p:txBody>
      </p:sp>
      <p:pic>
        <p:nvPicPr>
          <p:cNvPr id="137218" name="Picture 2" descr="Scal with Parameters 1"/>
          <p:cNvPicPr>
            <a:picLocks noChangeAspect="1" noChangeArrowheads="1"/>
          </p:cNvPicPr>
          <p:nvPr/>
        </p:nvPicPr>
        <p:blipFill>
          <a:blip r:embed="rId3"/>
          <a:srcRect/>
          <a:stretch>
            <a:fillRect/>
          </a:stretch>
        </p:blipFill>
        <p:spPr bwMode="auto">
          <a:xfrm>
            <a:off x="1981200" y="1676400"/>
            <a:ext cx="4503326" cy="2593147"/>
          </a:xfrm>
          <a:prstGeom prst="rect">
            <a:avLst/>
          </a:prstGeom>
          <a:noFill/>
          <a:ln w="9525">
            <a:noFill/>
            <a:miter lim="800000"/>
            <a:headEnd/>
            <a:tailEnd/>
          </a:ln>
        </p:spPr>
      </p:pic>
      <p:sp>
        <p:nvSpPr>
          <p:cNvPr id="137219" name="Rectangle 3"/>
          <p:cNvSpPr>
            <a:spLocks noChangeArrowheads="1"/>
          </p:cNvSpPr>
          <p:nvPr/>
        </p:nvSpPr>
        <p:spPr bwMode="auto">
          <a:xfrm>
            <a:off x="762000" y="3962400"/>
            <a:ext cx="7848600" cy="18928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Description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output instruction consists of six parameters. Parameters may be integer, long, floating point (Floating point is only supported in the SLC 5/03, 5/04, and 5/05; not in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MicroLogix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1200 and 1500 processors.), or immediate data values or addresses containing values. The Input value is scaled to a range determined by creating a linear relationship between input min and max values and scaled min and max values. The scaled result is returned to the address indicated by the output parameter.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can use indexed addressing (with SLC only) or indirect addressing.</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Data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filetypes</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MG (message) and PID are available to indirectly address parameters when using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MicroLogix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1200 or 1500 controller.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43"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0000" lnSpcReduction="20000"/>
          </a:bodyPr>
          <a:lstStyle/>
          <a:p>
            <a:r>
              <a:rPr lang="en-US" dirty="0" smtClean="0"/>
              <a:t>Entering Parameters</a:t>
            </a:r>
          </a:p>
          <a:p>
            <a:endParaRPr lang="en-US" dirty="0" smtClean="0"/>
          </a:p>
          <a:p>
            <a:r>
              <a:rPr lang="en-US" dirty="0" smtClean="0"/>
              <a:t>Input - Enter a value to be scaled. This can be a word address or an address of floating point data elements. </a:t>
            </a:r>
          </a:p>
          <a:p>
            <a:r>
              <a:rPr lang="en-US" dirty="0" smtClean="0"/>
              <a:t>Input Min - Enter a minimum value for the input (low end of range). This value can be a word address, a long (double-word) address, an integer constant, floating point data element, or a floating point constant. </a:t>
            </a:r>
          </a:p>
          <a:p>
            <a:r>
              <a:rPr lang="en-US" dirty="0" smtClean="0"/>
              <a:t>Input Max - Enter a maximum value for the input (high end of range). This value can be a word address, a long (double-word) address, an integer constant, floating point data element, or a floating point constant. </a:t>
            </a:r>
          </a:p>
          <a:p>
            <a:endParaRPr lang="en-US" dirty="0" smtClean="0"/>
          </a:p>
          <a:p>
            <a:r>
              <a:rPr lang="en-US" dirty="0" smtClean="0"/>
              <a:t>Scaled Min - Enter a minimum scaling value representing the low end of the range to which you want to scale the input. The scaling relationship is linear. The value can be a word address, a long (double-word) address, an integer constant, floating point data element, or a floating point constant. </a:t>
            </a:r>
          </a:p>
          <a:p>
            <a:endParaRPr lang="en-US" dirty="0" smtClean="0"/>
          </a:p>
          <a:p>
            <a:r>
              <a:rPr lang="en-US" dirty="0" smtClean="0"/>
              <a:t>Scaled Max - Enter a maximum scaling value representing the high end of the range to which you want to scale the input. The scaling relationship is linear. The value can be a word address, a long (double-word) address, an integer constant, floating point data element, or a floating point constant. </a:t>
            </a:r>
          </a:p>
          <a:p>
            <a:endParaRPr lang="en-US" dirty="0" smtClean="0"/>
          </a:p>
          <a:p>
            <a:r>
              <a:rPr lang="en-US" dirty="0" smtClean="0"/>
              <a:t>Output - Enter an address for the scaled value that is returned after the instruction is executed. This value can be a word address, a long (double-word) address or an address of floating point data elements. If any floating-point file types or floating-point constants are encountered in the above parameters, then the entire instruction is treated as floating point, and all immediate integer data values are converted to immediate floating-point data values.</a:t>
            </a:r>
          </a:p>
          <a:p>
            <a:endParaRPr lang="en-US" dirty="0" smtClean="0"/>
          </a:p>
          <a:p>
            <a:r>
              <a:rPr lang="en-US" dirty="0" smtClean="0"/>
              <a:t>Note	The input minimum, input maximum, scaled minimum, and scaled maximum are used to determine the slope and offset values. The input value can go outside of the specified input limits and no ordering is required. For example, the scaled output value will not necessarily be clamped between the scaled minimum and scaled maximum values.</a:t>
            </a:r>
          </a:p>
          <a:p>
            <a:endParaRPr lang="en-US" dirty="0"/>
          </a:p>
        </p:txBody>
      </p:sp>
      <p:sp>
        <p:nvSpPr>
          <p:cNvPr id="3" name="Title 2"/>
          <p:cNvSpPr>
            <a:spLocks noGrp="1"/>
          </p:cNvSpPr>
          <p:nvPr>
            <p:ph type="title"/>
          </p:nvPr>
        </p:nvSpPr>
        <p:spPr/>
        <p:txBody>
          <a:bodyPr>
            <a:normAutofit/>
          </a:bodyPr>
          <a:lstStyle/>
          <a:p>
            <a:r>
              <a:rPr lang="en-US" dirty="0" smtClean="0"/>
              <a:t>Entering Parameters</a:t>
            </a:r>
            <a:endParaRPr lang="en-US" dirty="0"/>
          </a:p>
        </p:txBody>
      </p:sp>
      <p:pic>
        <p:nvPicPr>
          <p:cNvPr id="4" name="Picture 43"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buNone/>
            </a:pPr>
            <a:r>
              <a:rPr lang="en-US" dirty="0" smtClean="0"/>
              <a:t> Value Checking</a:t>
            </a:r>
          </a:p>
          <a:p>
            <a:endParaRPr lang="en-US" dirty="0" smtClean="0"/>
          </a:p>
          <a:p>
            <a:r>
              <a:rPr lang="en-US" dirty="0" smtClean="0"/>
              <a:t>An invalid floating-point input value returns Not a Number and the overflow bit is set.</a:t>
            </a:r>
          </a:p>
          <a:p>
            <a:endParaRPr lang="en-US" dirty="0" smtClean="0"/>
          </a:p>
          <a:p>
            <a:r>
              <a:rPr lang="en-US" dirty="0" smtClean="0"/>
              <a:t>If </a:t>
            </a:r>
            <a:r>
              <a:rPr lang="en-US" dirty="0" smtClean="0"/>
              <a:t>the scaled output min is equal to the scaled output max, the scaled output is forced to the scaled output min.</a:t>
            </a:r>
          </a:p>
          <a:p>
            <a:endParaRPr lang="en-US" dirty="0" smtClean="0"/>
          </a:p>
          <a:p>
            <a:r>
              <a:rPr lang="en-US" dirty="0" smtClean="0"/>
              <a:t>If </a:t>
            </a:r>
            <a:r>
              <a:rPr lang="en-US" dirty="0" smtClean="0"/>
              <a:t>the input, input min, and input max are all equal, the output is forced to the scaled output min value.</a:t>
            </a:r>
          </a:p>
          <a:p>
            <a:pPr>
              <a:buNone/>
            </a:pPr>
            <a:r>
              <a:rPr lang="en-US" dirty="0" smtClean="0"/>
              <a:t>	</a:t>
            </a:r>
            <a:endParaRPr lang="en-US" dirty="0" smtClean="0"/>
          </a:p>
          <a:p>
            <a:r>
              <a:rPr lang="en-US" dirty="0" smtClean="0"/>
              <a:t>If </a:t>
            </a:r>
            <a:r>
              <a:rPr lang="en-US" dirty="0" smtClean="0"/>
              <a:t>the input min is greater than the input max, the controller will scale the values with a negative slope.</a:t>
            </a:r>
          </a:p>
          <a:p>
            <a:endParaRPr lang="en-US" dirty="0" smtClean="0"/>
          </a:p>
          <a:p>
            <a:r>
              <a:rPr lang="en-US" dirty="0" smtClean="0"/>
              <a:t>If the scaled min is greater than the scaled max, the controller will scale the values with a negative slope.</a:t>
            </a:r>
          </a:p>
          <a:p>
            <a:pPr>
              <a:buNone/>
            </a:pPr>
            <a:r>
              <a:rPr lang="en-US" dirty="0" smtClean="0"/>
              <a:t> </a:t>
            </a:r>
          </a:p>
          <a:p>
            <a:endParaRPr lang="en-US" dirty="0"/>
          </a:p>
        </p:txBody>
      </p:sp>
      <p:sp>
        <p:nvSpPr>
          <p:cNvPr id="3" name="Title 2"/>
          <p:cNvSpPr>
            <a:spLocks noGrp="1"/>
          </p:cNvSpPr>
          <p:nvPr>
            <p:ph type="title"/>
          </p:nvPr>
        </p:nvSpPr>
        <p:spPr/>
        <p:txBody>
          <a:bodyPr/>
          <a:lstStyle/>
          <a:p>
            <a:r>
              <a:rPr lang="en-US" dirty="0" smtClean="0"/>
              <a:t>Value Checking</a:t>
            </a:r>
            <a:endParaRPr lang="en-US" dirty="0"/>
          </a:p>
        </p:txBody>
      </p:sp>
      <p:pic>
        <p:nvPicPr>
          <p:cNvPr id="4" name="Picture 43"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14</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Via DH+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96290" name="Picture 2"/>
          <p:cNvPicPr>
            <a:picLocks noChangeAspect="1" noChangeArrowheads="1"/>
          </p:cNvPicPr>
          <p:nvPr/>
        </p:nvPicPr>
        <p:blipFill>
          <a:blip r:embed="rId4"/>
          <a:srcRect/>
          <a:stretch>
            <a:fillRect/>
          </a:stretch>
        </p:blipFill>
        <p:spPr bwMode="auto">
          <a:xfrm>
            <a:off x="228600" y="1524000"/>
            <a:ext cx="5257800" cy="4267200"/>
          </a:xfrm>
          <a:prstGeom prst="rect">
            <a:avLst/>
          </a:prstGeom>
          <a:noFill/>
          <a:ln w="9525">
            <a:noFill/>
            <a:miter lim="800000"/>
            <a:headEnd/>
            <a:tailEnd/>
          </a:ln>
        </p:spPr>
      </p:pic>
      <p:sp>
        <p:nvSpPr>
          <p:cNvPr id="396291" name="Rectangle 3"/>
          <p:cNvSpPr>
            <a:spLocks noChangeArrowheads="1"/>
          </p:cNvSpPr>
          <p:nvPr/>
        </p:nvSpPr>
        <p:spPr bwMode="auto">
          <a:xfrm>
            <a:off x="5638800" y="1676400"/>
            <a:ext cx="33528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DH+ LIGHT ON THE SLC 500 PROCESSOR SHOULD ALSO BE ON SOLID GREEN.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the LED is not solid green the DH+ baud rate on the processor is different than the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DH+ driver configuration.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above Illustration is the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communication screen.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is the screen from which you will select one of the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That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 in turn will show you the processors that are on line.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THE AB_KT1 DATA HIGHWAY PLUS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 does not appear you may not have it configured in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or you may have Stopped. You would then need to go to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either start it or add it to the list of configured drivers.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Since we are using DH+ you will CLICK on the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AB-KT1 Data Highway Plus</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area as shown below: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310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4130" name="Picture 2" descr="Scal with Parameters 2"/>
          <p:cNvPicPr>
            <a:picLocks noChangeAspect="1" noChangeArrowheads="1"/>
          </p:cNvPicPr>
          <p:nvPr/>
        </p:nvPicPr>
        <p:blipFill>
          <a:blip r:embed="rId3"/>
          <a:srcRect/>
          <a:stretch>
            <a:fillRect/>
          </a:stretch>
        </p:blipFill>
        <p:spPr bwMode="auto">
          <a:xfrm>
            <a:off x="-1" y="0"/>
            <a:ext cx="9145465" cy="68580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5154" name="Picture 2" descr="Scal with Parameters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98637"/>
            <a:ext cx="8229600" cy="4525963"/>
          </a:xfrm>
        </p:spPr>
        <p:txBody>
          <a:bodyPr/>
          <a:lstStyle/>
          <a:p>
            <a:r>
              <a:rPr lang="en-US" dirty="0" smtClean="0"/>
              <a:t>Test bits – why to use with latch &amp; unlatch bits</a:t>
            </a:r>
          </a:p>
          <a:p>
            <a:r>
              <a:rPr lang="en-US" dirty="0" smtClean="0"/>
              <a:t>Math overflow by disabling LAD files</a:t>
            </a:r>
          </a:p>
          <a:p>
            <a:r>
              <a:rPr lang="en-US" dirty="0" smtClean="0"/>
              <a:t>Slow station logic using FIFO</a:t>
            </a:r>
          </a:p>
          <a:p>
            <a:r>
              <a:rPr lang="en-US" dirty="0" smtClean="0"/>
              <a:t>Page titles or advance diag.</a:t>
            </a:r>
          </a:p>
          <a:p>
            <a:r>
              <a:rPr lang="en-US" dirty="0" smtClean="0"/>
              <a:t>Use of histogram to look for bouncing input</a:t>
            </a:r>
          </a:p>
          <a:p>
            <a:r>
              <a:rPr lang="en-US" dirty="0" smtClean="0"/>
              <a:t>Mapping fault alarm from </a:t>
            </a:r>
            <a:r>
              <a:rPr lang="en-US" dirty="0" err="1" smtClean="0"/>
              <a:t>Panelview</a:t>
            </a:r>
            <a:r>
              <a:rPr lang="en-US" dirty="0" smtClean="0"/>
              <a:t> to SLC File</a:t>
            </a:r>
          </a:p>
        </p:txBody>
      </p:sp>
      <p:sp>
        <p:nvSpPr>
          <p:cNvPr id="3" name="Title 2"/>
          <p:cNvSpPr>
            <a:spLocks noGrp="1"/>
          </p:cNvSpPr>
          <p:nvPr>
            <p:ph type="title"/>
          </p:nvPr>
        </p:nvSpPr>
        <p:spPr/>
        <p:txBody>
          <a:bodyPr>
            <a:normAutofit/>
          </a:bodyPr>
          <a:lstStyle/>
          <a:p>
            <a:r>
              <a:rPr lang="en-US" dirty="0" smtClean="0"/>
              <a:t>Troubleshooting</a:t>
            </a:r>
            <a:endParaRPr lang="en-US" dirty="0"/>
          </a:p>
        </p:txBody>
      </p:sp>
      <p:pic>
        <p:nvPicPr>
          <p:cNvPr id="4" name="Picture 43"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62328"/>
            <a:ext cx="8229600" cy="1033272"/>
          </a:xfrm>
        </p:spPr>
        <p:txBody>
          <a:bodyPr/>
          <a:lstStyle/>
          <a:p>
            <a:r>
              <a:rPr lang="en-US" dirty="0" smtClean="0"/>
              <a:t>Back to Brunner for File Uploading</a:t>
            </a:r>
            <a:endParaRPr lang="en-US" dirty="0"/>
          </a:p>
        </p:txBody>
      </p:sp>
      <p:sp>
        <p:nvSpPr>
          <p:cNvPr id="3" name="Title 2"/>
          <p:cNvSpPr>
            <a:spLocks noGrp="1"/>
          </p:cNvSpPr>
          <p:nvPr>
            <p:ph type="title"/>
          </p:nvPr>
        </p:nvSpPr>
        <p:spPr/>
        <p:txBody>
          <a:bodyPr/>
          <a:lstStyle/>
          <a:p>
            <a:r>
              <a:rPr lang="en-US" dirty="0" smtClean="0"/>
              <a:t>LAB 10 - UPLOADING</a:t>
            </a:r>
            <a:endParaRPr lang="en-US" dirty="0"/>
          </a:p>
        </p:txBody>
      </p:sp>
      <p:pic>
        <p:nvPicPr>
          <p:cNvPr id="4" name="Picture 43"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0" y="2819400"/>
            <a:ext cx="4343400" cy="1143000"/>
          </a:xfrm>
        </p:spPr>
        <p:txBody>
          <a:bodyPr/>
          <a:lstStyle/>
          <a:p>
            <a:r>
              <a:rPr lang="en-US" dirty="0" smtClean="0"/>
              <a:t>End of Course</a:t>
            </a:r>
            <a:endParaRPr lang="en-US" dirty="0"/>
          </a:p>
        </p:txBody>
      </p:sp>
      <p:pic>
        <p:nvPicPr>
          <p:cNvPr id="4" name="Picture 3"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15</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Via DH+ Cont</a:t>
            </a:r>
            <a:endParaRPr lang="en-US" dirty="0"/>
          </a:p>
        </p:txBody>
      </p:sp>
      <p:pic>
        <p:nvPicPr>
          <p:cNvPr id="398338" name="Picture 2"/>
          <p:cNvPicPr>
            <a:picLocks noChangeAspect="1" noChangeArrowheads="1"/>
          </p:cNvPicPr>
          <p:nvPr/>
        </p:nvPicPr>
        <p:blipFill>
          <a:blip r:embed="rId3"/>
          <a:srcRect/>
          <a:stretch>
            <a:fillRect/>
          </a:stretch>
        </p:blipFill>
        <p:spPr bwMode="auto">
          <a:xfrm>
            <a:off x="152400" y="1676400"/>
            <a:ext cx="5486400" cy="3943350"/>
          </a:xfrm>
          <a:prstGeom prst="rect">
            <a:avLst/>
          </a:prstGeom>
          <a:noFill/>
          <a:ln w="9525">
            <a:noFill/>
            <a:miter lim="800000"/>
            <a:headEnd/>
            <a:tailEnd/>
          </a:ln>
        </p:spPr>
      </p:pic>
      <p:sp>
        <p:nvSpPr>
          <p:cNvPr id="398339" name="Rectangle 3"/>
          <p:cNvSpPr>
            <a:spLocks noChangeArrowheads="1"/>
          </p:cNvSpPr>
          <p:nvPr/>
        </p:nvSpPr>
        <p:spPr bwMode="auto">
          <a:xfrm>
            <a:off x="5638800" y="1752600"/>
            <a:ext cx="3352800"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Upon clicking your mouse on this driver the active processors on the DH+ network will be displayed.</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will also see a computer icon, which is your computer on the DH+ network.</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you see any stations with Red X”S through them, this means those stations are not on the DH+ network you are currently connected to.</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must now determine (if more than one processor is showing) which processor you want to talk to.</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can determine this by looking at the name of the processor on the screen.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name may contain the Brass Tag or PEE number to identify the processor.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Use your mouse to CLICK on the processor you want to communicate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to.Then</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CLICK your mouse on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OK</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the upper right hand corner of the window.</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descr="The Line.jpg"/>
          <p:cNvPicPr>
            <a:picLocks noChangeAspect="1"/>
          </p:cNvPicPr>
          <p:nvPr/>
        </p:nvPicPr>
        <p:blipFill>
          <a:blip r:embed="rId4"/>
          <a:stretch>
            <a:fillRect/>
          </a:stretch>
        </p:blipFill>
        <p:spPr>
          <a:xfrm>
            <a:off x="0" y="1066800"/>
            <a:ext cx="9144000" cy="2020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16</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Via DH+ Cont</a:t>
            </a:r>
            <a:endParaRPr lang="en-US" dirty="0"/>
          </a:p>
        </p:txBody>
      </p:sp>
      <p:pic>
        <p:nvPicPr>
          <p:cNvPr id="401409" name="Picture 1"/>
          <p:cNvPicPr>
            <a:picLocks noChangeAspect="1" noChangeArrowheads="1"/>
          </p:cNvPicPr>
          <p:nvPr/>
        </p:nvPicPr>
        <p:blipFill>
          <a:blip r:embed="rId3"/>
          <a:srcRect/>
          <a:stretch>
            <a:fillRect/>
          </a:stretch>
        </p:blipFill>
        <p:spPr bwMode="auto">
          <a:xfrm>
            <a:off x="152400" y="1828800"/>
            <a:ext cx="5486400" cy="3419475"/>
          </a:xfrm>
          <a:prstGeom prst="rect">
            <a:avLst/>
          </a:prstGeom>
          <a:noFill/>
          <a:ln w="9525">
            <a:noFill/>
            <a:miter lim="800000"/>
            <a:headEnd/>
            <a:tailEnd/>
          </a:ln>
        </p:spPr>
      </p:pic>
      <p:pic>
        <p:nvPicPr>
          <p:cNvPr id="401410" name="Picture 2"/>
          <p:cNvPicPr>
            <a:picLocks noChangeAspect="1" noChangeArrowheads="1"/>
          </p:cNvPicPr>
          <p:nvPr/>
        </p:nvPicPr>
        <p:blipFill>
          <a:blip r:embed="rId4"/>
          <a:srcRect/>
          <a:stretch>
            <a:fillRect/>
          </a:stretch>
        </p:blipFill>
        <p:spPr bwMode="auto">
          <a:xfrm>
            <a:off x="5715000" y="1828800"/>
            <a:ext cx="3171825" cy="1257300"/>
          </a:xfrm>
          <a:prstGeom prst="rect">
            <a:avLst/>
          </a:prstGeom>
          <a:noFill/>
          <a:ln w="9525">
            <a:noFill/>
            <a:miter lim="800000"/>
            <a:headEnd/>
            <a:tailEnd/>
          </a:ln>
        </p:spPr>
      </p:pic>
      <p:sp>
        <p:nvSpPr>
          <p:cNvPr id="401411" name="Rectangle 3"/>
          <p:cNvSpPr>
            <a:spLocks noChangeArrowheads="1"/>
          </p:cNvSpPr>
          <p:nvPr/>
        </p:nvSpPr>
        <p:spPr bwMode="auto">
          <a:xfrm>
            <a:off x="5715000" y="3276600"/>
            <a:ext cx="3429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Use your mouse to Click on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Create New File</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screen below will appear.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Shortly after that another screen will appear briefly saying “Add Default Description Record”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1412" name="Rectangle 4"/>
          <p:cNvSpPr>
            <a:spLocks noChangeArrowheads="1"/>
          </p:cNvSpPr>
          <p:nvPr/>
        </p:nvSpPr>
        <p:spPr bwMode="auto">
          <a:xfrm>
            <a:off x="5715000" y="4038600"/>
            <a:ext cx="3429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will now go on-line and the Ladder Logic will appear.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picture of the ladder will be rotating on the RS-Logix 500 Window indicating to you that you are now on line.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a:t>
            </a:r>
            <a:r>
              <a:rPr kumimoji="0" lang="en-US"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will not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have the comments and descriptors, but you can now use the Ladder Logic manuals provided to find the corresponding descriptions.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The Line.jpg"/>
          <p:cNvPicPr>
            <a:picLocks noChangeAspect="1"/>
          </p:cNvPicPr>
          <p:nvPr/>
        </p:nvPicPr>
        <p:blipFill>
          <a:blip r:embed="rId5"/>
          <a:stretch>
            <a:fillRect/>
          </a:stretch>
        </p:blipFill>
        <p:spPr>
          <a:xfrm>
            <a:off x="0" y="1066800"/>
            <a:ext cx="9144000" cy="2020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idx="1"/>
          </p:nvPr>
        </p:nvSpPr>
        <p:spPr/>
        <p:txBody>
          <a:bodyPr/>
          <a:lstStyle/>
          <a:p>
            <a:pPr>
              <a:buFontTx/>
              <a:buNone/>
            </a:pPr>
            <a:r>
              <a:rPr lang="en-US" dirty="0" smtClean="0"/>
              <a:t>(</a:t>
            </a:r>
            <a:r>
              <a:rPr lang="en-US" dirty="0"/>
              <a:t>Optional)	Instructor Walk Through a typical </a:t>
            </a:r>
            <a:r>
              <a:rPr lang="en-US" dirty="0" smtClean="0"/>
              <a:t>		RS-232 Configuration</a:t>
            </a:r>
            <a:endParaRPr lang="en-US" dirty="0"/>
          </a:p>
          <a:p>
            <a:endParaRPr lang="en-US" dirty="0"/>
          </a:p>
          <a:p>
            <a:pPr>
              <a:buFontTx/>
              <a:buNone/>
            </a:pPr>
            <a:r>
              <a:rPr lang="en-US" dirty="0" smtClean="0"/>
              <a:t>Student </a:t>
            </a:r>
            <a:r>
              <a:rPr lang="en-US" dirty="0"/>
              <a:t>Objective:</a:t>
            </a:r>
          </a:p>
          <a:p>
            <a:r>
              <a:rPr lang="en-US" dirty="0"/>
              <a:t>Create an RS-232 Driver (Page </a:t>
            </a:r>
            <a:r>
              <a:rPr lang="en-US" dirty="0" smtClean="0"/>
              <a:t>4 </a:t>
            </a:r>
            <a:r>
              <a:rPr lang="en-US" dirty="0"/>
              <a:t>of Connections </a:t>
            </a:r>
            <a:r>
              <a:rPr lang="en-US" dirty="0" smtClean="0"/>
              <a:t>Manual</a:t>
            </a:r>
            <a:r>
              <a:rPr lang="en-US" dirty="0"/>
              <a:t>)</a:t>
            </a:r>
          </a:p>
          <a:p>
            <a:r>
              <a:rPr lang="en-US" dirty="0"/>
              <a:t>Go On line to a SLC-5/04 </a:t>
            </a:r>
            <a:r>
              <a:rPr lang="en-US" dirty="0" smtClean="0"/>
              <a:t>processor (Page 8 of Connections Manual)</a:t>
            </a:r>
            <a:endParaRPr lang="en-US" dirty="0"/>
          </a:p>
        </p:txBody>
      </p:sp>
      <p:sp>
        <p:nvSpPr>
          <p:cNvPr id="4" name="Slide Number Placeholder 3"/>
          <p:cNvSpPr>
            <a:spLocks noGrp="1"/>
          </p:cNvSpPr>
          <p:nvPr>
            <p:ph type="sldNum" sz="quarter" idx="12"/>
          </p:nvPr>
        </p:nvSpPr>
        <p:spPr/>
        <p:txBody>
          <a:bodyPr/>
          <a:lstStyle/>
          <a:p>
            <a:fld id="{0F52C84F-80CB-4059-BA9C-3C00A6B87960}" type="slidenum">
              <a:rPr lang="en-US"/>
              <a:pPr/>
              <a:t>17</a:t>
            </a:fld>
            <a:endParaRPr lang="en-US" sz="1400">
              <a:latin typeface="Times" pitchFamily="18" charset="0"/>
            </a:endParaRPr>
          </a:p>
        </p:txBody>
      </p:sp>
      <p:sp>
        <p:nvSpPr>
          <p:cNvPr id="240642" name="Rectangle 2"/>
          <p:cNvSpPr>
            <a:spLocks noGrp="1" noChangeArrowheads="1"/>
          </p:cNvSpPr>
          <p:nvPr>
            <p:ph type="title"/>
          </p:nvPr>
        </p:nvSpPr>
        <p:spPr>
          <a:xfrm>
            <a:off x="457200" y="76200"/>
            <a:ext cx="8229600" cy="1143000"/>
          </a:xfrm>
        </p:spPr>
        <p:txBody>
          <a:bodyPr>
            <a:normAutofit fontScale="90000"/>
          </a:bodyPr>
          <a:lstStyle/>
          <a:p>
            <a:pPr algn="ctr"/>
            <a:r>
              <a:rPr lang="en-US" dirty="0"/>
              <a:t>RS-</a:t>
            </a:r>
            <a:r>
              <a:rPr lang="en-US" dirty="0" err="1"/>
              <a:t>Linx</a:t>
            </a:r>
            <a:r>
              <a:rPr lang="en-US" dirty="0"/>
              <a:t> Serial Driver Configuration Demonstration</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6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06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0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18</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Configuring the RS-232 RS-</a:t>
            </a:r>
            <a:r>
              <a:rPr lang="en-US" dirty="0" err="1" smtClean="0"/>
              <a:t>Linx</a:t>
            </a:r>
            <a:r>
              <a:rPr lang="en-US" dirty="0" smtClean="0"/>
              <a:t> Driver</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82977" name="Picture 1"/>
          <p:cNvPicPr>
            <a:picLocks noChangeAspect="1" noChangeArrowheads="1"/>
          </p:cNvPicPr>
          <p:nvPr/>
        </p:nvPicPr>
        <p:blipFill>
          <a:blip r:embed="rId4"/>
          <a:srcRect/>
          <a:stretch>
            <a:fillRect/>
          </a:stretch>
        </p:blipFill>
        <p:spPr bwMode="auto">
          <a:xfrm>
            <a:off x="304800" y="1371600"/>
            <a:ext cx="3962400" cy="2302413"/>
          </a:xfrm>
          <a:prstGeom prst="rect">
            <a:avLst/>
          </a:prstGeom>
          <a:noFill/>
          <a:ln w="9525">
            <a:noFill/>
            <a:miter lim="800000"/>
            <a:headEnd/>
            <a:tailEnd/>
          </a:ln>
        </p:spPr>
      </p:pic>
      <p:pic>
        <p:nvPicPr>
          <p:cNvPr id="382978" name="Picture 2"/>
          <p:cNvPicPr>
            <a:picLocks noChangeAspect="1" noChangeArrowheads="1"/>
          </p:cNvPicPr>
          <p:nvPr/>
        </p:nvPicPr>
        <p:blipFill>
          <a:blip r:embed="rId5"/>
          <a:srcRect/>
          <a:stretch>
            <a:fillRect/>
          </a:stretch>
        </p:blipFill>
        <p:spPr bwMode="auto">
          <a:xfrm>
            <a:off x="4724401" y="1371601"/>
            <a:ext cx="3733800" cy="2336462"/>
          </a:xfrm>
          <a:prstGeom prst="rect">
            <a:avLst/>
          </a:prstGeom>
          <a:noFill/>
          <a:ln w="9525">
            <a:noFill/>
            <a:miter lim="800000"/>
            <a:headEnd/>
            <a:tailEnd/>
          </a:ln>
        </p:spPr>
      </p:pic>
      <p:sp>
        <p:nvSpPr>
          <p:cNvPr id="382979" name="AutoShape 3"/>
          <p:cNvSpPr>
            <a:spLocks noChangeArrowheads="1"/>
          </p:cNvSpPr>
          <p:nvPr/>
        </p:nvSpPr>
        <p:spPr bwMode="auto">
          <a:xfrm>
            <a:off x="2667000" y="1143000"/>
            <a:ext cx="274637" cy="274638"/>
          </a:xfrm>
          <a:prstGeom prst="wedgeRectCallout">
            <a:avLst>
              <a:gd name="adj1" fmla="val -62500"/>
              <a:gd name="adj2" fmla="val 1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2980" name="AutoShape 4"/>
          <p:cNvSpPr>
            <a:spLocks noChangeArrowheads="1"/>
          </p:cNvSpPr>
          <p:nvPr/>
        </p:nvSpPr>
        <p:spPr bwMode="auto">
          <a:xfrm>
            <a:off x="6172200" y="2438400"/>
            <a:ext cx="274637" cy="273050"/>
          </a:xfrm>
          <a:prstGeom prst="wedgeRectCallout">
            <a:avLst>
              <a:gd name="adj1" fmla="val -321528"/>
              <a:gd name="adj2" fmla="val -40278"/>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2981" name="Rectangle 5"/>
          <p:cNvSpPr>
            <a:spLocks noChangeArrowheads="1"/>
          </p:cNvSpPr>
          <p:nvPr/>
        </p:nvSpPr>
        <p:spPr bwMode="auto">
          <a:xfrm>
            <a:off x="1752600" y="3886200"/>
            <a:ext cx="5715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Open RS-</a:t>
            </a:r>
            <a:r>
              <a:rPr kumimoji="0" lang="en-U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ts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Go to COMMUNICATIONS at the top of the Toolbar.</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ts val="0"/>
              </a:spcBef>
              <a:spcAft>
                <a:spcPct val="0"/>
              </a:spcAft>
              <a:buClrTx/>
              <a:buSzTx/>
              <a:buFontTx/>
              <a:buChar char="•"/>
              <a:tabLst>
                <a:tab pos="228600" algn="l"/>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Click on COMMUNICATIONS, then click on CONFIGURE DRIVERS.</a:t>
            </a:r>
          </a:p>
          <a:p>
            <a:pPr lvl="0" algn="l">
              <a:lnSpc>
                <a:spcPct val="100000"/>
              </a:lnSpc>
              <a:spcBef>
                <a:spcPts val="0"/>
              </a:spcBef>
              <a:buFont typeface="Arial" pitchFamily="34" charset="0"/>
              <a:buChar char="•"/>
            </a:pPr>
            <a:r>
              <a:rPr lang="en-US" sz="1400" dirty="0" smtClean="0"/>
              <a:t>Your display may show drivers that have been configured previously.</a:t>
            </a:r>
          </a:p>
          <a:p>
            <a:pPr lvl="0" algn="l">
              <a:lnSpc>
                <a:spcPct val="100000"/>
              </a:lnSpc>
              <a:spcBef>
                <a:spcPts val="0"/>
              </a:spcBef>
              <a:buFont typeface="Arial" pitchFamily="34" charset="0"/>
              <a:buChar char="•"/>
            </a:pPr>
            <a:r>
              <a:rPr lang="en-US" sz="1400" dirty="0" smtClean="0"/>
              <a:t>Click on the Pull Down arrow labeled 1 in the diagram above.</a:t>
            </a:r>
          </a:p>
          <a:p>
            <a:pPr lvl="0" algn="l">
              <a:lnSpc>
                <a:spcPct val="100000"/>
              </a:lnSpc>
              <a:spcBef>
                <a:spcPts val="0"/>
              </a:spcBef>
              <a:buFont typeface="Arial" pitchFamily="34" charset="0"/>
              <a:buChar char="•"/>
            </a:pPr>
            <a:r>
              <a:rPr lang="en-US" sz="1400" dirty="0" smtClean="0"/>
              <a:t>Click on the selection labeled 2 in the figure above.</a:t>
            </a:r>
          </a:p>
          <a:p>
            <a:pPr lvl="0" algn="l">
              <a:lnSpc>
                <a:spcPct val="100000"/>
              </a:lnSpc>
              <a:spcBef>
                <a:spcPts val="0"/>
              </a:spcBef>
              <a:buFont typeface="Arial" pitchFamily="34" charset="0"/>
              <a:buChar char="•"/>
            </a:pPr>
            <a:r>
              <a:rPr lang="en-US" sz="1400" dirty="0" smtClean="0"/>
              <a:t>Click on ADD NEW.</a:t>
            </a:r>
          </a:p>
          <a:p>
            <a:pPr lvl="0" algn="l">
              <a:lnSpc>
                <a:spcPct val="100000"/>
              </a:lnSpc>
              <a:spcBef>
                <a:spcPts val="0"/>
              </a:spcBef>
              <a:buFont typeface="Arial" pitchFamily="34" charset="0"/>
              <a:buChar char="•"/>
            </a:pPr>
            <a:endParaRPr lang="en-US" sz="1200" dirty="0" smtClean="0"/>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19</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Configuring the RS-232 RS-</a:t>
            </a:r>
            <a:r>
              <a:rPr lang="en-US" dirty="0" err="1" smtClean="0"/>
              <a:t>Linx</a:t>
            </a:r>
            <a:r>
              <a:rPr lang="en-US" dirty="0" smtClean="0"/>
              <a:t> Driver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85025" name="Picture 1"/>
          <p:cNvPicPr>
            <a:picLocks noChangeAspect="1" noChangeArrowheads="1"/>
          </p:cNvPicPr>
          <p:nvPr/>
        </p:nvPicPr>
        <p:blipFill>
          <a:blip r:embed="rId4"/>
          <a:srcRect/>
          <a:stretch>
            <a:fillRect/>
          </a:stretch>
        </p:blipFill>
        <p:spPr bwMode="auto">
          <a:xfrm>
            <a:off x="762000" y="2209800"/>
            <a:ext cx="3086100" cy="1171575"/>
          </a:xfrm>
          <a:prstGeom prst="rect">
            <a:avLst/>
          </a:prstGeom>
          <a:noFill/>
          <a:ln w="9525">
            <a:noFill/>
            <a:miter lim="800000"/>
            <a:headEnd/>
            <a:tailEnd/>
          </a:ln>
        </p:spPr>
      </p:pic>
      <p:pic>
        <p:nvPicPr>
          <p:cNvPr id="385026" name="Picture 2"/>
          <p:cNvPicPr>
            <a:picLocks noChangeAspect="1" noChangeArrowheads="1"/>
          </p:cNvPicPr>
          <p:nvPr/>
        </p:nvPicPr>
        <p:blipFill>
          <a:blip r:embed="rId5"/>
          <a:srcRect/>
          <a:stretch>
            <a:fillRect/>
          </a:stretch>
        </p:blipFill>
        <p:spPr bwMode="auto">
          <a:xfrm>
            <a:off x="5181600" y="1295400"/>
            <a:ext cx="3019512" cy="2971800"/>
          </a:xfrm>
          <a:prstGeom prst="rect">
            <a:avLst/>
          </a:prstGeom>
          <a:noFill/>
          <a:ln w="9525">
            <a:noFill/>
            <a:miter lim="800000"/>
            <a:headEnd/>
            <a:tailEnd/>
          </a:ln>
        </p:spPr>
      </p:pic>
      <p:sp>
        <p:nvSpPr>
          <p:cNvPr id="385027" name="AutoShape 3"/>
          <p:cNvSpPr>
            <a:spLocks noChangeArrowheads="1"/>
          </p:cNvSpPr>
          <p:nvPr/>
        </p:nvSpPr>
        <p:spPr bwMode="auto">
          <a:xfrm>
            <a:off x="6172200" y="3352800"/>
            <a:ext cx="274638" cy="274638"/>
          </a:xfrm>
          <a:prstGeom prst="wedgeRectCallout">
            <a:avLst>
              <a:gd name="adj1" fmla="val -229861"/>
              <a:gd name="adj2" fmla="val -3194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5028" name="Rectangle 4"/>
          <p:cNvSpPr>
            <a:spLocks noChangeArrowheads="1"/>
          </p:cNvSpPr>
          <p:nvPr/>
        </p:nvSpPr>
        <p:spPr bwMode="auto">
          <a:xfrm>
            <a:off x="0" y="4114800"/>
            <a:ext cx="9187387" cy="175432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THIS POINT YOU HAVE 2 OPTIONS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MAY PERFORM AN AUTOCONFIGURE ONLINE, IF YOU HAVE THE RS-232 CABLE CONNECTED TO THE PROCESSOR.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MAY CONFIGURE THE DRIVER OFFLINE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 AUTOCONFIGURE ON LINE, PERFORM THE FOLLOWING:</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Click on the AUTO-CONFIGURE  window labeled 3 in the above figure.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will go out on line and configure the driver automatically for you.</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autoconfigure</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worked properly the message AUTO CONFIGURATION SUCCESSFUL will appear.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are now ready to use the RS-232 Driver in RS-Logix.</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may now exit out of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begin using the RS-Logix software.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5800" y="2208839"/>
            <a:ext cx="7772400" cy="1829761"/>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r>
            <a:b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DAY 1</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7" name="Picture 6"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20</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(RS-232)</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87073" name="Picture 1"/>
          <p:cNvPicPr>
            <a:picLocks noChangeAspect="1" noChangeArrowheads="1"/>
          </p:cNvPicPr>
          <p:nvPr/>
        </p:nvPicPr>
        <p:blipFill>
          <a:blip r:embed="rId4"/>
          <a:srcRect/>
          <a:stretch>
            <a:fillRect/>
          </a:stretch>
        </p:blipFill>
        <p:spPr bwMode="auto">
          <a:xfrm>
            <a:off x="2514600" y="1286374"/>
            <a:ext cx="3962400" cy="2676026"/>
          </a:xfrm>
          <a:prstGeom prst="rect">
            <a:avLst/>
          </a:prstGeom>
          <a:noFill/>
          <a:ln w="9525">
            <a:noFill/>
            <a:miter lim="800000"/>
            <a:headEnd/>
            <a:tailEnd/>
          </a:ln>
        </p:spPr>
      </p:pic>
      <p:sp>
        <p:nvSpPr>
          <p:cNvPr id="387074" name="Rectangle 2"/>
          <p:cNvSpPr>
            <a:spLocks noChangeArrowheads="1"/>
          </p:cNvSpPr>
          <p:nvPr/>
        </p:nvSpPr>
        <p:spPr bwMode="auto">
          <a:xfrm>
            <a:off x="685800" y="3940076"/>
            <a:ext cx="8229600"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 LINE CONNECTION TO A SLC PROCESSOR VIA THE RS-232 PORT</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WILL NOT GIVE YOU THE COMMENTS AND DESCRIPTORS, JUST THE LADDER LOGIC.</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When you connect via RS-232 you are connecting directly to one processor only.</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Before starting ensure that this is indeed an RS-232 connection.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can be determined by looking at the front of the SLC-500.</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RS-232 connection is the 9 pin connector on the SLC-500 processor module.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SLC-500 Cable (Cat # 1747-CP3) will connect from this 9 pin connector to the 9 pin Com port on your computer.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will also need to have the AB-DF1 DH-485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 configured in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the above steps are not correct, YOU </a:t>
            </a:r>
            <a:r>
              <a:rPr kumimoji="0" lang="en-US"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will not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 able to communicate to a processor.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Open the RS-Logix 500 software.</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Use the mouse to CLICK on  </a:t>
            </a:r>
            <a:r>
              <a:rPr kumimoji="0" lang="en-US" sz="12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Comms</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then CLICK on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Who Active Go Online</a:t>
            </a: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21</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(RS-232)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89121" name="Picture 1"/>
          <p:cNvPicPr>
            <a:picLocks noChangeAspect="1" noChangeArrowheads="1"/>
          </p:cNvPicPr>
          <p:nvPr/>
        </p:nvPicPr>
        <p:blipFill>
          <a:blip r:embed="rId4"/>
          <a:srcRect/>
          <a:stretch>
            <a:fillRect/>
          </a:stretch>
        </p:blipFill>
        <p:spPr bwMode="auto">
          <a:xfrm>
            <a:off x="228600" y="1371600"/>
            <a:ext cx="5267325" cy="4295775"/>
          </a:xfrm>
          <a:prstGeom prst="rect">
            <a:avLst/>
          </a:prstGeom>
          <a:noFill/>
          <a:ln w="9525">
            <a:noFill/>
            <a:miter lim="800000"/>
            <a:headEnd/>
            <a:tailEnd/>
          </a:ln>
        </p:spPr>
      </p:pic>
      <p:sp>
        <p:nvSpPr>
          <p:cNvPr id="389122" name="Rectangle 2"/>
          <p:cNvSpPr>
            <a:spLocks noChangeArrowheads="1"/>
          </p:cNvSpPr>
          <p:nvPr/>
        </p:nvSpPr>
        <p:spPr bwMode="auto">
          <a:xfrm>
            <a:off x="5486400" y="2286000"/>
            <a:ext cx="35052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Illustration is the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communication screen.</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This is the screen from which you will select one of the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That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 in turn will show you the on line processor.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THE AB-DF1 DH-485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driver does not appear you may not have it configured in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or you may have it Stopped. You will then need to go to RS-</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Linx</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either start it or add it to the list of configured drivers.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Since we are using RS-232 communication use your mouse to CLICK on the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AB-DF1 DH-485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area as shown: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22</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(RS-232)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
        <p:nvSpPr>
          <p:cNvPr id="390147" name="Rectangle 3"/>
          <p:cNvSpPr>
            <a:spLocks noChangeArrowheads="1"/>
          </p:cNvSpPr>
          <p:nvPr/>
        </p:nvSpPr>
        <p:spPr bwMode="auto">
          <a:xfrm>
            <a:off x="5715000" y="2590800"/>
            <a:ext cx="3429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Upon clicking your mouse on this driver the active processor on the AB-DF1 DH-485 network will be displayed.</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will also see a computer icon, which is your computer on the AB-DF1 DH-485 network.</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you see any stations with Red X”S through them, this means that those stations are not on the network you are currently connected to.</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Use your mouse to CLICK on the processor you want to communicate to. Then CLICK your mouse on </a:t>
            </a:r>
            <a:r>
              <a:rPr kumimoji="0" lang="en-US" sz="1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OK</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 the upper right hand corner of the window.</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next screen to come up will be as follows: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90148" name="Picture 4"/>
          <p:cNvPicPr>
            <a:picLocks noChangeAspect="1" noChangeArrowheads="1"/>
          </p:cNvPicPr>
          <p:nvPr/>
        </p:nvPicPr>
        <p:blipFill>
          <a:blip r:embed="rId4"/>
          <a:srcRect/>
          <a:stretch>
            <a:fillRect/>
          </a:stretch>
        </p:blipFill>
        <p:spPr bwMode="auto">
          <a:xfrm>
            <a:off x="152400" y="1600200"/>
            <a:ext cx="5505450" cy="39624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23</a:t>
            </a:fld>
            <a:endParaRPr lang="en-US" sz="1400">
              <a:latin typeface="Times" pitchFamily="18" charset="0"/>
            </a:endParaRPr>
          </a:p>
        </p:txBody>
      </p:sp>
      <p:sp>
        <p:nvSpPr>
          <p:cNvPr id="4" name="Title 3"/>
          <p:cNvSpPr>
            <a:spLocks noGrp="1"/>
          </p:cNvSpPr>
          <p:nvPr>
            <p:ph type="title"/>
          </p:nvPr>
        </p:nvSpPr>
        <p:spPr>
          <a:xfrm>
            <a:off x="457200" y="76200"/>
            <a:ext cx="8229600" cy="1143000"/>
          </a:xfrm>
        </p:spPr>
        <p:txBody>
          <a:bodyPr>
            <a:normAutofit fontScale="90000"/>
          </a:bodyPr>
          <a:lstStyle/>
          <a:p>
            <a:pPr algn="ctr"/>
            <a:r>
              <a:rPr lang="en-US" dirty="0" smtClean="0"/>
              <a:t>Online Connection to SLC (RS-232) Cont.</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pic>
        <p:nvPicPr>
          <p:cNvPr id="392194" name="Picture 2"/>
          <p:cNvPicPr>
            <a:picLocks noChangeAspect="1" noChangeArrowheads="1"/>
          </p:cNvPicPr>
          <p:nvPr/>
        </p:nvPicPr>
        <p:blipFill>
          <a:blip r:embed="rId4"/>
          <a:srcRect/>
          <a:stretch>
            <a:fillRect/>
          </a:stretch>
        </p:blipFill>
        <p:spPr bwMode="auto">
          <a:xfrm>
            <a:off x="152400" y="1371600"/>
            <a:ext cx="5486400" cy="3419475"/>
          </a:xfrm>
          <a:prstGeom prst="rect">
            <a:avLst/>
          </a:prstGeom>
          <a:noFill/>
          <a:ln w="9525">
            <a:noFill/>
            <a:miter lim="800000"/>
            <a:headEnd/>
            <a:tailEnd/>
          </a:ln>
        </p:spPr>
      </p:pic>
      <p:pic>
        <p:nvPicPr>
          <p:cNvPr id="392195" name="Picture 3"/>
          <p:cNvPicPr>
            <a:picLocks noChangeAspect="1" noChangeArrowheads="1"/>
          </p:cNvPicPr>
          <p:nvPr/>
        </p:nvPicPr>
        <p:blipFill>
          <a:blip r:embed="rId5"/>
          <a:srcRect/>
          <a:stretch>
            <a:fillRect/>
          </a:stretch>
        </p:blipFill>
        <p:spPr bwMode="auto">
          <a:xfrm>
            <a:off x="5791200" y="1371600"/>
            <a:ext cx="3171825" cy="1257300"/>
          </a:xfrm>
          <a:prstGeom prst="rect">
            <a:avLst/>
          </a:prstGeom>
          <a:noFill/>
          <a:ln w="9525">
            <a:noFill/>
            <a:miter lim="800000"/>
            <a:headEnd/>
            <a:tailEnd/>
          </a:ln>
        </p:spPr>
      </p:pic>
      <p:sp>
        <p:nvSpPr>
          <p:cNvPr id="8" name="Rectangle 7"/>
          <p:cNvSpPr/>
          <p:nvPr/>
        </p:nvSpPr>
        <p:spPr>
          <a:xfrm>
            <a:off x="609600" y="3810000"/>
            <a:ext cx="4572000" cy="563231"/>
          </a:xfrm>
          <a:prstGeom prst="rect">
            <a:avLst/>
          </a:prstGeom>
        </p:spPr>
        <p:txBody>
          <a:bodyPr>
            <a:spAutoFit/>
          </a:bodyPr>
          <a:lstStyle/>
          <a:p>
            <a:r>
              <a:rPr lang="en-US" dirty="0" smtClean="0"/>
              <a:t>Use your mouse to Click on </a:t>
            </a:r>
            <a:r>
              <a:rPr lang="en-US" b="1" u="sng" dirty="0" smtClean="0"/>
              <a:t>Create New File</a:t>
            </a:r>
            <a:endParaRPr lang="en-US" dirty="0"/>
          </a:p>
        </p:txBody>
      </p:sp>
      <p:sp>
        <p:nvSpPr>
          <p:cNvPr id="392196" name="Rectangle 4"/>
          <p:cNvSpPr>
            <a:spLocks noChangeArrowheads="1"/>
          </p:cNvSpPr>
          <p:nvPr/>
        </p:nvSpPr>
        <p:spPr bwMode="auto">
          <a:xfrm>
            <a:off x="5715000" y="3048000"/>
            <a:ext cx="32766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will now go on-line and the Ladder Logic will appear.</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picture of the ladder will be rotating on the RS-Logix 500 Window, indicating that you are now on-line.</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You </a:t>
            </a:r>
            <a:r>
              <a:rPr kumimoji="0" lang="en-US"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will not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have the comments and descriptors, but you can now use the Ladder Logic manuals provided to find the corresponding descriptions.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idx="1"/>
          </p:nvPr>
        </p:nvSpPr>
        <p:spPr/>
        <p:txBody>
          <a:bodyPr/>
          <a:lstStyle/>
          <a:p>
            <a:r>
              <a:rPr lang="en-US" dirty="0"/>
              <a:t>There </a:t>
            </a:r>
            <a:r>
              <a:rPr lang="en-US" dirty="0" smtClean="0"/>
              <a:t>are several RS-</a:t>
            </a:r>
            <a:r>
              <a:rPr lang="en-US" dirty="0" err="1" smtClean="0"/>
              <a:t>Linx</a:t>
            </a:r>
            <a:r>
              <a:rPr lang="en-US" dirty="0" smtClean="0"/>
              <a:t> </a:t>
            </a:r>
            <a:r>
              <a:rPr lang="en-US" dirty="0"/>
              <a:t>Driver </a:t>
            </a:r>
            <a:r>
              <a:rPr lang="en-US" dirty="0" smtClean="0"/>
              <a:t>configurations </a:t>
            </a:r>
            <a:r>
              <a:rPr lang="en-US" dirty="0"/>
              <a:t>that </a:t>
            </a:r>
            <a:r>
              <a:rPr lang="en-US" dirty="0" smtClean="0"/>
              <a:t>are available.</a:t>
            </a:r>
            <a:endParaRPr lang="en-US" dirty="0"/>
          </a:p>
          <a:p>
            <a:r>
              <a:rPr lang="en-US" dirty="0"/>
              <a:t>The </a:t>
            </a:r>
            <a:r>
              <a:rPr lang="en-US" dirty="0" smtClean="0"/>
              <a:t>Han </a:t>
            </a:r>
            <a:r>
              <a:rPr lang="en-US" dirty="0" err="1" smtClean="0"/>
              <a:t>Tek</a:t>
            </a:r>
            <a:r>
              <a:rPr lang="en-US" dirty="0" smtClean="0"/>
              <a:t> Main Control has </a:t>
            </a:r>
            <a:r>
              <a:rPr lang="en-US" dirty="0"/>
              <a:t>the option to use the Ethernet Driver.</a:t>
            </a:r>
          </a:p>
          <a:p>
            <a:r>
              <a:rPr lang="en-US" dirty="0" smtClean="0"/>
              <a:t>A </a:t>
            </a:r>
            <a:r>
              <a:rPr lang="en-US" dirty="0"/>
              <a:t>copy of the procedure to configure this </a:t>
            </a:r>
            <a:r>
              <a:rPr lang="en-US" dirty="0" smtClean="0"/>
              <a:t>Driver (RS </a:t>
            </a:r>
            <a:r>
              <a:rPr lang="en-US" dirty="0" err="1" smtClean="0"/>
              <a:t>Linx</a:t>
            </a:r>
            <a:r>
              <a:rPr lang="en-US" dirty="0" smtClean="0"/>
              <a:t> DH+, RS-232) </a:t>
            </a:r>
            <a:r>
              <a:rPr lang="en-US" dirty="0"/>
              <a:t>will be given to you by your instructor.</a:t>
            </a:r>
          </a:p>
          <a:p>
            <a:pPr>
              <a:buFontTx/>
              <a:buNone/>
            </a:pPr>
            <a:endParaRPr lang="en-US" dirty="0"/>
          </a:p>
        </p:txBody>
      </p:sp>
      <p:sp>
        <p:nvSpPr>
          <p:cNvPr id="4" name="Slide Number Placeholder 3"/>
          <p:cNvSpPr>
            <a:spLocks noGrp="1"/>
          </p:cNvSpPr>
          <p:nvPr>
            <p:ph type="sldNum" sz="quarter" idx="12"/>
          </p:nvPr>
        </p:nvSpPr>
        <p:spPr/>
        <p:txBody>
          <a:bodyPr/>
          <a:lstStyle/>
          <a:p>
            <a:fld id="{B524FE7C-5E39-48EC-A3D2-125518CDDB6F}" type="slidenum">
              <a:rPr lang="en-US"/>
              <a:pPr/>
              <a:t>24</a:t>
            </a:fld>
            <a:endParaRPr lang="en-US" sz="1400">
              <a:latin typeface="Times" pitchFamily="18" charset="0"/>
            </a:endParaRPr>
          </a:p>
        </p:txBody>
      </p:sp>
      <p:sp>
        <p:nvSpPr>
          <p:cNvPr id="241666" name="Rectangle 2"/>
          <p:cNvSpPr>
            <a:spLocks noGrp="1" noChangeArrowheads="1"/>
          </p:cNvSpPr>
          <p:nvPr>
            <p:ph type="title"/>
          </p:nvPr>
        </p:nvSpPr>
        <p:spPr>
          <a:xfrm>
            <a:off x="457200" y="228600"/>
            <a:ext cx="8229600" cy="1143000"/>
          </a:xfrm>
        </p:spPr>
        <p:txBody>
          <a:bodyPr/>
          <a:lstStyle/>
          <a:p>
            <a:r>
              <a:rPr lang="en-US" dirty="0" smtClean="0"/>
              <a:t>RS-</a:t>
            </a:r>
            <a:r>
              <a:rPr lang="en-US" dirty="0" err="1" smtClean="0"/>
              <a:t>Linx</a:t>
            </a:r>
            <a:r>
              <a:rPr lang="en-US" dirty="0" smtClean="0"/>
              <a:t> Drivers</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idx="1"/>
          </p:nvPr>
        </p:nvSpPr>
        <p:spPr/>
        <p:txBody>
          <a:bodyPr>
            <a:normAutofit fontScale="77500" lnSpcReduction="20000"/>
          </a:bodyPr>
          <a:lstStyle/>
          <a:p>
            <a:pPr>
              <a:lnSpc>
                <a:spcPct val="120000"/>
              </a:lnSpc>
              <a:buNone/>
            </a:pPr>
            <a:r>
              <a:rPr lang="en-US" dirty="0"/>
              <a:t>What are Comments and Symbols?</a:t>
            </a:r>
          </a:p>
          <a:p>
            <a:pPr>
              <a:lnSpc>
                <a:spcPct val="120000"/>
              </a:lnSpc>
            </a:pPr>
            <a:r>
              <a:rPr lang="en-US" dirty="0" smtClean="0"/>
              <a:t>Comments </a:t>
            </a:r>
            <a:r>
              <a:rPr lang="en-US" dirty="0"/>
              <a:t>and Symbols or Descriptors are </a:t>
            </a:r>
            <a:r>
              <a:rPr lang="en-US" dirty="0" smtClean="0"/>
              <a:t>text </a:t>
            </a:r>
            <a:r>
              <a:rPr lang="en-US" dirty="0"/>
              <a:t>that is used to describe various rungs of ladder logic or individual inputs and outputs.</a:t>
            </a:r>
          </a:p>
          <a:p>
            <a:pPr>
              <a:lnSpc>
                <a:spcPct val="120000"/>
              </a:lnSpc>
            </a:pPr>
            <a:r>
              <a:rPr lang="en-US" dirty="0" smtClean="0"/>
              <a:t>They </a:t>
            </a:r>
            <a:r>
              <a:rPr lang="en-US" dirty="0"/>
              <a:t>are created by the programmer who developed the ladder logic.</a:t>
            </a:r>
          </a:p>
          <a:p>
            <a:pPr>
              <a:lnSpc>
                <a:spcPct val="120000"/>
              </a:lnSpc>
            </a:pPr>
            <a:r>
              <a:rPr lang="en-US" dirty="0" smtClean="0"/>
              <a:t>They </a:t>
            </a:r>
            <a:r>
              <a:rPr lang="en-US" dirty="0"/>
              <a:t>do not reside in the SLC-500 processor, </a:t>
            </a:r>
            <a:r>
              <a:rPr lang="en-US" dirty="0" smtClean="0"/>
              <a:t>but </a:t>
            </a:r>
            <a:r>
              <a:rPr lang="en-US" dirty="0"/>
              <a:t>on your computer in a project file with an extension of .RSS.</a:t>
            </a:r>
          </a:p>
          <a:p>
            <a:pPr>
              <a:lnSpc>
                <a:spcPct val="120000"/>
              </a:lnSpc>
            </a:pPr>
            <a:r>
              <a:rPr lang="en-US" dirty="0" smtClean="0"/>
              <a:t>If </a:t>
            </a:r>
            <a:r>
              <a:rPr lang="en-US" dirty="0"/>
              <a:t>the .RSS file you have does not contain them, you will only display the ladder logic.</a:t>
            </a:r>
          </a:p>
          <a:p>
            <a:pPr>
              <a:lnSpc>
                <a:spcPct val="120000"/>
              </a:lnSpc>
            </a:pPr>
            <a:r>
              <a:rPr lang="en-US" dirty="0" smtClean="0"/>
              <a:t>To </a:t>
            </a:r>
            <a:r>
              <a:rPr lang="en-US" dirty="0"/>
              <a:t>display Comments and Symbols you must either have them on a floppy disk, or on your computer.</a:t>
            </a:r>
          </a:p>
        </p:txBody>
      </p:sp>
      <p:sp>
        <p:nvSpPr>
          <p:cNvPr id="4" name="Slide Number Placeholder 3"/>
          <p:cNvSpPr>
            <a:spLocks noGrp="1"/>
          </p:cNvSpPr>
          <p:nvPr>
            <p:ph type="sldNum" sz="quarter" idx="12"/>
          </p:nvPr>
        </p:nvSpPr>
        <p:spPr/>
        <p:txBody>
          <a:bodyPr/>
          <a:lstStyle/>
          <a:p>
            <a:fld id="{77BAB449-EF32-4D2A-A89E-088F8F373163}" type="slidenum">
              <a:rPr lang="en-US"/>
              <a:pPr/>
              <a:t>25</a:t>
            </a:fld>
            <a:endParaRPr lang="en-US" sz="1400">
              <a:latin typeface="Times" pitchFamily="18" charset="0"/>
            </a:endParaRPr>
          </a:p>
        </p:txBody>
      </p:sp>
      <p:sp>
        <p:nvSpPr>
          <p:cNvPr id="244738" name="Rectangle 2"/>
          <p:cNvSpPr>
            <a:spLocks noGrp="1" noChangeArrowheads="1"/>
          </p:cNvSpPr>
          <p:nvPr>
            <p:ph type="title"/>
          </p:nvPr>
        </p:nvSpPr>
        <p:spPr>
          <a:xfrm>
            <a:off x="457200" y="304800"/>
            <a:ext cx="8229600" cy="1143000"/>
          </a:xfrm>
        </p:spPr>
        <p:txBody>
          <a:bodyPr/>
          <a:lstStyle/>
          <a:p>
            <a:r>
              <a:rPr lang="en-US" dirty="0"/>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additive="base">
                                        <p:cTn id="7" dur="5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4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47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473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473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473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47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idx="1"/>
          </p:nvPr>
        </p:nvSpPr>
        <p:spPr/>
        <p:txBody>
          <a:bodyPr/>
          <a:lstStyle/>
          <a:p>
            <a:r>
              <a:rPr lang="en-US"/>
              <a:t>All ladder logic project files are stored with the following extensions:	</a:t>
            </a:r>
          </a:p>
          <a:p>
            <a:endParaRPr lang="en-US"/>
          </a:p>
          <a:p>
            <a:r>
              <a:rPr lang="en-US"/>
              <a:t>SLC-500 example Project file: </a:t>
            </a:r>
            <a:r>
              <a:rPr lang="en-US" b="1"/>
              <a:t>BT123.RSS</a:t>
            </a:r>
            <a:r>
              <a:rPr lang="en-US"/>
              <a:t>. </a:t>
            </a:r>
          </a:p>
          <a:p>
            <a:pPr>
              <a:buFontTx/>
              <a:buNone/>
            </a:pPr>
            <a:r>
              <a:rPr lang="en-US"/>
              <a:t>	BT123 is the </a:t>
            </a:r>
            <a:r>
              <a:rPr lang="en-US" b="1"/>
              <a:t>Project file name</a:t>
            </a:r>
            <a:r>
              <a:rPr lang="en-US"/>
              <a:t>.</a:t>
            </a:r>
          </a:p>
          <a:p>
            <a:pPr>
              <a:buFontTx/>
              <a:buNone/>
            </a:pPr>
            <a:r>
              <a:rPr lang="en-US"/>
              <a:t>	.</a:t>
            </a:r>
            <a:r>
              <a:rPr lang="en-US" b="1"/>
              <a:t>RSS</a:t>
            </a:r>
            <a:r>
              <a:rPr lang="en-US"/>
              <a:t> is the extension and stands for Rockwell Software SLC.</a:t>
            </a:r>
          </a:p>
          <a:p>
            <a:pPr>
              <a:buFontTx/>
              <a:buNone/>
            </a:pPr>
            <a:endParaRPr lang="en-US"/>
          </a:p>
          <a:p>
            <a:pPr>
              <a:buFontTx/>
              <a:buNone/>
            </a:pPr>
            <a:endParaRPr lang="en-US"/>
          </a:p>
          <a:p>
            <a:pPr>
              <a:buFontTx/>
              <a:buNone/>
            </a:pPr>
            <a:endParaRPr lang="en-US"/>
          </a:p>
        </p:txBody>
      </p:sp>
      <p:sp>
        <p:nvSpPr>
          <p:cNvPr id="4" name="Slide Number Placeholder 3"/>
          <p:cNvSpPr>
            <a:spLocks noGrp="1"/>
          </p:cNvSpPr>
          <p:nvPr>
            <p:ph type="sldNum" sz="quarter" idx="12"/>
          </p:nvPr>
        </p:nvSpPr>
        <p:spPr/>
        <p:txBody>
          <a:bodyPr/>
          <a:lstStyle/>
          <a:p>
            <a:fld id="{C10DEC20-77CE-4C43-8ABA-CAABD63B61FE}" type="slidenum">
              <a:rPr lang="en-US"/>
              <a:pPr/>
              <a:t>26</a:t>
            </a:fld>
            <a:endParaRPr lang="en-US" sz="1400">
              <a:latin typeface="Times" pitchFamily="18" charset="0"/>
            </a:endParaRPr>
          </a:p>
        </p:txBody>
      </p:sp>
      <p:sp>
        <p:nvSpPr>
          <p:cNvPr id="245762" name="Rectangle 2"/>
          <p:cNvSpPr>
            <a:spLocks noGrp="1" noChangeArrowheads="1"/>
          </p:cNvSpPr>
          <p:nvPr>
            <p:ph type="title"/>
          </p:nvPr>
        </p:nvSpPr>
        <p:spPr>
          <a:xfrm>
            <a:off x="457200" y="228600"/>
            <a:ext cx="8229600" cy="1143000"/>
          </a:xfrm>
        </p:spPr>
        <p:txBody>
          <a:bodyPr/>
          <a:lstStyle/>
          <a:p>
            <a:r>
              <a:rPr lang="en-US" dirty="0"/>
              <a:t>Project file Extension</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 calcmode="lin" valueType="num">
                                      <p:cBhvr additive="base">
                                        <p:cTn id="7" dur="500" fill="hold"/>
                                        <p:tgtEl>
                                          <p:spTgt spid="245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763">
                                            <p:txEl>
                                              <p:pRg st="2" end="2"/>
                                            </p:txEl>
                                          </p:spTgt>
                                        </p:tgtEl>
                                        <p:attrNameLst>
                                          <p:attrName>style.visibility</p:attrName>
                                        </p:attrNameLst>
                                      </p:cBhvr>
                                      <p:to>
                                        <p:strVal val="visible"/>
                                      </p:to>
                                    </p:set>
                                    <p:anim calcmode="lin" valueType="num">
                                      <p:cBhvr additive="base">
                                        <p:cTn id="13" dur="500" fill="hold"/>
                                        <p:tgtEl>
                                          <p:spTgt spid="2457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45763">
                                            <p:txEl>
                                              <p:pRg st="3" end="3"/>
                                            </p:txEl>
                                          </p:spTgt>
                                        </p:tgtEl>
                                        <p:attrNameLst>
                                          <p:attrName>style.visibility</p:attrName>
                                        </p:attrNameLst>
                                      </p:cBhvr>
                                      <p:to>
                                        <p:strVal val="visible"/>
                                      </p:to>
                                    </p:set>
                                    <p:animEffect transition="in" filter="dissolve">
                                      <p:cBhvr>
                                        <p:cTn id="19" dur="500"/>
                                        <p:tgtEl>
                                          <p:spTgt spid="24576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45763">
                                            <p:txEl>
                                              <p:pRg st="4" end="4"/>
                                            </p:txEl>
                                          </p:spTgt>
                                        </p:tgtEl>
                                        <p:attrNameLst>
                                          <p:attrName>style.visibility</p:attrName>
                                        </p:attrNameLst>
                                      </p:cBhvr>
                                      <p:to>
                                        <p:strVal val="visible"/>
                                      </p:to>
                                    </p:set>
                                    <p:animEffect transition="in" filter="dissolve">
                                      <p:cBhvr>
                                        <p:cTn id="24" dur="500"/>
                                        <p:tgtEl>
                                          <p:spTgt spid="2457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p:txBody>
          <a:bodyPr/>
          <a:lstStyle/>
          <a:p>
            <a:r>
              <a:rPr lang="en-US"/>
              <a:t>SLC-500 example Back up File: BT123_Bak01.RSS.</a:t>
            </a:r>
          </a:p>
          <a:p>
            <a:pPr>
              <a:buFontTx/>
              <a:buNone/>
            </a:pPr>
            <a:r>
              <a:rPr lang="en-US"/>
              <a:t>	BT123 is the project file name.</a:t>
            </a:r>
          </a:p>
          <a:p>
            <a:pPr>
              <a:buFontTx/>
              <a:buNone/>
            </a:pPr>
            <a:r>
              <a:rPr lang="en-US"/>
              <a:t>	_Bak01 designates a backed up file.</a:t>
            </a:r>
          </a:p>
          <a:p>
            <a:pPr>
              <a:buFontTx/>
              <a:buNone/>
            </a:pPr>
            <a:r>
              <a:rPr lang="en-US"/>
              <a:t>	</a:t>
            </a:r>
            <a:r>
              <a:rPr lang="en-US" b="1"/>
              <a:t>A back up version of a project file is created anytime a project is saved or closed.</a:t>
            </a:r>
          </a:p>
          <a:p>
            <a:pPr>
              <a:buFontTx/>
              <a:buNone/>
            </a:pPr>
            <a:r>
              <a:rPr lang="en-US" b="1"/>
              <a:t>	The HIGHER the number, the more recent the backup.</a:t>
            </a:r>
          </a:p>
          <a:p>
            <a:pPr>
              <a:buFontTx/>
              <a:buNone/>
            </a:pPr>
            <a:endParaRPr lang="en-US" b="1"/>
          </a:p>
          <a:p>
            <a:endParaRPr lang="en-US"/>
          </a:p>
        </p:txBody>
      </p:sp>
      <p:sp>
        <p:nvSpPr>
          <p:cNvPr id="4" name="Slide Number Placeholder 3"/>
          <p:cNvSpPr>
            <a:spLocks noGrp="1"/>
          </p:cNvSpPr>
          <p:nvPr>
            <p:ph type="sldNum" sz="quarter" idx="12"/>
          </p:nvPr>
        </p:nvSpPr>
        <p:spPr/>
        <p:txBody>
          <a:bodyPr/>
          <a:lstStyle/>
          <a:p>
            <a:fld id="{EEE2763B-76E4-4033-9DCD-0CFC90DCFFA4}" type="slidenum">
              <a:rPr lang="en-US"/>
              <a:pPr/>
              <a:t>27</a:t>
            </a:fld>
            <a:endParaRPr lang="en-US" sz="1400">
              <a:latin typeface="Times" pitchFamily="18" charset="0"/>
            </a:endParaRPr>
          </a:p>
        </p:txBody>
      </p:sp>
      <p:sp>
        <p:nvSpPr>
          <p:cNvPr id="246786" name="Rectangle 2"/>
          <p:cNvSpPr>
            <a:spLocks noGrp="1" noChangeArrowheads="1"/>
          </p:cNvSpPr>
          <p:nvPr>
            <p:ph type="title"/>
          </p:nvPr>
        </p:nvSpPr>
        <p:spPr>
          <a:xfrm>
            <a:off x="457200" y="304800"/>
            <a:ext cx="8229600" cy="1143000"/>
          </a:xfrm>
        </p:spPr>
        <p:txBody>
          <a:bodyPr/>
          <a:lstStyle/>
          <a:p>
            <a:r>
              <a:rPr lang="en-US" dirty="0"/>
              <a:t>SLC-500 Back up File</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787">
                                            <p:txEl>
                                              <p:pRg st="0" end="0"/>
                                            </p:txEl>
                                          </p:spTgt>
                                        </p:tgtEl>
                                        <p:attrNameLst>
                                          <p:attrName>style.visibility</p:attrName>
                                        </p:attrNameLst>
                                      </p:cBhvr>
                                      <p:to>
                                        <p:strVal val="visible"/>
                                      </p:to>
                                    </p:set>
                                    <p:anim calcmode="lin" valueType="num">
                                      <p:cBhvr additive="base">
                                        <p:cTn id="7" dur="500" fill="hold"/>
                                        <p:tgtEl>
                                          <p:spTgt spid="246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6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46787">
                                            <p:txEl>
                                              <p:pRg st="1" end="1"/>
                                            </p:txEl>
                                          </p:spTgt>
                                        </p:tgtEl>
                                        <p:attrNameLst>
                                          <p:attrName>style.visibility</p:attrName>
                                        </p:attrNameLst>
                                      </p:cBhvr>
                                      <p:to>
                                        <p:strVal val="visible"/>
                                      </p:to>
                                    </p:set>
                                    <p:animEffect transition="in" filter="dissolve">
                                      <p:cBhvr>
                                        <p:cTn id="13" dur="500"/>
                                        <p:tgtEl>
                                          <p:spTgt spid="24678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46787">
                                            <p:txEl>
                                              <p:pRg st="2" end="2"/>
                                            </p:txEl>
                                          </p:spTgt>
                                        </p:tgtEl>
                                        <p:attrNameLst>
                                          <p:attrName>style.visibility</p:attrName>
                                        </p:attrNameLst>
                                      </p:cBhvr>
                                      <p:to>
                                        <p:strVal val="visible"/>
                                      </p:to>
                                    </p:set>
                                    <p:animEffect transition="in" filter="dissolve">
                                      <p:cBhvr>
                                        <p:cTn id="18" dur="500"/>
                                        <p:tgtEl>
                                          <p:spTgt spid="24678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46787">
                                            <p:txEl>
                                              <p:pRg st="3" end="3"/>
                                            </p:txEl>
                                          </p:spTgt>
                                        </p:tgtEl>
                                        <p:attrNameLst>
                                          <p:attrName>style.visibility</p:attrName>
                                        </p:attrNameLst>
                                      </p:cBhvr>
                                      <p:to>
                                        <p:strVal val="visible"/>
                                      </p:to>
                                    </p:set>
                                    <p:animEffect transition="in" filter="dissolve">
                                      <p:cBhvr>
                                        <p:cTn id="23" dur="500"/>
                                        <p:tgtEl>
                                          <p:spTgt spid="24678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46787">
                                            <p:txEl>
                                              <p:pRg st="4" end="4"/>
                                            </p:txEl>
                                          </p:spTgt>
                                        </p:tgtEl>
                                        <p:attrNameLst>
                                          <p:attrName>style.visibility</p:attrName>
                                        </p:attrNameLst>
                                      </p:cBhvr>
                                      <p:to>
                                        <p:strVal val="visible"/>
                                      </p:to>
                                    </p:set>
                                    <p:animEffect transition="in" filter="dissolve">
                                      <p:cBhvr>
                                        <p:cTn id="28" dur="500"/>
                                        <p:tgtEl>
                                          <p:spTgt spid="2467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3"/>
          <p:cNvSpPr>
            <a:spLocks noGrp="1" noChangeArrowheads="1"/>
          </p:cNvSpPr>
          <p:nvPr>
            <p:ph idx="1"/>
          </p:nvPr>
        </p:nvSpPr>
        <p:spPr>
          <a:xfrm>
            <a:off x="457200" y="1752600"/>
            <a:ext cx="8382000" cy="3505200"/>
          </a:xfrm>
        </p:spPr>
        <p:txBody>
          <a:bodyPr>
            <a:normAutofit fontScale="92500" lnSpcReduction="10000"/>
          </a:bodyPr>
          <a:lstStyle/>
          <a:p>
            <a:pPr marL="533400" indent="-533400"/>
            <a:r>
              <a:rPr lang="en-US" dirty="0"/>
              <a:t>The preferred method to retrieve or merge the Comments and Symbols to your program is to:</a:t>
            </a:r>
          </a:p>
          <a:p>
            <a:pPr marL="533400" indent="-533400">
              <a:buFontTx/>
              <a:buAutoNum type="arabicPeriod"/>
            </a:pPr>
            <a:r>
              <a:rPr lang="en-US" dirty="0"/>
              <a:t>Copy or Drag and Drop the .RSS file with the comments and symbols from a floppy to your computer.</a:t>
            </a:r>
          </a:p>
          <a:p>
            <a:pPr marL="533400" indent="-533400">
              <a:buFontTx/>
              <a:buAutoNum type="arabicPeriod"/>
            </a:pPr>
            <a:r>
              <a:rPr lang="en-US" dirty="0"/>
              <a:t>Run the file directly from your computer as the file now resides on your computer.</a:t>
            </a:r>
          </a:p>
          <a:p>
            <a:pPr marL="533400" indent="-533400">
              <a:buFontTx/>
              <a:buAutoNum type="arabicPeriod"/>
            </a:pPr>
            <a:endParaRPr lang="en-US" dirty="0"/>
          </a:p>
          <a:p>
            <a:pPr marL="533400" indent="-533400">
              <a:buFontTx/>
              <a:buNone/>
            </a:pPr>
            <a:r>
              <a:rPr lang="en-US" dirty="0"/>
              <a:t>	</a:t>
            </a:r>
          </a:p>
        </p:txBody>
      </p:sp>
      <p:sp>
        <p:nvSpPr>
          <p:cNvPr id="4" name="Slide Number Placeholder 3"/>
          <p:cNvSpPr>
            <a:spLocks noGrp="1"/>
          </p:cNvSpPr>
          <p:nvPr>
            <p:ph type="sldNum" sz="quarter" idx="12"/>
          </p:nvPr>
        </p:nvSpPr>
        <p:spPr/>
        <p:txBody>
          <a:bodyPr/>
          <a:lstStyle/>
          <a:p>
            <a:fld id="{3E6AFC72-E780-4A17-9CFC-3562000198A7}" type="slidenum">
              <a:rPr lang="en-US"/>
              <a:pPr/>
              <a:t>28</a:t>
            </a:fld>
            <a:endParaRPr lang="en-US" sz="1400">
              <a:latin typeface="Times" pitchFamily="18" charset="0"/>
            </a:endParaRPr>
          </a:p>
        </p:txBody>
      </p:sp>
      <p:sp>
        <p:nvSpPr>
          <p:cNvPr id="252930"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anim calcmode="lin" valueType="num">
                                      <p:cBhvr additive="base">
                                        <p:cTn id="7" dur="500" fill="hold"/>
                                        <p:tgtEl>
                                          <p:spTgt spid="252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2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2931">
                                            <p:txEl>
                                              <p:pRg st="1" end="1"/>
                                            </p:txEl>
                                          </p:spTgt>
                                        </p:tgtEl>
                                        <p:attrNameLst>
                                          <p:attrName>style.visibility</p:attrName>
                                        </p:attrNameLst>
                                      </p:cBhvr>
                                      <p:to>
                                        <p:strVal val="visible"/>
                                      </p:to>
                                    </p:set>
                                    <p:animEffect transition="in" filter="dissolve">
                                      <p:cBhvr>
                                        <p:cTn id="13" dur="500"/>
                                        <p:tgtEl>
                                          <p:spTgt spid="25293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52931">
                                            <p:txEl>
                                              <p:pRg st="2" end="2"/>
                                            </p:txEl>
                                          </p:spTgt>
                                        </p:tgtEl>
                                        <p:attrNameLst>
                                          <p:attrName>style.visibility</p:attrName>
                                        </p:attrNameLst>
                                      </p:cBhvr>
                                      <p:to>
                                        <p:strVal val="visible"/>
                                      </p:to>
                                    </p:set>
                                    <p:animEffect transition="in" filter="dissolve">
                                      <p:cBhvr>
                                        <p:cTn id="18" dur="500"/>
                                        <p:tgtEl>
                                          <p:spTgt spid="252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idx="1"/>
          </p:nvPr>
        </p:nvSpPr>
        <p:spPr>
          <a:xfrm>
            <a:off x="457200" y="1676400"/>
            <a:ext cx="8305800" cy="4267200"/>
          </a:xfrm>
        </p:spPr>
        <p:txBody>
          <a:bodyPr>
            <a:normAutofit fontScale="92500"/>
          </a:bodyPr>
          <a:lstStyle/>
          <a:p>
            <a:pPr marL="533400" indent="-533400"/>
            <a:r>
              <a:rPr lang="en-US" dirty="0"/>
              <a:t>2 other methods can be used but they can create additional problems:</a:t>
            </a:r>
          </a:p>
          <a:p>
            <a:pPr marL="533400" indent="-533400">
              <a:buFontTx/>
              <a:buAutoNum type="arabicPeriod"/>
            </a:pPr>
            <a:r>
              <a:rPr lang="en-US" dirty="0"/>
              <a:t>Perform an </a:t>
            </a:r>
            <a:r>
              <a:rPr lang="en-US" dirty="0" err="1"/>
              <a:t>Ascii</a:t>
            </a:r>
            <a:r>
              <a:rPr lang="en-US" dirty="0"/>
              <a:t> or Native Import.</a:t>
            </a:r>
          </a:p>
          <a:p>
            <a:pPr marL="533400" indent="-533400">
              <a:buFontTx/>
              <a:buNone/>
            </a:pPr>
            <a:r>
              <a:rPr lang="en-US" dirty="0"/>
              <a:t>	This method can be used but this method </a:t>
            </a:r>
            <a:r>
              <a:rPr lang="en-US" b="1" dirty="0"/>
              <a:t>does not</a:t>
            </a:r>
            <a:r>
              <a:rPr lang="en-US" dirty="0"/>
              <a:t> import the ladder program file names.</a:t>
            </a:r>
          </a:p>
          <a:p>
            <a:pPr marL="533400" indent="-533400">
              <a:buFontTx/>
              <a:buAutoNum type="arabicPeriod" startAt="2"/>
            </a:pPr>
            <a:r>
              <a:rPr lang="en-US" dirty="0"/>
              <a:t>Run the program directly from the floppy disk.</a:t>
            </a:r>
          </a:p>
          <a:p>
            <a:pPr marL="533400" indent="-533400">
              <a:buFontTx/>
              <a:buNone/>
            </a:pPr>
            <a:r>
              <a:rPr lang="en-US" dirty="0"/>
              <a:t>	This can cause A: drive read errors if you remove the floppy before completely shutting down RS-Logix 500.</a:t>
            </a:r>
          </a:p>
          <a:p>
            <a:pPr marL="990600" lvl="1" indent="-533400">
              <a:buFontTx/>
              <a:buAutoNum type="arabicPeriod"/>
            </a:pPr>
            <a:endParaRPr lang="en-US" dirty="0"/>
          </a:p>
        </p:txBody>
      </p:sp>
      <p:sp>
        <p:nvSpPr>
          <p:cNvPr id="4" name="Slide Number Placeholder 3"/>
          <p:cNvSpPr>
            <a:spLocks noGrp="1"/>
          </p:cNvSpPr>
          <p:nvPr>
            <p:ph type="sldNum" sz="quarter" idx="12"/>
          </p:nvPr>
        </p:nvSpPr>
        <p:spPr/>
        <p:txBody>
          <a:bodyPr/>
          <a:lstStyle/>
          <a:p>
            <a:fld id="{BD46EC36-1C5C-4D4A-B723-393390955DC1}" type="slidenum">
              <a:rPr lang="en-US"/>
              <a:pPr/>
              <a:t>29</a:t>
            </a:fld>
            <a:endParaRPr lang="en-US" sz="1400">
              <a:latin typeface="Times" pitchFamily="18" charset="0"/>
            </a:endParaRPr>
          </a:p>
        </p:txBody>
      </p:sp>
      <p:sp>
        <p:nvSpPr>
          <p:cNvPr id="254978"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 calcmode="lin" valueType="num">
                                      <p:cBhvr additive="base">
                                        <p:cTn id="7" dur="500" fill="hold"/>
                                        <p:tgtEl>
                                          <p:spTgt spid="254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49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4979">
                                            <p:txEl>
                                              <p:pRg st="1" end="1"/>
                                            </p:txEl>
                                          </p:spTgt>
                                        </p:tgtEl>
                                        <p:attrNameLst>
                                          <p:attrName>style.visibility</p:attrName>
                                        </p:attrNameLst>
                                      </p:cBhvr>
                                      <p:to>
                                        <p:strVal val="visible"/>
                                      </p:to>
                                    </p:set>
                                    <p:animEffect transition="in" filter="dissolve">
                                      <p:cBhvr>
                                        <p:cTn id="13" dur="500"/>
                                        <p:tgtEl>
                                          <p:spTgt spid="254979">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54979">
                                            <p:txEl>
                                              <p:pRg st="2" end="2"/>
                                            </p:txEl>
                                          </p:spTgt>
                                        </p:tgtEl>
                                        <p:attrNameLst>
                                          <p:attrName>style.visibility</p:attrName>
                                        </p:attrNameLst>
                                      </p:cBhvr>
                                      <p:to>
                                        <p:strVal val="visible"/>
                                      </p:to>
                                    </p:set>
                                    <p:animEffect transition="in" filter="dissolve">
                                      <p:cBhvr>
                                        <p:cTn id="16" dur="500"/>
                                        <p:tgtEl>
                                          <p:spTgt spid="25497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54979">
                                            <p:txEl>
                                              <p:pRg st="3" end="3"/>
                                            </p:txEl>
                                          </p:spTgt>
                                        </p:tgtEl>
                                        <p:attrNameLst>
                                          <p:attrName>style.visibility</p:attrName>
                                        </p:attrNameLst>
                                      </p:cBhvr>
                                      <p:to>
                                        <p:strVal val="visible"/>
                                      </p:to>
                                    </p:set>
                                    <p:animEffect transition="in" filter="dissolve">
                                      <p:cBhvr>
                                        <p:cTn id="21" dur="500"/>
                                        <p:tgtEl>
                                          <p:spTgt spid="254979">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54979">
                                            <p:txEl>
                                              <p:pRg st="4" end="4"/>
                                            </p:txEl>
                                          </p:spTgt>
                                        </p:tgtEl>
                                        <p:attrNameLst>
                                          <p:attrName>style.visibility</p:attrName>
                                        </p:attrNameLst>
                                      </p:cBhvr>
                                      <p:to>
                                        <p:strVal val="visible"/>
                                      </p:to>
                                    </p:set>
                                    <p:animEffect transition="in" filter="dissolve">
                                      <p:cBhvr>
                                        <p:cTn id="24" dur="500"/>
                                        <p:tgtEl>
                                          <p:spTgt spid="2549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228600" y="454025"/>
            <a:ext cx="8839200" cy="688975"/>
          </a:xfrm>
        </p:spPr>
        <p:txBody>
          <a:bodyPr>
            <a:normAutofit fontScale="90000"/>
          </a:bodyPr>
          <a:lstStyle/>
          <a:p>
            <a:r>
              <a:rPr lang="en-US" dirty="0"/>
              <a:t>Terminology</a:t>
            </a:r>
          </a:p>
        </p:txBody>
      </p:sp>
      <p:sp>
        <p:nvSpPr>
          <p:cNvPr id="216067" name="Rectangle 3"/>
          <p:cNvSpPr>
            <a:spLocks noGrp="1" noChangeArrowheads="1"/>
          </p:cNvSpPr>
          <p:nvPr>
            <p:ph type="body" sz="half" idx="1"/>
          </p:nvPr>
        </p:nvSpPr>
        <p:spPr>
          <a:xfrm>
            <a:off x="381000" y="1447800"/>
            <a:ext cx="4572000" cy="5334000"/>
          </a:xfrm>
        </p:spPr>
        <p:txBody>
          <a:bodyPr>
            <a:normAutofit/>
          </a:bodyPr>
          <a:lstStyle/>
          <a:p>
            <a:r>
              <a:rPr lang="en-US" sz="2400" b="1" dirty="0"/>
              <a:t>RIO </a:t>
            </a:r>
            <a:r>
              <a:rPr lang="en-US" sz="2400" dirty="0"/>
              <a:t>(Remote </a:t>
            </a:r>
            <a:r>
              <a:rPr lang="en-US" sz="2400" dirty="0" err="1"/>
              <a:t>Input/Output</a:t>
            </a:r>
            <a:r>
              <a:rPr lang="en-US" sz="2400" dirty="0"/>
              <a:t>)</a:t>
            </a:r>
          </a:p>
          <a:p>
            <a:pPr>
              <a:buFontTx/>
              <a:buNone/>
            </a:pPr>
            <a:r>
              <a:rPr lang="en-US" sz="2400" dirty="0"/>
              <a:t>	A Rockwell Automation Communication system utilizing High Speed Serial Communication. (57.6 and 230.4 KB</a:t>
            </a:r>
            <a:r>
              <a:rPr lang="en-US" sz="2400" dirty="0" smtClean="0"/>
              <a:t>) Commonly </a:t>
            </a:r>
            <a:r>
              <a:rPr lang="en-US" sz="2400" dirty="0"/>
              <a:t>called “</a:t>
            </a:r>
            <a:r>
              <a:rPr lang="en-US" sz="2400" dirty="0">
                <a:solidFill>
                  <a:srgbClr val="0000FF"/>
                </a:solidFill>
              </a:rPr>
              <a:t>Blue Hose</a:t>
            </a:r>
            <a:r>
              <a:rPr lang="en-US" sz="2400" dirty="0"/>
              <a:t>”.</a:t>
            </a:r>
          </a:p>
          <a:p>
            <a:pPr>
              <a:buFontTx/>
              <a:buNone/>
            </a:pPr>
            <a:r>
              <a:rPr lang="en-US" sz="2400" dirty="0"/>
              <a:t>	Transfers information to and from remotely mounted devices   to the SLC-500.</a:t>
            </a:r>
          </a:p>
          <a:p>
            <a:pPr>
              <a:buFontTx/>
              <a:buNone/>
            </a:pPr>
            <a:endParaRPr lang="en-US" sz="2400" dirty="0"/>
          </a:p>
          <a:p>
            <a:pPr>
              <a:buFontTx/>
              <a:buNone/>
            </a:pPr>
            <a:r>
              <a:rPr lang="en-US" sz="2400" dirty="0"/>
              <a:t>	</a:t>
            </a:r>
          </a:p>
          <a:p>
            <a:pPr>
              <a:buFontTx/>
              <a:buNone/>
            </a:pPr>
            <a:endParaRPr lang="en-US" sz="2400" dirty="0"/>
          </a:p>
          <a:p>
            <a:pPr>
              <a:buFontTx/>
              <a:buNone/>
            </a:pPr>
            <a:endParaRPr lang="en-US" sz="2400" dirty="0"/>
          </a:p>
          <a:p>
            <a:pPr>
              <a:buFontTx/>
              <a:buNone/>
            </a:pPr>
            <a:endParaRPr lang="en-US" sz="2400" dirty="0"/>
          </a:p>
        </p:txBody>
      </p:sp>
      <p:graphicFrame>
        <p:nvGraphicFramePr>
          <p:cNvPr id="216070" name="Object 6"/>
          <p:cNvGraphicFramePr>
            <a:graphicFrameLocks noChangeAspect="1"/>
          </p:cNvGraphicFramePr>
          <p:nvPr>
            <p:ph sz="half" idx="2"/>
          </p:nvPr>
        </p:nvGraphicFramePr>
        <p:xfrm>
          <a:off x="5181600" y="1295400"/>
          <a:ext cx="3295650" cy="2524125"/>
        </p:xfrm>
        <a:graphic>
          <a:graphicData uri="http://schemas.openxmlformats.org/presentationml/2006/ole">
            <p:oleObj spid="_x0000_s1026" name="Bitmap Image" r:id="rId4" imgW="3296110" imgH="2523810" progId="PBrush">
              <p:embed/>
            </p:oleObj>
          </a:graphicData>
        </a:graphic>
      </p:graphicFrame>
      <p:sp>
        <p:nvSpPr>
          <p:cNvPr id="5" name="Slide Number Placeholder 4"/>
          <p:cNvSpPr>
            <a:spLocks noGrp="1"/>
          </p:cNvSpPr>
          <p:nvPr>
            <p:ph type="sldNum" sz="quarter" idx="10"/>
          </p:nvPr>
        </p:nvSpPr>
        <p:spPr/>
        <p:txBody>
          <a:bodyPr/>
          <a:lstStyle/>
          <a:p>
            <a:fld id="{263690DB-E87C-4415-A8B8-6E8DD995A1FE}" type="slidenum">
              <a:rPr lang="en-US"/>
              <a:pPr/>
              <a:t>3</a:t>
            </a:fld>
            <a:endParaRPr lang="en-US" sz="1400">
              <a:latin typeface="Times" pitchFamily="18" charset="0"/>
            </a:endParaRPr>
          </a:p>
        </p:txBody>
      </p:sp>
      <p:pic>
        <p:nvPicPr>
          <p:cNvPr id="6" name="Picture 5" descr="The Line.jpg"/>
          <p:cNvPicPr>
            <a:picLocks noChangeAspect="1"/>
          </p:cNvPicPr>
          <p:nvPr/>
        </p:nvPicPr>
        <p:blipFill>
          <a:blip r:embed="rId5"/>
          <a:stretch>
            <a:fillRect/>
          </a:stretch>
        </p:blipFill>
        <p:spPr>
          <a:xfrm>
            <a:off x="0" y="1066800"/>
            <a:ext cx="9144000" cy="20203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additive="base">
                                        <p:cTn id="7" dur="500" fill="hold"/>
                                        <p:tgtEl>
                                          <p:spTgt spid="216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6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16067">
                                            <p:txEl>
                                              <p:pRg st="1" end="1"/>
                                            </p:txEl>
                                          </p:spTgt>
                                        </p:tgtEl>
                                        <p:attrNameLst>
                                          <p:attrName>style.visibility</p:attrName>
                                        </p:attrNameLst>
                                      </p:cBhvr>
                                      <p:to>
                                        <p:strVal val="visible"/>
                                      </p:to>
                                    </p:set>
                                    <p:animEffect transition="in" filter="dissolve">
                                      <p:cBhvr>
                                        <p:cTn id="13" dur="500"/>
                                        <p:tgtEl>
                                          <p:spTgt spid="21606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1606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6070"/>
                                        </p:tgtEl>
                                        <p:attrNameLst>
                                          <p:attrName>style.visibility</p:attrName>
                                        </p:attrNameLst>
                                      </p:cBhvr>
                                      <p:to>
                                        <p:strVal val="visible"/>
                                      </p:to>
                                    </p:set>
                                    <p:anim calcmode="lin" valueType="num">
                                      <p:cBhvr additive="base">
                                        <p:cTn id="22" dur="500" fill="hold"/>
                                        <p:tgtEl>
                                          <p:spTgt spid="216070"/>
                                        </p:tgtEl>
                                        <p:attrNameLst>
                                          <p:attrName>ppt_x</p:attrName>
                                        </p:attrNameLst>
                                      </p:cBhvr>
                                      <p:tavLst>
                                        <p:tav tm="0">
                                          <p:val>
                                            <p:strVal val="#ppt_x"/>
                                          </p:val>
                                        </p:tav>
                                        <p:tav tm="100000">
                                          <p:val>
                                            <p:strVal val="#ppt_x"/>
                                          </p:val>
                                        </p:tav>
                                      </p:tavLst>
                                    </p:anim>
                                    <p:anim calcmode="lin" valueType="num">
                                      <p:cBhvr additive="base">
                                        <p:cTn id="23" dur="500" fill="hold"/>
                                        <p:tgtEl>
                                          <p:spTgt spid="2160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457200" y="1676400"/>
            <a:ext cx="8229600" cy="4114800"/>
          </a:xfrm>
        </p:spPr>
        <p:txBody>
          <a:bodyPr>
            <a:normAutofit fontScale="85000" lnSpcReduction="20000"/>
          </a:bodyPr>
          <a:lstStyle/>
          <a:p>
            <a:pPr>
              <a:lnSpc>
                <a:spcPct val="120000"/>
              </a:lnSpc>
            </a:pPr>
            <a:r>
              <a:rPr lang="en-US" dirty="0"/>
              <a:t>We will concentrate our efforts to the first method.</a:t>
            </a:r>
          </a:p>
          <a:p>
            <a:pPr>
              <a:lnSpc>
                <a:spcPct val="120000"/>
              </a:lnSpc>
            </a:pPr>
            <a:endParaRPr lang="en-US" dirty="0"/>
          </a:p>
          <a:p>
            <a:pPr>
              <a:lnSpc>
                <a:spcPct val="120000"/>
              </a:lnSpc>
            </a:pPr>
            <a:r>
              <a:rPr lang="en-US" dirty="0"/>
              <a:t>Student Objective: </a:t>
            </a:r>
          </a:p>
          <a:p>
            <a:pPr>
              <a:lnSpc>
                <a:spcPct val="120000"/>
              </a:lnSpc>
              <a:buFontTx/>
              <a:buNone/>
            </a:pPr>
            <a:r>
              <a:rPr lang="en-US" dirty="0"/>
              <a:t>	Copy the program </a:t>
            </a:r>
            <a:r>
              <a:rPr lang="en-US" dirty="0" smtClean="0"/>
              <a:t>“CNCTS” </a:t>
            </a:r>
            <a:r>
              <a:rPr lang="en-US" dirty="0"/>
              <a:t>given to you by your instructor unto your hard drive.</a:t>
            </a:r>
          </a:p>
          <a:p>
            <a:pPr>
              <a:lnSpc>
                <a:spcPct val="120000"/>
              </a:lnSpc>
              <a:buFontTx/>
              <a:buNone/>
            </a:pPr>
            <a:r>
              <a:rPr lang="en-US" dirty="0"/>
              <a:t>	Open the program to verify Comments and Symbols are available.</a:t>
            </a:r>
          </a:p>
          <a:p>
            <a:pPr>
              <a:lnSpc>
                <a:spcPct val="120000"/>
              </a:lnSpc>
              <a:buFontTx/>
              <a:buNone/>
            </a:pPr>
            <a:r>
              <a:rPr lang="en-US" dirty="0"/>
              <a:t>	Download the program to </a:t>
            </a:r>
            <a:r>
              <a:rPr lang="en-US" dirty="0" smtClean="0"/>
              <a:t>the Trainer.</a:t>
            </a:r>
            <a:endParaRPr lang="en-US" dirty="0"/>
          </a:p>
          <a:p>
            <a:pPr>
              <a:lnSpc>
                <a:spcPct val="120000"/>
              </a:lnSpc>
              <a:buFontTx/>
              <a:buNone/>
            </a:pPr>
            <a:r>
              <a:rPr lang="en-US" dirty="0"/>
              <a:t>	When you go on line you will now have the Comments and Symbols.</a:t>
            </a:r>
          </a:p>
          <a:p>
            <a:pPr>
              <a:buFontTx/>
              <a:buNone/>
            </a:pPr>
            <a:endParaRPr lang="en-US" dirty="0"/>
          </a:p>
        </p:txBody>
      </p:sp>
      <p:sp>
        <p:nvSpPr>
          <p:cNvPr id="4" name="Slide Number Placeholder 3"/>
          <p:cNvSpPr>
            <a:spLocks noGrp="1"/>
          </p:cNvSpPr>
          <p:nvPr>
            <p:ph type="sldNum" sz="quarter" idx="12"/>
          </p:nvPr>
        </p:nvSpPr>
        <p:spPr/>
        <p:txBody>
          <a:bodyPr/>
          <a:lstStyle/>
          <a:p>
            <a:fld id="{978FA44F-6CA7-4E85-93CD-6A743CC6076A}" type="slidenum">
              <a:rPr lang="en-US"/>
              <a:pPr/>
              <a:t>30</a:t>
            </a:fld>
            <a:endParaRPr lang="en-US" sz="1400">
              <a:latin typeface="Times" pitchFamily="18" charset="0"/>
            </a:endParaRPr>
          </a:p>
        </p:txBody>
      </p:sp>
      <p:sp>
        <p:nvSpPr>
          <p:cNvPr id="256002"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0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0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p:cNvSpPr>
            <a:spLocks noGrp="1" noChangeArrowheads="1"/>
          </p:cNvSpPr>
          <p:nvPr>
            <p:ph idx="1"/>
          </p:nvPr>
        </p:nvSpPr>
        <p:spPr>
          <a:xfrm>
            <a:off x="457200" y="1676400"/>
            <a:ext cx="8229600" cy="3810000"/>
          </a:xfrm>
        </p:spPr>
        <p:txBody>
          <a:bodyPr>
            <a:normAutofit lnSpcReduction="10000"/>
          </a:bodyPr>
          <a:lstStyle/>
          <a:p>
            <a:r>
              <a:rPr lang="en-US" dirty="0"/>
              <a:t>You may experience an instance when you go </a:t>
            </a:r>
            <a:r>
              <a:rPr lang="en-US" dirty="0" smtClean="0"/>
              <a:t>online </a:t>
            </a:r>
            <a:r>
              <a:rPr lang="en-US" dirty="0"/>
              <a:t>to a processor and the Comments and Symbols come up automatically </a:t>
            </a:r>
            <a:r>
              <a:rPr lang="en-US" dirty="0" smtClean="0"/>
              <a:t>without </a:t>
            </a:r>
            <a:r>
              <a:rPr lang="en-US" dirty="0"/>
              <a:t>you having to copy the program to your hard drive.</a:t>
            </a:r>
          </a:p>
          <a:p>
            <a:r>
              <a:rPr lang="en-US" dirty="0"/>
              <a:t>The reason for this is in the way RS-</a:t>
            </a:r>
            <a:r>
              <a:rPr lang="en-US" dirty="0" err="1"/>
              <a:t>logix</a:t>
            </a:r>
            <a:r>
              <a:rPr lang="en-US" dirty="0"/>
              <a:t> searches for programs on your hard drive.	</a:t>
            </a:r>
          </a:p>
          <a:p>
            <a:pPr>
              <a:buFontTx/>
              <a:buNone/>
            </a:pPr>
            <a:r>
              <a:rPr lang="en-US" dirty="0"/>
              <a:t>    </a:t>
            </a:r>
          </a:p>
        </p:txBody>
      </p:sp>
      <p:sp>
        <p:nvSpPr>
          <p:cNvPr id="4" name="Slide Number Placeholder 3"/>
          <p:cNvSpPr>
            <a:spLocks noGrp="1"/>
          </p:cNvSpPr>
          <p:nvPr>
            <p:ph type="sldNum" sz="quarter" idx="12"/>
          </p:nvPr>
        </p:nvSpPr>
        <p:spPr/>
        <p:txBody>
          <a:bodyPr/>
          <a:lstStyle/>
          <a:p>
            <a:fld id="{6B3C240C-6B64-45E6-9357-8D88CF4EA0D7}" type="slidenum">
              <a:rPr lang="en-US"/>
              <a:pPr/>
              <a:t>31</a:t>
            </a:fld>
            <a:endParaRPr lang="en-US" sz="1400">
              <a:latin typeface="Times" pitchFamily="18" charset="0"/>
            </a:endParaRPr>
          </a:p>
        </p:txBody>
      </p:sp>
      <p:sp>
        <p:nvSpPr>
          <p:cNvPr id="300034"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Effect transition="in" filter="dissolve">
                                      <p:cBhvr>
                                        <p:cTn id="7" dur="500"/>
                                        <p:tgtEl>
                                          <p:spTgt spid="300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0035">
                                            <p:txEl>
                                              <p:pRg st="1" end="1"/>
                                            </p:txEl>
                                          </p:spTgt>
                                        </p:tgtEl>
                                        <p:attrNameLst>
                                          <p:attrName>style.visibility</p:attrName>
                                        </p:attrNameLst>
                                      </p:cBhvr>
                                      <p:to>
                                        <p:strVal val="visible"/>
                                      </p:to>
                                    </p:set>
                                    <p:animEffect transition="in" filter="dissolve">
                                      <p:cBhvr>
                                        <p:cTn id="12" dur="500"/>
                                        <p:tgtEl>
                                          <p:spTgt spid="3000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idx="1"/>
          </p:nvPr>
        </p:nvSpPr>
        <p:spPr>
          <a:xfrm>
            <a:off x="381000" y="1600200"/>
            <a:ext cx="8229600" cy="3505200"/>
          </a:xfrm>
        </p:spPr>
        <p:txBody>
          <a:bodyPr>
            <a:normAutofit fontScale="92500" lnSpcReduction="20000"/>
          </a:bodyPr>
          <a:lstStyle/>
          <a:p>
            <a:r>
              <a:rPr lang="en-US" dirty="0"/>
              <a:t>RS-Logix Does not search using the (Proc Name) .RSS nomenclature.</a:t>
            </a:r>
          </a:p>
          <a:p>
            <a:r>
              <a:rPr lang="en-US" dirty="0"/>
              <a:t>RS-Logix searches into the .RSS file for the </a:t>
            </a:r>
            <a:r>
              <a:rPr lang="en-US" u="sng" dirty="0"/>
              <a:t>Controller Properties</a:t>
            </a:r>
            <a:r>
              <a:rPr lang="en-US" dirty="0"/>
              <a:t>,  </a:t>
            </a:r>
            <a:r>
              <a:rPr lang="en-US" u="sng" dirty="0"/>
              <a:t>Processor name</a:t>
            </a:r>
            <a:r>
              <a:rPr lang="en-US" dirty="0"/>
              <a:t> and </a:t>
            </a:r>
            <a:r>
              <a:rPr lang="en-US" u="sng" dirty="0"/>
              <a:t>Checksum number</a:t>
            </a:r>
            <a:r>
              <a:rPr lang="en-US" dirty="0"/>
              <a:t>.</a:t>
            </a:r>
          </a:p>
          <a:p>
            <a:endParaRPr lang="en-US" dirty="0"/>
          </a:p>
          <a:p>
            <a:r>
              <a:rPr lang="en-US" dirty="0"/>
              <a:t>A typical example of this follows:</a:t>
            </a:r>
          </a:p>
          <a:p>
            <a:pPr>
              <a:buFontTx/>
              <a:buNone/>
            </a:pPr>
            <a:endParaRPr lang="en-US" dirty="0"/>
          </a:p>
          <a:p>
            <a:pPr>
              <a:buFontTx/>
              <a:buNone/>
            </a:pPr>
            <a:endParaRPr lang="en-US" dirty="0"/>
          </a:p>
          <a:p>
            <a:pPr>
              <a:buFontTx/>
              <a:buNone/>
            </a:pPr>
            <a:r>
              <a:rPr lang="en-US" dirty="0"/>
              <a:t> </a:t>
            </a:r>
          </a:p>
        </p:txBody>
      </p:sp>
      <p:sp>
        <p:nvSpPr>
          <p:cNvPr id="4" name="Slide Number Placeholder 3"/>
          <p:cNvSpPr>
            <a:spLocks noGrp="1"/>
          </p:cNvSpPr>
          <p:nvPr>
            <p:ph type="sldNum" sz="quarter" idx="12"/>
          </p:nvPr>
        </p:nvSpPr>
        <p:spPr/>
        <p:txBody>
          <a:bodyPr/>
          <a:lstStyle/>
          <a:p>
            <a:fld id="{F6E4F6CB-472F-4817-B87C-E0AD0F0FDD30}" type="slidenum">
              <a:rPr lang="en-US"/>
              <a:pPr/>
              <a:t>32</a:t>
            </a:fld>
            <a:endParaRPr lang="en-US" sz="1400">
              <a:latin typeface="Times" pitchFamily="18" charset="0"/>
            </a:endParaRPr>
          </a:p>
        </p:txBody>
      </p:sp>
      <p:sp>
        <p:nvSpPr>
          <p:cNvPr id="301058"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animEffect transition="in" filter="checkerboard(across)">
                                      <p:cBhvr>
                                        <p:cTn id="7" dur="500"/>
                                        <p:tgtEl>
                                          <p:spTgt spid="301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1059">
                                            <p:txEl>
                                              <p:pRg st="1" end="1"/>
                                            </p:txEl>
                                          </p:spTgt>
                                        </p:tgtEl>
                                        <p:attrNameLst>
                                          <p:attrName>style.visibility</p:attrName>
                                        </p:attrNameLst>
                                      </p:cBhvr>
                                      <p:to>
                                        <p:strVal val="visible"/>
                                      </p:to>
                                    </p:set>
                                    <p:animEffect transition="in" filter="checkerboard(across)">
                                      <p:cBhvr>
                                        <p:cTn id="12" dur="500"/>
                                        <p:tgtEl>
                                          <p:spTgt spid="301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1059">
                                            <p:txEl>
                                              <p:pRg st="3" end="3"/>
                                            </p:txEl>
                                          </p:spTgt>
                                        </p:tgtEl>
                                        <p:attrNameLst>
                                          <p:attrName>style.visibility</p:attrName>
                                        </p:attrNameLst>
                                      </p:cBhvr>
                                      <p:to>
                                        <p:strVal val="visible"/>
                                      </p:to>
                                    </p:set>
                                    <p:animEffect transition="in" filter="checkerboard(across)">
                                      <p:cBhvr>
                                        <p:cTn id="17" dur="500"/>
                                        <p:tgtEl>
                                          <p:spTgt spid="301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idx="1"/>
          </p:nvPr>
        </p:nvSpPr>
        <p:spPr>
          <a:xfrm>
            <a:off x="457200" y="1676400"/>
            <a:ext cx="8153400" cy="5029200"/>
          </a:xfrm>
        </p:spPr>
        <p:txBody>
          <a:bodyPr>
            <a:normAutofit fontScale="85000" lnSpcReduction="20000"/>
          </a:bodyPr>
          <a:lstStyle/>
          <a:p>
            <a:pPr>
              <a:lnSpc>
                <a:spcPct val="110000"/>
              </a:lnSpc>
              <a:buFontTx/>
              <a:buNone/>
            </a:pPr>
            <a:r>
              <a:rPr lang="en-US" sz="1800" dirty="0"/>
              <a:t>	</a:t>
            </a:r>
            <a:r>
              <a:rPr lang="en-US" dirty="0"/>
              <a:t>Scenario:</a:t>
            </a:r>
          </a:p>
          <a:p>
            <a:pPr>
              <a:lnSpc>
                <a:spcPct val="110000"/>
              </a:lnSpc>
              <a:buFontTx/>
              <a:buNone/>
            </a:pPr>
            <a:r>
              <a:rPr lang="en-US" dirty="0"/>
              <a:t>	You have saved the same program 5 times but with a different name each time.</a:t>
            </a:r>
          </a:p>
          <a:p>
            <a:pPr>
              <a:lnSpc>
                <a:spcPct val="110000"/>
              </a:lnSpc>
              <a:buFontTx/>
              <a:buNone/>
            </a:pPr>
            <a:r>
              <a:rPr lang="en-US" dirty="0"/>
              <a:t>	The program was not modified during any of those 5 saves. </a:t>
            </a:r>
          </a:p>
          <a:p>
            <a:pPr>
              <a:lnSpc>
                <a:spcPct val="110000"/>
              </a:lnSpc>
              <a:buFontTx/>
              <a:buNone/>
            </a:pPr>
            <a:r>
              <a:rPr lang="en-US" dirty="0"/>
              <a:t>	In this case they were saved as follows:  </a:t>
            </a:r>
          </a:p>
          <a:p>
            <a:pPr>
              <a:lnSpc>
                <a:spcPct val="110000"/>
              </a:lnSpc>
              <a:buFontTx/>
              <a:buNone/>
            </a:pPr>
            <a:r>
              <a:rPr lang="en-US" dirty="0"/>
              <a:t>	test1.rss, test2.rss, test3.rss, test4.rss, and test5.rss.</a:t>
            </a:r>
          </a:p>
          <a:p>
            <a:pPr>
              <a:lnSpc>
                <a:spcPct val="110000"/>
              </a:lnSpc>
              <a:buFontTx/>
              <a:buNone/>
            </a:pPr>
            <a:r>
              <a:rPr lang="en-US" dirty="0"/>
              <a:t>	Each has a controller properties name within the .RSS file as “DEMO”.</a:t>
            </a:r>
          </a:p>
          <a:p>
            <a:pPr>
              <a:lnSpc>
                <a:spcPct val="110000"/>
              </a:lnSpc>
              <a:buFontTx/>
              <a:buNone/>
            </a:pPr>
            <a:r>
              <a:rPr lang="en-US" dirty="0"/>
              <a:t>	When you perform a Who Active Go on line , RS-Logix first searches for all the .</a:t>
            </a:r>
            <a:r>
              <a:rPr lang="en-US" dirty="0" err="1"/>
              <a:t>rss</a:t>
            </a:r>
            <a:r>
              <a:rPr lang="en-US" dirty="0"/>
              <a:t> files with an </a:t>
            </a:r>
            <a:r>
              <a:rPr lang="en-US" b="1" dirty="0"/>
              <a:t>internal</a:t>
            </a:r>
            <a:r>
              <a:rPr lang="en-US" dirty="0"/>
              <a:t> Controller Properties name of “DEMO</a:t>
            </a:r>
            <a:r>
              <a:rPr lang="en-US" sz="2400" dirty="0"/>
              <a:t>”.</a:t>
            </a:r>
          </a:p>
          <a:p>
            <a:pPr>
              <a:lnSpc>
                <a:spcPct val="80000"/>
              </a:lnSpc>
              <a:buFontTx/>
              <a:buNone/>
            </a:pPr>
            <a:endParaRPr lang="en-US" sz="2400" dirty="0"/>
          </a:p>
          <a:p>
            <a:pPr>
              <a:lnSpc>
                <a:spcPct val="80000"/>
              </a:lnSpc>
              <a:buFontTx/>
              <a:buNone/>
            </a:pPr>
            <a:endParaRPr lang="en-US" sz="1800" dirty="0"/>
          </a:p>
          <a:p>
            <a:pPr>
              <a:lnSpc>
                <a:spcPct val="80000"/>
              </a:lnSpc>
              <a:buFontTx/>
              <a:buNone/>
            </a:pPr>
            <a:r>
              <a:rPr lang="en-US" sz="1800" dirty="0"/>
              <a:t> </a:t>
            </a:r>
          </a:p>
        </p:txBody>
      </p:sp>
      <p:sp>
        <p:nvSpPr>
          <p:cNvPr id="4" name="Slide Number Placeholder 3"/>
          <p:cNvSpPr>
            <a:spLocks noGrp="1"/>
          </p:cNvSpPr>
          <p:nvPr>
            <p:ph type="sldNum" sz="quarter" idx="12"/>
          </p:nvPr>
        </p:nvSpPr>
        <p:spPr/>
        <p:txBody>
          <a:bodyPr/>
          <a:lstStyle/>
          <a:p>
            <a:fld id="{2AB62B28-7005-4A39-BC54-5703C16C5D49}" type="slidenum">
              <a:rPr lang="en-US"/>
              <a:pPr/>
              <a:t>33</a:t>
            </a:fld>
            <a:endParaRPr lang="en-US" sz="1400">
              <a:latin typeface="Times" pitchFamily="18" charset="0"/>
            </a:endParaRPr>
          </a:p>
        </p:txBody>
      </p:sp>
      <p:sp>
        <p:nvSpPr>
          <p:cNvPr id="302082"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Effect transition="in" filter="dissolve">
                                      <p:cBhvr>
                                        <p:cTn id="7" dur="500"/>
                                        <p:tgtEl>
                                          <p:spTgt spid="302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2083">
                                            <p:txEl>
                                              <p:pRg st="1" end="1"/>
                                            </p:txEl>
                                          </p:spTgt>
                                        </p:tgtEl>
                                        <p:attrNameLst>
                                          <p:attrName>style.visibility</p:attrName>
                                        </p:attrNameLst>
                                      </p:cBhvr>
                                      <p:to>
                                        <p:strVal val="visible"/>
                                      </p:to>
                                    </p:set>
                                    <p:animEffect transition="in" filter="dissolve">
                                      <p:cBhvr>
                                        <p:cTn id="12" dur="500"/>
                                        <p:tgtEl>
                                          <p:spTgt spid="302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2083">
                                            <p:txEl>
                                              <p:pRg st="2" end="2"/>
                                            </p:txEl>
                                          </p:spTgt>
                                        </p:tgtEl>
                                        <p:attrNameLst>
                                          <p:attrName>style.visibility</p:attrName>
                                        </p:attrNameLst>
                                      </p:cBhvr>
                                      <p:to>
                                        <p:strVal val="visible"/>
                                      </p:to>
                                    </p:set>
                                    <p:animEffect transition="in" filter="dissolve">
                                      <p:cBhvr>
                                        <p:cTn id="17" dur="500"/>
                                        <p:tgtEl>
                                          <p:spTgt spid="302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2083">
                                            <p:txEl>
                                              <p:pRg st="3" end="3"/>
                                            </p:txEl>
                                          </p:spTgt>
                                        </p:tgtEl>
                                        <p:attrNameLst>
                                          <p:attrName>style.visibility</p:attrName>
                                        </p:attrNameLst>
                                      </p:cBhvr>
                                      <p:to>
                                        <p:strVal val="visible"/>
                                      </p:to>
                                    </p:set>
                                    <p:animEffect transition="in" filter="dissolve">
                                      <p:cBhvr>
                                        <p:cTn id="22" dur="500"/>
                                        <p:tgtEl>
                                          <p:spTgt spid="302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2083">
                                            <p:txEl>
                                              <p:pRg st="4" end="4"/>
                                            </p:txEl>
                                          </p:spTgt>
                                        </p:tgtEl>
                                        <p:attrNameLst>
                                          <p:attrName>style.visibility</p:attrName>
                                        </p:attrNameLst>
                                      </p:cBhvr>
                                      <p:to>
                                        <p:strVal val="visible"/>
                                      </p:to>
                                    </p:set>
                                    <p:animEffect transition="in" filter="dissolve">
                                      <p:cBhvr>
                                        <p:cTn id="27" dur="500"/>
                                        <p:tgtEl>
                                          <p:spTgt spid="302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2083">
                                            <p:txEl>
                                              <p:pRg st="5" end="5"/>
                                            </p:txEl>
                                          </p:spTgt>
                                        </p:tgtEl>
                                        <p:attrNameLst>
                                          <p:attrName>style.visibility</p:attrName>
                                        </p:attrNameLst>
                                      </p:cBhvr>
                                      <p:to>
                                        <p:strVal val="visible"/>
                                      </p:to>
                                    </p:set>
                                    <p:animEffect transition="in" filter="dissolve">
                                      <p:cBhvr>
                                        <p:cTn id="32" dur="500"/>
                                        <p:tgtEl>
                                          <p:spTgt spid="302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02083">
                                            <p:txEl>
                                              <p:pRg st="6" end="6"/>
                                            </p:txEl>
                                          </p:spTgt>
                                        </p:tgtEl>
                                        <p:attrNameLst>
                                          <p:attrName>style.visibility</p:attrName>
                                        </p:attrNameLst>
                                      </p:cBhvr>
                                      <p:to>
                                        <p:strVal val="visible"/>
                                      </p:to>
                                    </p:set>
                                    <p:animEffect transition="in" filter="dissolve">
                                      <p:cBhvr>
                                        <p:cTn id="37" dur="500"/>
                                        <p:tgtEl>
                                          <p:spTgt spid="30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idx="1"/>
          </p:nvPr>
        </p:nvSpPr>
        <p:spPr>
          <a:xfrm>
            <a:off x="457200" y="1219200"/>
            <a:ext cx="8153400" cy="5257800"/>
          </a:xfrm>
        </p:spPr>
        <p:txBody>
          <a:bodyPr>
            <a:normAutofit fontScale="85000" lnSpcReduction="20000"/>
          </a:bodyPr>
          <a:lstStyle/>
          <a:p>
            <a:pPr>
              <a:lnSpc>
                <a:spcPct val="120000"/>
              </a:lnSpc>
              <a:buFontTx/>
              <a:buNone/>
            </a:pPr>
            <a:endParaRPr lang="en-US" dirty="0"/>
          </a:p>
          <a:p>
            <a:pPr>
              <a:lnSpc>
                <a:spcPct val="120000"/>
              </a:lnSpc>
              <a:buFontTx/>
              <a:buNone/>
            </a:pPr>
            <a:r>
              <a:rPr lang="en-US" dirty="0"/>
              <a:t>	In this case it will find 5 of them.</a:t>
            </a:r>
          </a:p>
          <a:p>
            <a:pPr>
              <a:lnSpc>
                <a:spcPct val="120000"/>
              </a:lnSpc>
              <a:buFontTx/>
              <a:buNone/>
            </a:pPr>
            <a:r>
              <a:rPr lang="en-US" dirty="0"/>
              <a:t>	RS-Logix will now examine the internal </a:t>
            </a:r>
            <a:r>
              <a:rPr lang="en-US" b="1" dirty="0"/>
              <a:t>Checksum value</a:t>
            </a:r>
            <a:r>
              <a:rPr lang="en-US" dirty="0"/>
              <a:t> on the Controller Properties screen of each program and compare it to the checksum value currently in the SLC-5/04 you are connected to. </a:t>
            </a:r>
          </a:p>
          <a:p>
            <a:pPr>
              <a:lnSpc>
                <a:spcPct val="120000"/>
              </a:lnSpc>
              <a:buFontTx/>
              <a:buNone/>
            </a:pPr>
            <a:r>
              <a:rPr lang="en-US" dirty="0"/>
              <a:t>	If there is a match, that is the program that is opened.</a:t>
            </a:r>
          </a:p>
          <a:p>
            <a:pPr>
              <a:lnSpc>
                <a:spcPct val="120000"/>
              </a:lnSpc>
              <a:buFontTx/>
              <a:buNone/>
            </a:pPr>
            <a:r>
              <a:rPr lang="en-US" dirty="0"/>
              <a:t>	If more than 1 program has the same Checksum value, </a:t>
            </a:r>
            <a:r>
              <a:rPr lang="en-US" b="1" dirty="0"/>
              <a:t>RS-Logix</a:t>
            </a:r>
            <a:r>
              <a:rPr lang="en-US" dirty="0"/>
              <a:t> </a:t>
            </a:r>
            <a:r>
              <a:rPr lang="en-US" b="1" dirty="0"/>
              <a:t>determines</a:t>
            </a:r>
            <a:r>
              <a:rPr lang="en-US" dirty="0"/>
              <a:t> which one it will open.</a:t>
            </a:r>
          </a:p>
          <a:p>
            <a:pPr>
              <a:lnSpc>
                <a:spcPct val="120000"/>
              </a:lnSpc>
              <a:buFontTx/>
              <a:buNone/>
            </a:pPr>
            <a:r>
              <a:rPr lang="en-US" dirty="0"/>
              <a:t>	</a:t>
            </a:r>
            <a:r>
              <a:rPr lang="en-US" b="1" dirty="0"/>
              <a:t>RS-Logix will only open the file if the Controller Properties and Checksum value are the same.</a:t>
            </a:r>
          </a:p>
          <a:p>
            <a:pPr>
              <a:lnSpc>
                <a:spcPct val="90000"/>
              </a:lnSpc>
              <a:buFontTx/>
              <a:buNone/>
            </a:pPr>
            <a:r>
              <a:rPr lang="en-US" dirty="0"/>
              <a:t>	 </a:t>
            </a:r>
          </a:p>
          <a:p>
            <a:pPr>
              <a:lnSpc>
                <a:spcPct val="90000"/>
              </a:lnSpc>
              <a:buFontTx/>
              <a:buNone/>
            </a:pPr>
            <a:r>
              <a:rPr lang="en-US" dirty="0"/>
              <a:t>	</a:t>
            </a:r>
          </a:p>
        </p:txBody>
      </p:sp>
      <p:sp>
        <p:nvSpPr>
          <p:cNvPr id="4" name="Slide Number Placeholder 3"/>
          <p:cNvSpPr>
            <a:spLocks noGrp="1"/>
          </p:cNvSpPr>
          <p:nvPr>
            <p:ph type="sldNum" sz="quarter" idx="12"/>
          </p:nvPr>
        </p:nvSpPr>
        <p:spPr/>
        <p:txBody>
          <a:bodyPr/>
          <a:lstStyle/>
          <a:p>
            <a:fld id="{92158895-6B1F-4529-B014-8EA8C4674EA8}" type="slidenum">
              <a:rPr lang="en-US"/>
              <a:pPr/>
              <a:t>34</a:t>
            </a:fld>
            <a:endParaRPr lang="en-US" sz="1400">
              <a:latin typeface="Times" pitchFamily="18" charset="0"/>
            </a:endParaRPr>
          </a:p>
        </p:txBody>
      </p:sp>
      <p:sp>
        <p:nvSpPr>
          <p:cNvPr id="303106"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3107">
                                            <p:txEl>
                                              <p:pRg st="1" end="1"/>
                                            </p:txEl>
                                          </p:spTgt>
                                        </p:tgtEl>
                                        <p:attrNameLst>
                                          <p:attrName>style.visibility</p:attrName>
                                        </p:attrNameLst>
                                      </p:cBhvr>
                                      <p:to>
                                        <p:strVal val="visible"/>
                                      </p:to>
                                    </p:set>
                                    <p:animEffect transition="in" filter="checkerboard(across)">
                                      <p:cBhvr>
                                        <p:cTn id="7" dur="500"/>
                                        <p:tgtEl>
                                          <p:spTgt spid="3031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3107">
                                            <p:txEl>
                                              <p:pRg st="2" end="2"/>
                                            </p:txEl>
                                          </p:spTgt>
                                        </p:tgtEl>
                                        <p:attrNameLst>
                                          <p:attrName>style.visibility</p:attrName>
                                        </p:attrNameLst>
                                      </p:cBhvr>
                                      <p:to>
                                        <p:strVal val="visible"/>
                                      </p:to>
                                    </p:set>
                                    <p:animEffect transition="in" filter="checkerboard(across)">
                                      <p:cBhvr>
                                        <p:cTn id="12" dur="500"/>
                                        <p:tgtEl>
                                          <p:spTgt spid="303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3107">
                                            <p:txEl>
                                              <p:pRg st="3" end="3"/>
                                            </p:txEl>
                                          </p:spTgt>
                                        </p:tgtEl>
                                        <p:attrNameLst>
                                          <p:attrName>style.visibility</p:attrName>
                                        </p:attrNameLst>
                                      </p:cBhvr>
                                      <p:to>
                                        <p:strVal val="visible"/>
                                      </p:to>
                                    </p:set>
                                    <p:animEffect transition="in" filter="checkerboard(across)">
                                      <p:cBhvr>
                                        <p:cTn id="17" dur="500"/>
                                        <p:tgtEl>
                                          <p:spTgt spid="3031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03107">
                                            <p:txEl>
                                              <p:pRg st="4" end="4"/>
                                            </p:txEl>
                                          </p:spTgt>
                                        </p:tgtEl>
                                        <p:attrNameLst>
                                          <p:attrName>style.visibility</p:attrName>
                                        </p:attrNameLst>
                                      </p:cBhvr>
                                      <p:to>
                                        <p:strVal val="visible"/>
                                      </p:to>
                                    </p:set>
                                    <p:anim calcmode="lin" valueType="num">
                                      <p:cBhvr additive="base">
                                        <p:cTn id="22" dur="500" fill="hold"/>
                                        <p:tgtEl>
                                          <p:spTgt spid="303107">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03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03107">
                                            <p:txEl>
                                              <p:pRg st="5" end="5"/>
                                            </p:txEl>
                                          </p:spTgt>
                                        </p:tgtEl>
                                        <p:attrNameLst>
                                          <p:attrName>style.visibility</p:attrName>
                                        </p:attrNameLst>
                                      </p:cBhvr>
                                      <p:to>
                                        <p:strVal val="visible"/>
                                      </p:to>
                                    </p:set>
                                    <p:anim calcmode="lin" valueType="num">
                                      <p:cBhvr additive="base">
                                        <p:cTn id="28" dur="500" fill="hold"/>
                                        <p:tgtEl>
                                          <p:spTgt spid="303107">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3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3"/>
          <p:cNvSpPr>
            <a:spLocks noGrp="1" noChangeArrowheads="1"/>
          </p:cNvSpPr>
          <p:nvPr>
            <p:ph idx="1"/>
          </p:nvPr>
        </p:nvSpPr>
        <p:spPr>
          <a:xfrm>
            <a:off x="457200" y="1219200"/>
            <a:ext cx="8229600" cy="5105400"/>
          </a:xfrm>
        </p:spPr>
        <p:txBody>
          <a:bodyPr>
            <a:normAutofit fontScale="92500"/>
          </a:bodyPr>
          <a:lstStyle/>
          <a:p>
            <a:pPr>
              <a:buFontTx/>
              <a:buNone/>
            </a:pPr>
            <a:endParaRPr lang="en-US" dirty="0"/>
          </a:p>
          <a:p>
            <a:pPr>
              <a:buFontTx/>
              <a:buNone/>
            </a:pPr>
            <a:r>
              <a:rPr lang="en-US" dirty="0"/>
              <a:t>	If there is no match to any of them, the Create New File/Browse Screen will appear.</a:t>
            </a:r>
          </a:p>
          <a:p>
            <a:pPr>
              <a:buFontTx/>
              <a:buNone/>
            </a:pPr>
            <a:endParaRPr lang="en-US" dirty="0"/>
          </a:p>
          <a:p>
            <a:pPr>
              <a:buFontTx/>
              <a:buNone/>
            </a:pPr>
            <a:r>
              <a:rPr lang="en-US" b="1" dirty="0"/>
              <a:t>  </a:t>
            </a:r>
            <a:r>
              <a:rPr lang="en-US" b="1" dirty="0" smtClean="0"/>
              <a:t>You </a:t>
            </a:r>
            <a:r>
              <a:rPr lang="en-US" b="1" dirty="0"/>
              <a:t>now become responsible</a:t>
            </a:r>
            <a:r>
              <a:rPr lang="en-US" dirty="0"/>
              <a:t> for picking which of the 5 programs you want to download.</a:t>
            </a:r>
          </a:p>
          <a:p>
            <a:pPr>
              <a:buFontTx/>
              <a:buNone/>
            </a:pPr>
            <a:r>
              <a:rPr lang="en-US" dirty="0"/>
              <a:t>	Note: The program you pick may not necessarily be </a:t>
            </a:r>
            <a:r>
              <a:rPr lang="en-US" dirty="0" smtClean="0"/>
              <a:t>the most </a:t>
            </a:r>
            <a:r>
              <a:rPr lang="en-US" dirty="0"/>
              <a:t>current version.</a:t>
            </a:r>
          </a:p>
          <a:p>
            <a:pPr>
              <a:buFontTx/>
              <a:buNone/>
            </a:pPr>
            <a:endParaRPr lang="en-US" dirty="0"/>
          </a:p>
          <a:p>
            <a:pPr>
              <a:buFontTx/>
              <a:buNone/>
            </a:pPr>
            <a:r>
              <a:rPr lang="en-US" dirty="0" smtClean="0"/>
              <a:t>  The </a:t>
            </a:r>
            <a:r>
              <a:rPr lang="en-US" dirty="0"/>
              <a:t>only time the Checksum number will change is when you </a:t>
            </a:r>
            <a:r>
              <a:rPr lang="en-US" dirty="0" smtClean="0"/>
              <a:t>modify and </a:t>
            </a:r>
            <a:r>
              <a:rPr lang="en-US" dirty="0"/>
              <a:t>save the program.</a:t>
            </a:r>
          </a:p>
        </p:txBody>
      </p:sp>
      <p:sp>
        <p:nvSpPr>
          <p:cNvPr id="4" name="Slide Number Placeholder 3"/>
          <p:cNvSpPr>
            <a:spLocks noGrp="1"/>
          </p:cNvSpPr>
          <p:nvPr>
            <p:ph type="sldNum" sz="quarter" idx="12"/>
          </p:nvPr>
        </p:nvSpPr>
        <p:spPr/>
        <p:txBody>
          <a:bodyPr/>
          <a:lstStyle/>
          <a:p>
            <a:fld id="{3CF76607-1608-46D5-9C2F-572ABB2F9F4F}" type="slidenum">
              <a:rPr lang="en-US"/>
              <a:pPr/>
              <a:t>35</a:t>
            </a:fld>
            <a:endParaRPr lang="en-US" sz="1400">
              <a:latin typeface="Times" pitchFamily="18" charset="0"/>
            </a:endParaRPr>
          </a:p>
        </p:txBody>
      </p:sp>
      <p:sp>
        <p:nvSpPr>
          <p:cNvPr id="304130" name="Rectangle 2"/>
          <p:cNvSpPr>
            <a:spLocks noGrp="1" noChangeArrowheads="1"/>
          </p:cNvSpPr>
          <p:nvPr>
            <p:ph type="title"/>
          </p:nvPr>
        </p:nvSpPr>
        <p:spPr/>
        <p:txBody>
          <a:bodyPr/>
          <a:lstStyle/>
          <a:p>
            <a:r>
              <a:rPr lang="en-US"/>
              <a:t>Comments and Symbols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4131">
                                            <p:txEl>
                                              <p:pRg st="1" end="1"/>
                                            </p:txEl>
                                          </p:spTgt>
                                        </p:tgtEl>
                                        <p:attrNameLst>
                                          <p:attrName>style.visibility</p:attrName>
                                        </p:attrNameLst>
                                      </p:cBhvr>
                                      <p:to>
                                        <p:strVal val="visible"/>
                                      </p:to>
                                    </p:set>
                                    <p:animEffect transition="in" filter="dissolve">
                                      <p:cBhvr>
                                        <p:cTn id="7" dur="500"/>
                                        <p:tgtEl>
                                          <p:spTgt spid="3041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4131">
                                            <p:txEl>
                                              <p:pRg st="3" end="3"/>
                                            </p:txEl>
                                          </p:spTgt>
                                        </p:tgtEl>
                                        <p:attrNameLst>
                                          <p:attrName>style.visibility</p:attrName>
                                        </p:attrNameLst>
                                      </p:cBhvr>
                                      <p:to>
                                        <p:strVal val="visible"/>
                                      </p:to>
                                    </p:set>
                                    <p:animEffect transition="in" filter="dissolve">
                                      <p:cBhvr>
                                        <p:cTn id="12" dur="500"/>
                                        <p:tgtEl>
                                          <p:spTgt spid="30413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4131">
                                            <p:txEl>
                                              <p:pRg st="4" end="4"/>
                                            </p:txEl>
                                          </p:spTgt>
                                        </p:tgtEl>
                                        <p:attrNameLst>
                                          <p:attrName>style.visibility</p:attrName>
                                        </p:attrNameLst>
                                      </p:cBhvr>
                                      <p:to>
                                        <p:strVal val="visible"/>
                                      </p:to>
                                    </p:set>
                                    <p:animEffect transition="in" filter="dissolve">
                                      <p:cBhvr>
                                        <p:cTn id="17" dur="500"/>
                                        <p:tgtEl>
                                          <p:spTgt spid="30413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4131">
                                            <p:txEl>
                                              <p:pRg st="6" end="6"/>
                                            </p:txEl>
                                          </p:spTgt>
                                        </p:tgtEl>
                                        <p:attrNameLst>
                                          <p:attrName>style.visibility</p:attrName>
                                        </p:attrNameLst>
                                      </p:cBhvr>
                                      <p:to>
                                        <p:strVal val="visible"/>
                                      </p:to>
                                    </p:set>
                                    <p:animEffect transition="in" filter="dissolve">
                                      <p:cBhvr>
                                        <p:cTn id="22" dur="500"/>
                                        <p:tgtEl>
                                          <p:spTgt spid="304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idx="1"/>
          </p:nvPr>
        </p:nvSpPr>
        <p:spPr>
          <a:xfrm>
            <a:off x="381000" y="1447800"/>
            <a:ext cx="8382000" cy="4419600"/>
          </a:xfrm>
        </p:spPr>
        <p:txBody>
          <a:bodyPr>
            <a:normAutofit fontScale="85000" lnSpcReduction="20000"/>
          </a:bodyPr>
          <a:lstStyle/>
          <a:p>
            <a:pPr>
              <a:lnSpc>
                <a:spcPct val="110000"/>
              </a:lnSpc>
            </a:pPr>
            <a:r>
              <a:rPr lang="en-US" dirty="0"/>
              <a:t>What is SLC Out of the Box?</a:t>
            </a:r>
          </a:p>
          <a:p>
            <a:pPr>
              <a:lnSpc>
                <a:spcPct val="110000"/>
              </a:lnSpc>
            </a:pPr>
            <a:r>
              <a:rPr lang="en-US" dirty="0"/>
              <a:t>SLC Out of the Box is a SLC 500 processor that is being used for the very first time.</a:t>
            </a:r>
          </a:p>
          <a:p>
            <a:pPr>
              <a:lnSpc>
                <a:spcPct val="110000"/>
              </a:lnSpc>
            </a:pPr>
            <a:r>
              <a:rPr lang="en-US" dirty="0"/>
              <a:t>It is not a processor that has been used at one time and then put on the shelf.</a:t>
            </a:r>
          </a:p>
          <a:p>
            <a:pPr>
              <a:lnSpc>
                <a:spcPct val="110000"/>
              </a:lnSpc>
            </a:pPr>
            <a:r>
              <a:rPr lang="en-US" dirty="0"/>
              <a:t>It is a Processor from the factory still in the Anti Static Bag.</a:t>
            </a:r>
          </a:p>
          <a:p>
            <a:pPr>
              <a:lnSpc>
                <a:spcPct val="110000"/>
              </a:lnSpc>
            </a:pPr>
            <a:r>
              <a:rPr lang="en-US" dirty="0"/>
              <a:t>The processor is factory defaulted to </a:t>
            </a:r>
            <a:r>
              <a:rPr lang="en-US" b="1" dirty="0"/>
              <a:t>Node address 1.</a:t>
            </a:r>
          </a:p>
          <a:p>
            <a:pPr>
              <a:lnSpc>
                <a:spcPct val="110000"/>
              </a:lnSpc>
            </a:pPr>
            <a:r>
              <a:rPr lang="en-US" dirty="0"/>
              <a:t>In a single stand alone application this does not pose a major problem, but machine with multiple stations with processors, this Node address may cause a conflict</a:t>
            </a:r>
            <a:r>
              <a:rPr lang="en-US" dirty="0" smtClean="0"/>
              <a:t>.</a:t>
            </a:r>
            <a:endParaRPr lang="en-US" dirty="0"/>
          </a:p>
          <a:p>
            <a:pPr>
              <a:lnSpc>
                <a:spcPct val="90000"/>
              </a:lnSpc>
            </a:pPr>
            <a:endParaRPr lang="en-US" dirty="0"/>
          </a:p>
          <a:p>
            <a:pPr>
              <a:lnSpc>
                <a:spcPct val="90000"/>
              </a:lnSpc>
              <a:buFontTx/>
              <a:buNone/>
            </a:pPr>
            <a:endParaRPr lang="en-US" dirty="0"/>
          </a:p>
          <a:p>
            <a:pPr>
              <a:lnSpc>
                <a:spcPct val="90000"/>
              </a:lnSpc>
            </a:pPr>
            <a:endParaRPr lang="en-US" dirty="0"/>
          </a:p>
        </p:txBody>
      </p:sp>
      <p:sp>
        <p:nvSpPr>
          <p:cNvPr id="4" name="Slide Number Placeholder 3"/>
          <p:cNvSpPr>
            <a:spLocks noGrp="1"/>
          </p:cNvSpPr>
          <p:nvPr>
            <p:ph type="sldNum" sz="quarter" idx="12"/>
          </p:nvPr>
        </p:nvSpPr>
        <p:spPr/>
        <p:txBody>
          <a:bodyPr/>
          <a:lstStyle/>
          <a:p>
            <a:fld id="{03AA1A13-0DFF-4733-99B0-7EA19A9E39C9}" type="slidenum">
              <a:rPr lang="en-US"/>
              <a:pPr/>
              <a:t>36</a:t>
            </a:fld>
            <a:endParaRPr lang="en-US" sz="1400">
              <a:latin typeface="Times" pitchFamily="18" charset="0"/>
            </a:endParaRPr>
          </a:p>
        </p:txBody>
      </p:sp>
      <p:sp>
        <p:nvSpPr>
          <p:cNvPr id="258050" name="Rectangle 2"/>
          <p:cNvSpPr>
            <a:spLocks noGrp="1" noChangeArrowheads="1"/>
          </p:cNvSpPr>
          <p:nvPr>
            <p:ph type="title"/>
          </p:nvPr>
        </p:nvSpPr>
        <p:spPr/>
        <p:txBody>
          <a:bodyPr/>
          <a:lstStyle/>
          <a:p>
            <a:r>
              <a:rPr lang="en-US"/>
              <a:t>SLC Out of the Box</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 calcmode="lin" valueType="num">
                                      <p:cBhvr additive="base">
                                        <p:cTn id="7" dur="500" fill="hold"/>
                                        <p:tgtEl>
                                          <p:spTgt spid="258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8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80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80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80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805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80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idx="1"/>
          </p:nvPr>
        </p:nvSpPr>
        <p:spPr>
          <a:xfrm>
            <a:off x="457200" y="1570037"/>
            <a:ext cx="8229600" cy="4525963"/>
          </a:xfrm>
        </p:spPr>
        <p:txBody>
          <a:bodyPr/>
          <a:lstStyle/>
          <a:p>
            <a:r>
              <a:rPr lang="en-US" dirty="0"/>
              <a:t>A Micro SLC processor.</a:t>
            </a:r>
          </a:p>
          <a:p>
            <a:r>
              <a:rPr lang="en-US" dirty="0" smtClean="0"/>
              <a:t>Requires </a:t>
            </a:r>
            <a:r>
              <a:rPr lang="en-US" dirty="0"/>
              <a:t>a 1761-CBL-PM02/C cable to communicate to it.  </a:t>
            </a:r>
          </a:p>
          <a:p>
            <a:r>
              <a:rPr lang="en-US" dirty="0"/>
              <a:t>RS-</a:t>
            </a:r>
            <a:r>
              <a:rPr lang="en-US" dirty="0" err="1"/>
              <a:t>Linx</a:t>
            </a:r>
            <a:r>
              <a:rPr lang="en-US" dirty="0"/>
              <a:t> Driver is configured for RS-232 Serial communications.</a:t>
            </a:r>
          </a:p>
          <a:p>
            <a:r>
              <a:rPr lang="en-US" dirty="0"/>
              <a:t>RS-Logix 500 Software is used to view the ladder logic.</a:t>
            </a:r>
          </a:p>
          <a:p>
            <a:pPr>
              <a:buFontTx/>
              <a:buNone/>
            </a:pPr>
            <a:endParaRPr lang="en-US" dirty="0"/>
          </a:p>
        </p:txBody>
      </p:sp>
      <p:sp>
        <p:nvSpPr>
          <p:cNvPr id="4" name="Slide Number Placeholder 3"/>
          <p:cNvSpPr>
            <a:spLocks noGrp="1"/>
          </p:cNvSpPr>
          <p:nvPr>
            <p:ph type="sldNum" sz="quarter" idx="12"/>
          </p:nvPr>
        </p:nvSpPr>
        <p:spPr/>
        <p:txBody>
          <a:bodyPr/>
          <a:lstStyle/>
          <a:p>
            <a:fld id="{C2335C61-D66B-4768-BE67-79D79A10CD84}" type="slidenum">
              <a:rPr lang="en-US"/>
              <a:pPr/>
              <a:t>37</a:t>
            </a:fld>
            <a:endParaRPr lang="en-US" sz="1400">
              <a:latin typeface="Times" pitchFamily="18" charset="0"/>
            </a:endParaRPr>
          </a:p>
        </p:txBody>
      </p:sp>
      <p:sp>
        <p:nvSpPr>
          <p:cNvPr id="259074" name="Rectangle 2"/>
          <p:cNvSpPr>
            <a:spLocks noGrp="1" noChangeArrowheads="1"/>
          </p:cNvSpPr>
          <p:nvPr>
            <p:ph type="title"/>
          </p:nvPr>
        </p:nvSpPr>
        <p:spPr/>
        <p:txBody>
          <a:bodyPr/>
          <a:lstStyle/>
          <a:p>
            <a:r>
              <a:rPr lang="en-US"/>
              <a:t>Micrologix 1200</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9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3"/>
          <p:cNvSpPr>
            <a:spLocks noGrp="1" noChangeArrowheads="1"/>
          </p:cNvSpPr>
          <p:nvPr>
            <p:ph idx="1"/>
          </p:nvPr>
        </p:nvSpPr>
        <p:spPr/>
        <p:txBody>
          <a:bodyPr/>
          <a:lstStyle/>
          <a:p>
            <a:pPr>
              <a:buFontTx/>
              <a:buNone/>
            </a:pPr>
            <a:r>
              <a:rPr lang="en-US"/>
              <a:t>	</a:t>
            </a:r>
          </a:p>
          <a:p>
            <a:pPr>
              <a:buFontTx/>
              <a:buNone/>
            </a:pPr>
            <a:r>
              <a:rPr lang="en-US"/>
              <a:t>Student Objective:</a:t>
            </a:r>
          </a:p>
          <a:p>
            <a:pPr>
              <a:buFontTx/>
              <a:buNone/>
            </a:pPr>
            <a:r>
              <a:rPr lang="en-US"/>
              <a:t>Go on line to the Micrologix 1200.</a:t>
            </a:r>
          </a:p>
          <a:p>
            <a:pPr>
              <a:buFontTx/>
              <a:buNone/>
            </a:pPr>
            <a:endParaRPr lang="en-US"/>
          </a:p>
          <a:p>
            <a:pPr>
              <a:buFontTx/>
              <a:buNone/>
            </a:pPr>
            <a:endParaRPr lang="en-US"/>
          </a:p>
        </p:txBody>
      </p:sp>
      <p:sp>
        <p:nvSpPr>
          <p:cNvPr id="4" name="Slide Number Placeholder 3"/>
          <p:cNvSpPr>
            <a:spLocks noGrp="1"/>
          </p:cNvSpPr>
          <p:nvPr>
            <p:ph type="sldNum" sz="quarter" idx="12"/>
          </p:nvPr>
        </p:nvSpPr>
        <p:spPr/>
        <p:txBody>
          <a:bodyPr/>
          <a:lstStyle/>
          <a:p>
            <a:fld id="{23FBEF68-141E-4B6E-8B88-85F6D93D1D78}" type="slidenum">
              <a:rPr lang="en-US"/>
              <a:pPr/>
              <a:t>38</a:t>
            </a:fld>
            <a:endParaRPr lang="en-US" sz="1400">
              <a:latin typeface="Times" pitchFamily="18" charset="0"/>
            </a:endParaRPr>
          </a:p>
        </p:txBody>
      </p:sp>
      <p:sp>
        <p:nvSpPr>
          <p:cNvPr id="305154" name="Rectangle 2"/>
          <p:cNvSpPr>
            <a:spLocks noGrp="1" noChangeArrowheads="1"/>
          </p:cNvSpPr>
          <p:nvPr>
            <p:ph type="title"/>
          </p:nvPr>
        </p:nvSpPr>
        <p:spPr/>
        <p:txBody>
          <a:bodyPr/>
          <a:lstStyle/>
          <a:p>
            <a:r>
              <a:rPr lang="en-US"/>
              <a:t>Micrologix 1200 Online Lab</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1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idx="1"/>
          </p:nvPr>
        </p:nvSpPr>
        <p:spPr>
          <a:xfrm>
            <a:off x="457200" y="2776728"/>
            <a:ext cx="8229600" cy="1719072"/>
          </a:xfrm>
        </p:spPr>
        <p:txBody>
          <a:bodyPr/>
          <a:lstStyle/>
          <a:p>
            <a:r>
              <a:rPr lang="en-US" dirty="0" smtClean="0"/>
              <a:t>SLC/PLC </a:t>
            </a:r>
            <a:r>
              <a:rPr lang="en-US" dirty="0"/>
              <a:t>Scanner and Address handouts.</a:t>
            </a:r>
          </a:p>
        </p:txBody>
      </p:sp>
      <p:sp>
        <p:nvSpPr>
          <p:cNvPr id="4" name="Slide Number Placeholder 3"/>
          <p:cNvSpPr>
            <a:spLocks noGrp="1"/>
          </p:cNvSpPr>
          <p:nvPr>
            <p:ph type="sldNum" sz="quarter" idx="12"/>
          </p:nvPr>
        </p:nvSpPr>
        <p:spPr/>
        <p:txBody>
          <a:bodyPr/>
          <a:lstStyle/>
          <a:p>
            <a:fld id="{E1BDAE67-A95F-42DD-81A1-F36CAB8C3384}" type="slidenum">
              <a:rPr lang="en-US"/>
              <a:pPr/>
              <a:t>39</a:t>
            </a:fld>
            <a:endParaRPr lang="en-US" sz="1400">
              <a:latin typeface="Times" pitchFamily="18" charset="0"/>
            </a:endParaRPr>
          </a:p>
        </p:txBody>
      </p:sp>
      <p:sp>
        <p:nvSpPr>
          <p:cNvPr id="260098" name="Rectangle 2"/>
          <p:cNvSpPr>
            <a:spLocks noGrp="1" noChangeArrowheads="1"/>
          </p:cNvSpPr>
          <p:nvPr>
            <p:ph type="title"/>
          </p:nvPr>
        </p:nvSpPr>
        <p:spPr/>
        <p:txBody>
          <a:bodyPr/>
          <a:lstStyle/>
          <a:p>
            <a:r>
              <a:rPr lang="en-US"/>
              <a:t>SLC and PLC Addressing</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idx="1"/>
          </p:nvPr>
        </p:nvSpPr>
        <p:spPr/>
        <p:txBody>
          <a:bodyPr/>
          <a:lstStyle/>
          <a:p>
            <a:r>
              <a:rPr lang="en-US" b="1" dirty="0"/>
              <a:t>Serial</a:t>
            </a:r>
          </a:p>
          <a:p>
            <a:pPr>
              <a:buFontTx/>
              <a:buNone/>
            </a:pPr>
            <a:r>
              <a:rPr lang="en-US" dirty="0"/>
              <a:t>	Or </a:t>
            </a:r>
            <a:r>
              <a:rPr lang="en-US" dirty="0" smtClean="0"/>
              <a:t>“RS-232” </a:t>
            </a:r>
            <a:r>
              <a:rPr lang="en-US" dirty="0"/>
              <a:t>is a 3 conductor point to point connection.</a:t>
            </a:r>
          </a:p>
        </p:txBody>
      </p:sp>
      <p:sp>
        <p:nvSpPr>
          <p:cNvPr id="4" name="Slide Number Placeholder 3"/>
          <p:cNvSpPr>
            <a:spLocks noGrp="1"/>
          </p:cNvSpPr>
          <p:nvPr>
            <p:ph type="sldNum" sz="quarter" idx="12"/>
          </p:nvPr>
        </p:nvSpPr>
        <p:spPr/>
        <p:txBody>
          <a:bodyPr/>
          <a:lstStyle/>
          <a:p>
            <a:fld id="{97C7B072-9B66-4A07-BC52-11C11B11B880}" type="slidenum">
              <a:rPr lang="en-US"/>
              <a:pPr/>
              <a:t>4</a:t>
            </a:fld>
            <a:endParaRPr lang="en-US" sz="1400">
              <a:latin typeface="Times" pitchFamily="18" charset="0"/>
            </a:endParaRPr>
          </a:p>
        </p:txBody>
      </p:sp>
      <p:sp>
        <p:nvSpPr>
          <p:cNvPr id="217090" name="Rectangle 2"/>
          <p:cNvSpPr>
            <a:spLocks noGrp="1" noChangeArrowheads="1"/>
          </p:cNvSpPr>
          <p:nvPr>
            <p:ph type="title"/>
          </p:nvPr>
        </p:nvSpPr>
        <p:spPr>
          <a:xfrm>
            <a:off x="457200" y="228600"/>
            <a:ext cx="8229600" cy="1143000"/>
          </a:xfrm>
        </p:spPr>
        <p:txBody>
          <a:bodyPr/>
          <a:lstStyle/>
          <a:p>
            <a:r>
              <a:rPr lang="en-US" dirty="0"/>
              <a:t>Terminology</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 calcmode="lin" valueType="num">
                                      <p:cBhvr additive="base">
                                        <p:cTn id="7" dur="500" fill="hold"/>
                                        <p:tgtEl>
                                          <p:spTgt spid="217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7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17091">
                                            <p:txEl>
                                              <p:pRg st="1" end="1"/>
                                            </p:txEl>
                                          </p:spTgt>
                                        </p:tgtEl>
                                        <p:attrNameLst>
                                          <p:attrName>style.visibility</p:attrName>
                                        </p:attrNameLst>
                                      </p:cBhvr>
                                      <p:to>
                                        <p:strVal val="visible"/>
                                      </p:to>
                                    </p:set>
                                    <p:animEffect transition="in" filter="dissolve">
                                      <p:cBhvr>
                                        <p:cTn id="13" dur="500"/>
                                        <p:tgtEl>
                                          <p:spTgt spid="2170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381000" y="0"/>
            <a:ext cx="8305800" cy="1219200"/>
          </a:xfrm>
        </p:spPr>
        <p:txBody>
          <a:bodyPr/>
          <a:lstStyle/>
          <a:p>
            <a:r>
              <a:rPr lang="en-US" dirty="0"/>
              <a:t>SLC 5/04 Addressing</a:t>
            </a:r>
          </a:p>
        </p:txBody>
      </p:sp>
      <p:pic>
        <p:nvPicPr>
          <p:cNvPr id="262147" name="Picture 3"/>
          <p:cNvPicPr>
            <a:picLocks noGrp="1" noChangeAspect="1" noChangeArrowheads="1"/>
          </p:cNvPicPr>
          <p:nvPr>
            <p:ph type="subTitle" idx="1"/>
          </p:nvPr>
        </p:nvPicPr>
        <p:blipFill>
          <a:blip r:embed="rId3"/>
          <a:srcRect/>
          <a:stretch>
            <a:fillRect/>
          </a:stretch>
        </p:blipFill>
        <p:spPr>
          <a:xfrm>
            <a:off x="914400" y="1371600"/>
            <a:ext cx="7391400" cy="2895600"/>
          </a:xfrm>
          <a:noFill/>
          <a:ln/>
        </p:spPr>
      </p:pic>
      <p:sp>
        <p:nvSpPr>
          <p:cNvPr id="9" name="Rectangle 6"/>
          <p:cNvSpPr>
            <a:spLocks noGrp="1" noChangeArrowheads="1"/>
          </p:cNvSpPr>
          <p:nvPr>
            <p:ph type="sldNum" sz="quarter" idx="12"/>
          </p:nvPr>
        </p:nvSpPr>
        <p:spPr/>
        <p:txBody>
          <a:bodyPr/>
          <a:lstStyle/>
          <a:p>
            <a:fld id="{621C74A1-BD27-43CC-990B-A47F41929590}" type="slidenum">
              <a:rPr lang="en-US"/>
              <a:pPr/>
              <a:t>40</a:t>
            </a:fld>
            <a:endParaRPr lang="en-US"/>
          </a:p>
        </p:txBody>
      </p:sp>
      <p:sp>
        <p:nvSpPr>
          <p:cNvPr id="262148" name="AutoShape 4"/>
          <p:cNvSpPr>
            <a:spLocks/>
          </p:cNvSpPr>
          <p:nvPr/>
        </p:nvSpPr>
        <p:spPr bwMode="auto">
          <a:xfrm>
            <a:off x="1219200" y="4495800"/>
            <a:ext cx="4648200" cy="609600"/>
          </a:xfrm>
          <a:prstGeom prst="borderCallout3">
            <a:avLst>
              <a:gd name="adj1" fmla="val 18750"/>
              <a:gd name="adj2" fmla="val -1639"/>
              <a:gd name="adj3" fmla="val 18750"/>
              <a:gd name="adj4" fmla="val -4884"/>
              <a:gd name="adj5" fmla="val -60676"/>
              <a:gd name="adj6" fmla="val -4884"/>
              <a:gd name="adj7" fmla="val -140106"/>
              <a:gd name="adj8" fmla="val 9940"/>
            </a:avLst>
          </a:prstGeom>
          <a:noFill/>
          <a:ln w="12700" cap="sq">
            <a:solidFill>
              <a:schemeClr val="tx1"/>
            </a:solidFill>
            <a:miter lim="800000"/>
            <a:headEnd type="none" w="sm" len="sm"/>
            <a:tailEnd type="none" w="sm" len="sm"/>
          </a:ln>
          <a:effectLst/>
        </p:spPr>
        <p:txBody>
          <a:bodyPr anchor="ctr"/>
          <a:lstStyle/>
          <a:p>
            <a:r>
              <a:rPr lang="en-US" sz="1200" b="1"/>
              <a:t>Word is used when you have remote I/O racks or communication through a specialty module like a Scanner</a:t>
            </a:r>
          </a:p>
        </p:txBody>
      </p:sp>
      <p:sp>
        <p:nvSpPr>
          <p:cNvPr id="262149" name="Line 5"/>
          <p:cNvSpPr>
            <a:spLocks noChangeShapeType="1"/>
          </p:cNvSpPr>
          <p:nvPr/>
        </p:nvSpPr>
        <p:spPr bwMode="auto">
          <a:xfrm flipV="1">
            <a:off x="1676400" y="3581400"/>
            <a:ext cx="0" cy="76200"/>
          </a:xfrm>
          <a:prstGeom prst="line">
            <a:avLst/>
          </a:prstGeom>
          <a:noFill/>
          <a:ln w="12700" cap="sq">
            <a:solidFill>
              <a:schemeClr val="tx1"/>
            </a:solidFill>
            <a:round/>
            <a:headEnd type="none" w="sm" len="sm"/>
            <a:tailEnd type="triangle" w="sm" len="sm"/>
          </a:ln>
          <a:effectLst/>
        </p:spPr>
        <p:txBody>
          <a:bodyPr/>
          <a:lstStyle/>
          <a:p>
            <a:endParaRPr lang="en-US"/>
          </a:p>
        </p:txBody>
      </p:sp>
      <p:sp>
        <p:nvSpPr>
          <p:cNvPr id="262150" name="Line 6"/>
          <p:cNvSpPr>
            <a:spLocks noChangeShapeType="1"/>
          </p:cNvSpPr>
          <p:nvPr/>
        </p:nvSpPr>
        <p:spPr bwMode="auto">
          <a:xfrm flipV="1">
            <a:off x="4648200" y="3733800"/>
            <a:ext cx="0" cy="762000"/>
          </a:xfrm>
          <a:prstGeom prst="line">
            <a:avLst/>
          </a:prstGeom>
          <a:noFill/>
          <a:ln w="12700" cap="sq">
            <a:solidFill>
              <a:schemeClr val="tx1"/>
            </a:solidFill>
            <a:round/>
            <a:headEnd type="none" w="sm" len="sm"/>
            <a:tailEnd type="none" w="sm" len="sm"/>
          </a:ln>
          <a:effectLst/>
        </p:spPr>
        <p:txBody>
          <a:bodyPr/>
          <a:lstStyle/>
          <a:p>
            <a:endParaRPr lang="en-US"/>
          </a:p>
        </p:txBody>
      </p:sp>
      <p:sp>
        <p:nvSpPr>
          <p:cNvPr id="262151" name="Line 7"/>
          <p:cNvSpPr>
            <a:spLocks noChangeShapeType="1"/>
          </p:cNvSpPr>
          <p:nvPr/>
        </p:nvSpPr>
        <p:spPr bwMode="auto">
          <a:xfrm flipV="1">
            <a:off x="4648200" y="3505200"/>
            <a:ext cx="609600" cy="228600"/>
          </a:xfrm>
          <a:prstGeom prst="line">
            <a:avLst/>
          </a:prstGeom>
          <a:noFill/>
          <a:ln w="12700" cap="sq">
            <a:solidFill>
              <a:schemeClr val="tx1"/>
            </a:solidFill>
            <a:round/>
            <a:headEnd type="none" w="sm" len="sm"/>
            <a:tailEnd type="triangle" w="sm" len="sm"/>
          </a:ln>
          <a:effectLst/>
        </p:spPr>
        <p:txBody>
          <a:bodyPr/>
          <a:lstStyle/>
          <a:p>
            <a:endParaRPr lang="en-US"/>
          </a:p>
        </p:txBody>
      </p:sp>
      <p:pic>
        <p:nvPicPr>
          <p:cNvPr id="10" name="Picture 9" descr="The Line.jpg"/>
          <p:cNvPicPr>
            <a:picLocks noChangeAspect="1"/>
          </p:cNvPicPr>
          <p:nvPr/>
        </p:nvPicPr>
        <p:blipFill>
          <a:blip r:embed="rId4"/>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ctrTitle"/>
          </p:nvPr>
        </p:nvSpPr>
        <p:spPr>
          <a:xfrm>
            <a:off x="381000" y="-76200"/>
            <a:ext cx="8305800" cy="1219200"/>
          </a:xfrm>
        </p:spPr>
        <p:txBody>
          <a:bodyPr/>
          <a:lstStyle/>
          <a:p>
            <a:r>
              <a:rPr lang="en-US" dirty="0"/>
              <a:t>PLC 5 Addressing</a:t>
            </a:r>
          </a:p>
        </p:txBody>
      </p:sp>
      <p:sp>
        <p:nvSpPr>
          <p:cNvPr id="5" name="Rectangle 6"/>
          <p:cNvSpPr>
            <a:spLocks noGrp="1" noChangeArrowheads="1"/>
          </p:cNvSpPr>
          <p:nvPr>
            <p:ph type="sldNum" sz="quarter" idx="12"/>
          </p:nvPr>
        </p:nvSpPr>
        <p:spPr/>
        <p:txBody>
          <a:bodyPr/>
          <a:lstStyle/>
          <a:p>
            <a:fld id="{8A1681D9-76CC-4EE5-973C-16504F17A5E3}" type="slidenum">
              <a:rPr lang="en-US"/>
              <a:pPr/>
              <a:t>41</a:t>
            </a:fld>
            <a:endParaRPr lang="en-US"/>
          </a:p>
        </p:txBody>
      </p:sp>
      <p:pic>
        <p:nvPicPr>
          <p:cNvPr id="264195" name="Picture 3"/>
          <p:cNvPicPr>
            <a:picLocks noChangeAspect="1" noChangeArrowheads="1"/>
          </p:cNvPicPr>
          <p:nvPr/>
        </p:nvPicPr>
        <p:blipFill>
          <a:blip r:embed="rId3"/>
          <a:srcRect/>
          <a:stretch>
            <a:fillRect/>
          </a:stretch>
        </p:blipFill>
        <p:spPr bwMode="auto">
          <a:xfrm>
            <a:off x="914400" y="1600200"/>
            <a:ext cx="7391400" cy="2895600"/>
          </a:xfrm>
          <a:prstGeom prst="rect">
            <a:avLst/>
          </a:prstGeom>
          <a:noFill/>
          <a:ln w="9525">
            <a:noFill/>
            <a:miter lim="800000"/>
            <a:headEnd/>
            <a:tailEnd/>
          </a:ln>
          <a:effectLst/>
        </p:spPr>
      </p:pic>
      <p:pic>
        <p:nvPicPr>
          <p:cNvPr id="6" name="Picture 5" descr="The Line.jpg"/>
          <p:cNvPicPr>
            <a:picLocks noChangeAspect="1"/>
          </p:cNvPicPr>
          <p:nvPr/>
        </p:nvPicPr>
        <p:blipFill>
          <a:blip r:embed="rId4"/>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10BE2D-E672-4227-8DD6-4DA861896502}" type="slidenum">
              <a:rPr lang="en-US" smtClean="0"/>
              <a:pPr/>
              <a:t>42</a:t>
            </a:fld>
            <a:endParaRPr lang="en-US" sz="1400">
              <a:latin typeface="Times" pitchFamily="18" charset="0"/>
            </a:endParaRPr>
          </a:p>
        </p:txBody>
      </p:sp>
      <p:sp>
        <p:nvSpPr>
          <p:cNvPr id="4" name="Title 3"/>
          <p:cNvSpPr>
            <a:spLocks noGrp="1"/>
          </p:cNvSpPr>
          <p:nvPr>
            <p:ph type="title"/>
          </p:nvPr>
        </p:nvSpPr>
        <p:spPr/>
        <p:txBody>
          <a:bodyPr/>
          <a:lstStyle/>
          <a:p>
            <a:r>
              <a:rPr lang="en-US" dirty="0" smtClean="0"/>
              <a:t>SLC Rack Configuration</a:t>
            </a:r>
            <a:endParaRPr lang="en-US" dirty="0"/>
          </a:p>
        </p:txBody>
      </p:sp>
      <p:graphicFrame>
        <p:nvGraphicFramePr>
          <p:cNvPr id="19" name="Table 18"/>
          <p:cNvGraphicFramePr>
            <a:graphicFrameLocks noGrp="1"/>
          </p:cNvGraphicFramePr>
          <p:nvPr/>
        </p:nvGraphicFramePr>
        <p:xfrm>
          <a:off x="762000" y="1752600"/>
          <a:ext cx="7772401" cy="4612789"/>
        </p:xfrm>
        <a:graphic>
          <a:graphicData uri="http://schemas.openxmlformats.org/drawingml/2006/table">
            <a:tbl>
              <a:tblPr/>
              <a:tblGrid>
                <a:gridCol w="251689"/>
                <a:gridCol w="994772"/>
                <a:gridCol w="994772"/>
                <a:gridCol w="575290"/>
                <a:gridCol w="994772"/>
                <a:gridCol w="988778"/>
                <a:gridCol w="988778"/>
                <a:gridCol w="994772"/>
                <a:gridCol w="988778"/>
              </a:tblGrid>
              <a:tr h="132747">
                <a:tc gridSpan="9">
                  <a:txBody>
                    <a:bodyPr/>
                    <a:lstStyle/>
                    <a:p>
                      <a:pPr algn="ctr" fontAlgn="b"/>
                      <a:r>
                        <a:rPr lang="en-US" sz="700" b="1" i="0" u="none" strike="noStrike" dirty="0">
                          <a:latin typeface="Arial"/>
                        </a:rPr>
                        <a:t>SLC Rack </a:t>
                      </a:r>
                      <a:r>
                        <a:rPr lang="en-US" sz="700" b="1" i="0" u="none" strike="noStrike" dirty="0" smtClean="0">
                          <a:latin typeface="Arial"/>
                        </a:rPr>
                        <a:t>Configuration </a:t>
                      </a:r>
                      <a:r>
                        <a:rPr lang="en-US" sz="700" b="1" i="0" u="none" strike="noStrike" dirty="0">
                          <a:latin typeface="Arial"/>
                        </a:rPr>
                        <a:t>Worksheet</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3938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205578">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700" b="0" i="0" u="none" strike="noStrike" dirty="0">
                        <a:latin typeface="Times New Roman"/>
                      </a:endParaRPr>
                    </a:p>
                  </a:txBody>
                  <a:tcPr marL="142388"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r>
              <a:tr h="13938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3938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r>
              <a:tr h="13938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3938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r>
              <a:tr h="13938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700" b="0" i="0" u="none" strike="noStrike">
                        <a:latin typeface="Times New Roman"/>
                      </a:endParaRPr>
                    </a:p>
                  </a:txBody>
                  <a:tcPr marL="142388"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Type:</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Type:</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Type:</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Slot #:</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Slot #:</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Slot #:</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Baud Rate:</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Word:</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Word:</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endParaRPr lang="en-US" sz="500" b="0" i="0" u="none" strike="noStrike">
                        <a:latin typeface="Arial"/>
                      </a:endParaRPr>
                    </a:p>
                  </a:txBody>
                  <a:tcPr marL="0" marR="0" marT="0" marB="0" anchor="ctr">
                    <a:lnL>
                      <a:noFill/>
                    </a:lnL>
                    <a:lnR>
                      <a:noFill/>
                    </a:lnR>
                    <a:lnT>
                      <a:noFill/>
                    </a:lnT>
                    <a:lnB>
                      <a:noFill/>
                    </a:lnB>
                  </a:tcPr>
                </a:tc>
                <a:tc>
                  <a:txBody>
                    <a:bodyPr/>
                    <a:lstStyle/>
                    <a:p>
                      <a:pPr algn="r" fontAlgn="b"/>
                      <a:endParaRPr lang="en-US" sz="6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 of bits:</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en-US" sz="600" b="0" i="0" u="none" strike="noStrike">
                        <a:latin typeface="Arial"/>
                      </a:endParaRPr>
                    </a:p>
                  </a:txBody>
                  <a:tcPr marL="0" marR="0" marT="0" marB="0" anchor="b">
                    <a:lnL>
                      <a:noFill/>
                    </a:lnL>
                    <a:lnR>
                      <a:noFill/>
                    </a:lnR>
                    <a:lnT>
                      <a:noFill/>
                    </a:lnT>
                    <a:lnB>
                      <a:noFill/>
                    </a:lnB>
                  </a:tcPr>
                </a:tc>
                <a:tc>
                  <a:txBody>
                    <a:bodyPr/>
                    <a:lstStyle/>
                    <a:p>
                      <a:pPr algn="r" fontAlgn="ctr"/>
                      <a:r>
                        <a:rPr lang="en-US" sz="500" b="0" i="0" u="none" strike="noStrike">
                          <a:latin typeface="Arial"/>
                        </a:rPr>
                        <a:t># of bits:</a:t>
                      </a:r>
                    </a:p>
                  </a:txBody>
                  <a:tcPr marL="0" marR="0" marT="0" marB="0" anchor="ctr">
                    <a:lnL>
                      <a:noFill/>
                    </a:lnL>
                    <a:lnR>
                      <a:noFill/>
                    </a:lnR>
                    <a:lnT>
                      <a:noFill/>
                    </a:lnT>
                    <a:lnB>
                      <a:noFill/>
                    </a:lnB>
                  </a:tcPr>
                </a:tc>
                <a:tc>
                  <a:txBody>
                    <a:bodyPr/>
                    <a:lstStyle/>
                    <a:p>
                      <a:pPr algn="r" fontAlgn="b"/>
                      <a:r>
                        <a:rPr lang="en-US" sz="6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500" b="1" i="0" u="none" strike="noStrike">
                          <a:latin typeface="Arial"/>
                        </a:rPr>
                        <a:t>Processor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6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latin typeface="Arial"/>
                        </a:rPr>
                        <a:t>Slot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latin typeface="Arial"/>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latin typeface="Arial"/>
                        </a:rPr>
                        <a:t>Baud Rate:</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600" b="0" i="0" u="none" strike="noStrike">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9473">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latin typeface="Arial"/>
                        </a:rPr>
                        <a:t>Processor Type:</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600" b="0" i="0" u="none" strike="noStrike">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6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r>
              <a:tr h="112835">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ctr" fontAlgn="ctr"/>
                      <a:endParaRPr lang="en-US" sz="500" b="0" i="0" u="none" strike="noStrike">
                        <a:latin typeface="Arial"/>
                      </a:endParaRPr>
                    </a:p>
                  </a:txBody>
                  <a:tcPr marL="0" marR="0" marT="0" marB="0" anchor="ctr">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c>
                  <a:txBody>
                    <a:bodyPr/>
                    <a:lstStyle/>
                    <a:p>
                      <a:pPr algn="l" fontAlgn="b"/>
                      <a:endParaRPr lang="en-US" sz="600" b="0" i="0" u="none" strike="noStrike" dirty="0">
                        <a:latin typeface="Arial"/>
                      </a:endParaRPr>
                    </a:p>
                  </a:txBody>
                  <a:tcPr marL="0" marR="0" marT="0" marB="0" anchor="b">
                    <a:lnL>
                      <a:noFill/>
                    </a:lnL>
                    <a:lnR>
                      <a:noFill/>
                    </a:lnR>
                    <a:lnT>
                      <a:noFill/>
                    </a:lnT>
                    <a:lnB>
                      <a:noFill/>
                    </a:lnB>
                  </a:tcPr>
                </a:tc>
              </a:tr>
            </a:tbl>
          </a:graphicData>
        </a:graphic>
      </p:graphicFrame>
      <p:pic>
        <p:nvPicPr>
          <p:cNvPr id="21" name="Picture 20"/>
          <p:cNvPicPr>
            <a:picLocks noChangeAspect="1" noChangeArrowheads="1"/>
          </p:cNvPicPr>
          <p:nvPr/>
        </p:nvPicPr>
        <p:blipFill>
          <a:blip r:embed="rId3"/>
          <a:srcRect/>
          <a:stretch>
            <a:fillRect/>
          </a:stretch>
        </p:blipFill>
        <p:spPr bwMode="auto">
          <a:xfrm>
            <a:off x="4114800" y="3200400"/>
            <a:ext cx="1133475" cy="1362075"/>
          </a:xfrm>
          <a:prstGeom prst="rect">
            <a:avLst/>
          </a:prstGeom>
          <a:noFill/>
        </p:spPr>
      </p:pic>
      <p:pic>
        <p:nvPicPr>
          <p:cNvPr id="22" name="Picture 21"/>
          <p:cNvPicPr>
            <a:picLocks noChangeAspect="1" noChangeArrowheads="1"/>
          </p:cNvPicPr>
          <p:nvPr/>
        </p:nvPicPr>
        <p:blipFill>
          <a:blip r:embed="rId3"/>
          <a:srcRect/>
          <a:stretch>
            <a:fillRect/>
          </a:stretch>
        </p:blipFill>
        <p:spPr bwMode="auto">
          <a:xfrm>
            <a:off x="7239000" y="3276600"/>
            <a:ext cx="1133475" cy="1362075"/>
          </a:xfrm>
          <a:prstGeom prst="rect">
            <a:avLst/>
          </a:prstGeom>
          <a:noFill/>
        </p:spPr>
      </p:pic>
      <p:pic>
        <p:nvPicPr>
          <p:cNvPr id="23" name="Picture 22"/>
          <p:cNvPicPr>
            <a:picLocks noChangeAspect="1" noChangeArrowheads="1"/>
          </p:cNvPicPr>
          <p:nvPr/>
        </p:nvPicPr>
        <p:blipFill>
          <a:blip r:embed="rId4"/>
          <a:srcRect/>
          <a:stretch>
            <a:fillRect/>
          </a:stretch>
        </p:blipFill>
        <p:spPr bwMode="auto">
          <a:xfrm>
            <a:off x="3505200" y="1981200"/>
            <a:ext cx="2224770" cy="1038226"/>
          </a:xfrm>
          <a:prstGeom prst="rect">
            <a:avLst/>
          </a:prstGeom>
          <a:noFill/>
        </p:spPr>
      </p:pic>
      <p:cxnSp>
        <p:nvCxnSpPr>
          <p:cNvPr id="24" name="Elbow Connector 12"/>
          <p:cNvCxnSpPr/>
          <p:nvPr/>
        </p:nvCxnSpPr>
        <p:spPr>
          <a:xfrm rot="10800000" flipV="1">
            <a:off x="2090738" y="2971800"/>
            <a:ext cx="2252662" cy="2286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596607" y="3023393"/>
            <a:ext cx="40957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4075906" y="2857500"/>
            <a:ext cx="769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Elbow Connector 23"/>
          <p:cNvCxnSpPr/>
          <p:nvPr/>
        </p:nvCxnSpPr>
        <p:spPr>
          <a:xfrm>
            <a:off x="5486400" y="2971800"/>
            <a:ext cx="2262188" cy="35242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372894" y="2856706"/>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5791200"/>
            <a:ext cx="294322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823913" y="4329113"/>
            <a:ext cx="286702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00" y="2895600"/>
            <a:ext cx="3505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4267200" y="2895600"/>
            <a:ext cx="1524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Picture 47" descr="The Line.jpg"/>
          <p:cNvPicPr>
            <a:picLocks noChangeAspect="1"/>
          </p:cNvPicPr>
          <p:nvPr/>
        </p:nvPicPr>
        <p:blipFill>
          <a:blip r:embed="rId5"/>
          <a:stretch>
            <a:fillRect/>
          </a:stretch>
        </p:blipFill>
        <p:spPr>
          <a:xfrm>
            <a:off x="0" y="1066800"/>
            <a:ext cx="9144000" cy="202036"/>
          </a:xfrm>
          <a:prstGeom prst="rect">
            <a:avLst/>
          </a:prstGeom>
        </p:spPr>
      </p:pic>
      <p:pic>
        <p:nvPicPr>
          <p:cNvPr id="49" name="Picture 48"/>
          <p:cNvPicPr>
            <a:picLocks noChangeAspect="1" noChangeArrowheads="1"/>
          </p:cNvPicPr>
          <p:nvPr/>
        </p:nvPicPr>
        <p:blipFill>
          <a:blip r:embed="rId6"/>
          <a:srcRect/>
          <a:stretch>
            <a:fillRect/>
          </a:stretch>
        </p:blipFill>
        <p:spPr bwMode="auto">
          <a:xfrm>
            <a:off x="1905000" y="3200400"/>
            <a:ext cx="681340" cy="157162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609600" y="228600"/>
            <a:ext cx="7772400" cy="1143000"/>
          </a:xfrm>
        </p:spPr>
        <p:txBody>
          <a:bodyPr>
            <a:normAutofit fontScale="90000"/>
          </a:bodyPr>
          <a:lstStyle/>
          <a:p>
            <a:pPr algn="ctr"/>
            <a:r>
              <a:rPr lang="en-US" dirty="0"/>
              <a:t>Remote I/O Scanner Configuration </a:t>
            </a:r>
          </a:p>
        </p:txBody>
      </p:sp>
      <p:sp>
        <p:nvSpPr>
          <p:cNvPr id="271363" name="Rectangle 3"/>
          <p:cNvSpPr>
            <a:spLocks noGrp="1" noChangeArrowheads="1"/>
          </p:cNvSpPr>
          <p:nvPr>
            <p:ph type="subTitle" idx="1"/>
          </p:nvPr>
        </p:nvSpPr>
        <p:spPr>
          <a:xfrm>
            <a:off x="1295400" y="1905000"/>
            <a:ext cx="6400800" cy="2895600"/>
          </a:xfrm>
        </p:spPr>
        <p:txBody>
          <a:bodyPr>
            <a:normAutofit/>
          </a:bodyPr>
          <a:lstStyle/>
          <a:p>
            <a:pPr marL="609600" indent="-609600" algn="l">
              <a:buClr>
                <a:srgbClr val="00B0F0"/>
              </a:buClr>
              <a:buFont typeface="Lucida Sans Unicode" pitchFamily="34" charset="0"/>
              <a:buChar char="▶"/>
            </a:pPr>
            <a:r>
              <a:rPr lang="en-US" sz="1800" dirty="0">
                <a:solidFill>
                  <a:schemeClr val="tx1"/>
                </a:solidFill>
              </a:rPr>
              <a:t>The Remote I/O Scanner enables communication between an SLC-500 processor and remotely located RIO compatible devices.</a:t>
            </a:r>
          </a:p>
          <a:p>
            <a:pPr marL="609600" indent="-609600" algn="l">
              <a:buClr>
                <a:srgbClr val="00B0F0"/>
              </a:buClr>
              <a:buFont typeface="Lucida Sans Unicode" pitchFamily="34" charset="0"/>
              <a:buChar char="▶"/>
            </a:pPr>
            <a:r>
              <a:rPr lang="en-US" sz="1800" dirty="0">
                <a:solidFill>
                  <a:schemeClr val="tx1"/>
                </a:solidFill>
              </a:rPr>
              <a:t>The remote I/O Scanner can support up to 32 input image and 32 output image words, each being 16 bits long.( </a:t>
            </a:r>
            <a:r>
              <a:rPr lang="en-US" sz="1800" b="1" dirty="0">
                <a:solidFill>
                  <a:schemeClr val="tx1"/>
                </a:solidFill>
              </a:rPr>
              <a:t>The scanner acts like 32 input and 32 output modules in one slot</a:t>
            </a:r>
            <a:r>
              <a:rPr lang="en-US" sz="1800" dirty="0">
                <a:solidFill>
                  <a:schemeClr val="tx1"/>
                </a:solidFill>
              </a:rPr>
              <a:t>)</a:t>
            </a:r>
          </a:p>
          <a:p>
            <a:pPr marL="609600" indent="-609600" algn="l">
              <a:buClr>
                <a:srgbClr val="00B0F0"/>
              </a:buClr>
              <a:buFont typeface="Lucida Sans Unicode" pitchFamily="34" charset="0"/>
              <a:buChar char="▶"/>
            </a:pPr>
            <a:r>
              <a:rPr lang="en-US" sz="1800" dirty="0">
                <a:solidFill>
                  <a:schemeClr val="tx1"/>
                </a:solidFill>
              </a:rPr>
              <a:t>A Rack consists of 8 Input and 8 Output words.</a:t>
            </a:r>
          </a:p>
          <a:p>
            <a:pPr marL="1066800" lvl="1" indent="-609600" algn="l">
              <a:buClr>
                <a:schemeClr val="tx1"/>
              </a:buClr>
              <a:buFont typeface="Arial" pitchFamily="34" charset="0"/>
              <a:buChar char="•"/>
            </a:pPr>
            <a:r>
              <a:rPr lang="en-US" sz="1400" dirty="0">
                <a:solidFill>
                  <a:schemeClr val="tx1"/>
                </a:solidFill>
              </a:rPr>
              <a:t>This allows a maximum of 4 Logical Racks.</a:t>
            </a:r>
          </a:p>
          <a:p>
            <a:pPr marL="1066800" lvl="1" indent="-609600" algn="l">
              <a:buClr>
                <a:schemeClr val="tx1"/>
              </a:buClr>
              <a:buFont typeface="Arial" pitchFamily="34" charset="0"/>
              <a:buChar char="•"/>
            </a:pPr>
            <a:r>
              <a:rPr lang="en-US" sz="1400" dirty="0">
                <a:solidFill>
                  <a:schemeClr val="tx1"/>
                </a:solidFill>
              </a:rPr>
              <a:t>(32 input/output words/8= 4 logical Racks)</a:t>
            </a:r>
          </a:p>
          <a:p>
            <a:pPr marL="609600" indent="-609600" algn="l">
              <a:buClr>
                <a:schemeClr val="tx1"/>
              </a:buClr>
              <a:buFontTx/>
              <a:buChar char="•"/>
            </a:pPr>
            <a:endParaRPr lang="en-US" sz="1800" dirty="0">
              <a:solidFill>
                <a:srgbClr val="FF0000"/>
              </a:solidFill>
            </a:endParaRPr>
          </a:p>
          <a:p>
            <a:pPr marL="609600" indent="-609600" algn="l"/>
            <a:endParaRPr lang="en-US" dirty="0"/>
          </a:p>
          <a:p>
            <a:pPr marL="609600" indent="-609600" algn="l"/>
            <a:endParaRPr lang="en-US" dirty="0"/>
          </a:p>
        </p:txBody>
      </p:sp>
      <p:sp>
        <p:nvSpPr>
          <p:cNvPr id="5" name="Rectangle 6"/>
          <p:cNvSpPr>
            <a:spLocks noGrp="1" noChangeArrowheads="1"/>
          </p:cNvSpPr>
          <p:nvPr>
            <p:ph type="sldNum" sz="quarter" idx="12"/>
          </p:nvPr>
        </p:nvSpPr>
        <p:spPr/>
        <p:txBody>
          <a:bodyPr/>
          <a:lstStyle/>
          <a:p>
            <a:fld id="{C1A51E86-EF79-42B5-8B13-C0B3E7CF7529}" type="slidenum">
              <a:rPr lang="en-US"/>
              <a:pPr/>
              <a:t>43</a:t>
            </a:fld>
            <a:endParaRPr lang="en-US"/>
          </a:p>
        </p:txBody>
      </p:sp>
      <p:pic>
        <p:nvPicPr>
          <p:cNvPr id="6" name="Picture 5" descr="The Line.jpg"/>
          <p:cNvPicPr>
            <a:picLocks noChangeAspect="1"/>
          </p:cNvPicPr>
          <p:nvPr/>
        </p:nvPicPr>
        <p:blipFill>
          <a:blip r:embed="rId3"/>
          <a:stretch>
            <a:fillRect/>
          </a:stretch>
        </p:blipFill>
        <p:spPr>
          <a:xfrm>
            <a:off x="0" y="1245764"/>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dissolve">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1363">
                                            <p:txEl>
                                              <p:pRg st="1" end="1"/>
                                            </p:txEl>
                                          </p:spTgt>
                                        </p:tgtEl>
                                        <p:attrNameLst>
                                          <p:attrName>style.visibility</p:attrName>
                                        </p:attrNameLst>
                                      </p:cBhvr>
                                      <p:to>
                                        <p:strVal val="visible"/>
                                      </p:to>
                                    </p:set>
                                    <p:animEffect transition="in" filter="dissolve">
                                      <p:cBhvr>
                                        <p:cTn id="12" dur="500"/>
                                        <p:tgtEl>
                                          <p:spTgt spid="271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1363">
                                            <p:txEl>
                                              <p:pRg st="2" end="2"/>
                                            </p:txEl>
                                          </p:spTgt>
                                        </p:tgtEl>
                                        <p:attrNameLst>
                                          <p:attrName>style.visibility</p:attrName>
                                        </p:attrNameLst>
                                      </p:cBhvr>
                                      <p:to>
                                        <p:strVal val="visible"/>
                                      </p:to>
                                    </p:set>
                                    <p:animEffect transition="in" filter="dissolve">
                                      <p:cBhvr>
                                        <p:cTn id="17" dur="500"/>
                                        <p:tgtEl>
                                          <p:spTgt spid="271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1363">
                                            <p:txEl>
                                              <p:pRg st="3" end="3"/>
                                            </p:txEl>
                                          </p:spTgt>
                                        </p:tgtEl>
                                        <p:attrNameLst>
                                          <p:attrName>style.visibility</p:attrName>
                                        </p:attrNameLst>
                                      </p:cBhvr>
                                      <p:to>
                                        <p:strVal val="visible"/>
                                      </p:to>
                                    </p:set>
                                    <p:animEffect transition="in" filter="dissolve">
                                      <p:cBhvr>
                                        <p:cTn id="22" dur="500"/>
                                        <p:tgtEl>
                                          <p:spTgt spid="271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1363">
                                            <p:txEl>
                                              <p:pRg st="4" end="4"/>
                                            </p:txEl>
                                          </p:spTgt>
                                        </p:tgtEl>
                                        <p:attrNameLst>
                                          <p:attrName>style.visibility</p:attrName>
                                        </p:attrNameLst>
                                      </p:cBhvr>
                                      <p:to>
                                        <p:strVal val="visible"/>
                                      </p:to>
                                    </p:set>
                                    <p:animEffect transition="in" filter="dissolve">
                                      <p:cBhvr>
                                        <p:cTn id="27" dur="500"/>
                                        <p:tgtEl>
                                          <p:spTgt spid="271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idx="1"/>
          </p:nvPr>
        </p:nvSpPr>
        <p:spPr>
          <a:xfrm>
            <a:off x="381000" y="1600200"/>
            <a:ext cx="8382000" cy="5257800"/>
          </a:xfrm>
        </p:spPr>
        <p:txBody>
          <a:bodyPr>
            <a:normAutofit fontScale="92500" lnSpcReduction="10000"/>
          </a:bodyPr>
          <a:lstStyle/>
          <a:p>
            <a:pPr>
              <a:lnSpc>
                <a:spcPct val="90000"/>
              </a:lnSpc>
            </a:pPr>
            <a:r>
              <a:rPr lang="en-US" dirty="0"/>
              <a:t>Using the RIO Configuration Worksheet  and the illustration on the board, lets MAP a few RIO signals.</a:t>
            </a:r>
          </a:p>
          <a:p>
            <a:pPr>
              <a:lnSpc>
                <a:spcPct val="90000"/>
              </a:lnSpc>
              <a:buFontTx/>
              <a:buNone/>
            </a:pPr>
            <a:endParaRPr lang="en-US" dirty="0"/>
          </a:p>
          <a:p>
            <a:pPr>
              <a:lnSpc>
                <a:spcPct val="90000"/>
              </a:lnSpc>
            </a:pPr>
            <a:r>
              <a:rPr lang="en-US" dirty="0"/>
              <a:t>We will use the SLC DEMO and the attached </a:t>
            </a:r>
            <a:r>
              <a:rPr lang="en-US" dirty="0" smtClean="0"/>
              <a:t>PV550 </a:t>
            </a:r>
            <a:r>
              <a:rPr lang="en-US" dirty="0"/>
              <a:t>for this.</a:t>
            </a:r>
          </a:p>
          <a:p>
            <a:pPr>
              <a:lnSpc>
                <a:spcPct val="90000"/>
              </a:lnSpc>
              <a:buFontTx/>
              <a:buNone/>
            </a:pPr>
            <a:endParaRPr lang="en-US" dirty="0"/>
          </a:p>
          <a:p>
            <a:pPr>
              <a:lnSpc>
                <a:spcPct val="90000"/>
              </a:lnSpc>
              <a:buFontTx/>
              <a:buNone/>
            </a:pPr>
            <a:r>
              <a:rPr lang="en-US" dirty="0"/>
              <a:t>	Instructor Objective:</a:t>
            </a:r>
          </a:p>
          <a:p>
            <a:pPr>
              <a:lnSpc>
                <a:spcPct val="90000"/>
              </a:lnSpc>
            </a:pPr>
            <a:r>
              <a:rPr lang="en-US" dirty="0" smtClean="0"/>
              <a:t>Draw </a:t>
            </a:r>
            <a:r>
              <a:rPr lang="en-US" dirty="0"/>
              <a:t>the layout of the SLC DEMO in addition to the RIO</a:t>
            </a:r>
          </a:p>
          <a:p>
            <a:pPr>
              <a:lnSpc>
                <a:spcPct val="90000"/>
              </a:lnSpc>
            </a:pPr>
            <a:r>
              <a:rPr lang="en-US" dirty="0" smtClean="0"/>
              <a:t>Configuration</a:t>
            </a:r>
            <a:r>
              <a:rPr lang="en-US" dirty="0"/>
              <a:t>.</a:t>
            </a:r>
          </a:p>
          <a:p>
            <a:pPr>
              <a:lnSpc>
                <a:spcPct val="90000"/>
              </a:lnSpc>
              <a:buFontTx/>
              <a:buNone/>
            </a:pPr>
            <a:r>
              <a:rPr lang="en-US" dirty="0"/>
              <a:t>	Explain what I/O and ladder logic will be used.</a:t>
            </a:r>
          </a:p>
          <a:p>
            <a:pPr>
              <a:lnSpc>
                <a:spcPct val="90000"/>
              </a:lnSpc>
              <a:buFontTx/>
              <a:buNone/>
            </a:pPr>
            <a:r>
              <a:rPr lang="en-US" dirty="0"/>
              <a:t>	Show how PV is configured</a:t>
            </a:r>
          </a:p>
          <a:p>
            <a:pPr>
              <a:lnSpc>
                <a:spcPct val="90000"/>
              </a:lnSpc>
              <a:buFontTx/>
              <a:buNone/>
            </a:pPr>
            <a:endParaRPr lang="en-US" dirty="0">
              <a:solidFill>
                <a:srgbClr val="FC0128"/>
              </a:solidFill>
            </a:endParaRPr>
          </a:p>
          <a:p>
            <a:pPr>
              <a:lnSpc>
                <a:spcPct val="90000"/>
              </a:lnSpc>
              <a:buFontTx/>
              <a:buNone/>
            </a:pPr>
            <a:r>
              <a:rPr lang="en-US" dirty="0">
                <a:solidFill>
                  <a:srgbClr val="FC0128"/>
                </a:solidFill>
              </a:rPr>
              <a:t>	 </a:t>
            </a:r>
          </a:p>
          <a:p>
            <a:pPr>
              <a:lnSpc>
                <a:spcPct val="90000"/>
              </a:lnSpc>
            </a:pPr>
            <a:endParaRPr lang="en-US" dirty="0"/>
          </a:p>
        </p:txBody>
      </p:sp>
      <p:sp>
        <p:nvSpPr>
          <p:cNvPr id="4" name="Slide Number Placeholder 3"/>
          <p:cNvSpPr>
            <a:spLocks noGrp="1"/>
          </p:cNvSpPr>
          <p:nvPr>
            <p:ph type="sldNum" sz="quarter" idx="12"/>
          </p:nvPr>
        </p:nvSpPr>
        <p:spPr/>
        <p:txBody>
          <a:bodyPr/>
          <a:lstStyle/>
          <a:p>
            <a:fld id="{E2563416-BE88-488A-9459-9458A10CF08D}" type="slidenum">
              <a:rPr lang="en-US"/>
              <a:pPr/>
              <a:t>44</a:t>
            </a:fld>
            <a:endParaRPr lang="en-US" sz="1400">
              <a:latin typeface="Times" pitchFamily="18" charset="0"/>
            </a:endParaRPr>
          </a:p>
        </p:txBody>
      </p:sp>
      <p:sp>
        <p:nvSpPr>
          <p:cNvPr id="275458" name="Rectangle 2"/>
          <p:cNvSpPr>
            <a:spLocks noGrp="1" noChangeArrowheads="1"/>
          </p:cNvSpPr>
          <p:nvPr>
            <p:ph type="title"/>
          </p:nvPr>
        </p:nvSpPr>
        <p:spPr/>
        <p:txBody>
          <a:bodyPr/>
          <a:lstStyle/>
          <a:p>
            <a:r>
              <a:rPr lang="en-US"/>
              <a:t>RIO Mapping</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Effect transition="in" filter="dissolve">
                                      <p:cBhvr>
                                        <p:cTn id="7" dur="500"/>
                                        <p:tgtEl>
                                          <p:spTgt spid="275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5459">
                                            <p:txEl>
                                              <p:pRg st="2" end="2"/>
                                            </p:txEl>
                                          </p:spTgt>
                                        </p:tgtEl>
                                        <p:attrNameLst>
                                          <p:attrName>style.visibility</p:attrName>
                                        </p:attrNameLst>
                                      </p:cBhvr>
                                      <p:to>
                                        <p:strVal val="visible"/>
                                      </p:to>
                                    </p:set>
                                    <p:animEffect transition="in" filter="dissolve">
                                      <p:cBhvr>
                                        <p:cTn id="12" dur="500"/>
                                        <p:tgtEl>
                                          <p:spTgt spid="275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5459">
                                            <p:txEl>
                                              <p:pRg st="4" end="4"/>
                                            </p:txEl>
                                          </p:spTgt>
                                        </p:tgtEl>
                                        <p:attrNameLst>
                                          <p:attrName>style.visibility</p:attrName>
                                        </p:attrNameLst>
                                      </p:cBhvr>
                                      <p:to>
                                        <p:strVal val="visible"/>
                                      </p:to>
                                    </p:set>
                                    <p:animEffect transition="in" filter="dissolve">
                                      <p:cBhvr>
                                        <p:cTn id="17" dur="500"/>
                                        <p:tgtEl>
                                          <p:spTgt spid="275459">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75459">
                                            <p:txEl>
                                              <p:pRg st="5" end="5"/>
                                            </p:txEl>
                                          </p:spTgt>
                                        </p:tgtEl>
                                        <p:attrNameLst>
                                          <p:attrName>style.visibility</p:attrName>
                                        </p:attrNameLst>
                                      </p:cBhvr>
                                      <p:to>
                                        <p:strVal val="visible"/>
                                      </p:to>
                                    </p:set>
                                    <p:animEffect transition="in" filter="dissolve">
                                      <p:cBhvr>
                                        <p:cTn id="20" dur="500"/>
                                        <p:tgtEl>
                                          <p:spTgt spid="275459">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275459">
                                            <p:txEl>
                                              <p:pRg st="6" end="6"/>
                                            </p:txEl>
                                          </p:spTgt>
                                        </p:tgtEl>
                                        <p:attrNameLst>
                                          <p:attrName>style.visibility</p:attrName>
                                        </p:attrNameLst>
                                      </p:cBhvr>
                                      <p:to>
                                        <p:strVal val="visible"/>
                                      </p:to>
                                    </p:set>
                                    <p:animEffect transition="in" filter="dissolve">
                                      <p:cBhvr>
                                        <p:cTn id="23" dur="500"/>
                                        <p:tgtEl>
                                          <p:spTgt spid="275459">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275459">
                                            <p:txEl>
                                              <p:pRg st="7" end="7"/>
                                            </p:txEl>
                                          </p:spTgt>
                                        </p:tgtEl>
                                        <p:attrNameLst>
                                          <p:attrName>style.visibility</p:attrName>
                                        </p:attrNameLst>
                                      </p:cBhvr>
                                      <p:to>
                                        <p:strVal val="visible"/>
                                      </p:to>
                                    </p:set>
                                    <p:animEffect transition="in" filter="dissolve">
                                      <p:cBhvr>
                                        <p:cTn id="26" dur="500"/>
                                        <p:tgtEl>
                                          <p:spTgt spid="275459">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75459">
                                            <p:txEl>
                                              <p:pRg st="8" end="8"/>
                                            </p:txEl>
                                          </p:spTgt>
                                        </p:tgtEl>
                                        <p:attrNameLst>
                                          <p:attrName>style.visibility</p:attrName>
                                        </p:attrNameLst>
                                      </p:cBhvr>
                                      <p:to>
                                        <p:strVal val="visible"/>
                                      </p:to>
                                    </p:set>
                                    <p:animEffect transition="in" filter="dissolve">
                                      <p:cBhvr>
                                        <p:cTn id="29" dur="500"/>
                                        <p:tgtEl>
                                          <p:spTgt spid="2754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lstStyle/>
          <a:p>
            <a:r>
              <a:rPr lang="en-US" dirty="0" smtClean="0"/>
              <a:t>Rio Configuration Worksheet</a:t>
            </a:r>
            <a:endParaRPr lang="en-US" dirty="0"/>
          </a:p>
        </p:txBody>
      </p:sp>
      <p:graphicFrame>
        <p:nvGraphicFramePr>
          <p:cNvPr id="4" name="Table 3"/>
          <p:cNvGraphicFramePr>
            <a:graphicFrameLocks noGrp="1"/>
          </p:cNvGraphicFramePr>
          <p:nvPr/>
        </p:nvGraphicFramePr>
        <p:xfrm>
          <a:off x="1524000" y="1752600"/>
          <a:ext cx="6095999" cy="4032144"/>
        </p:xfrm>
        <a:graphic>
          <a:graphicData uri="http://schemas.openxmlformats.org/drawingml/2006/table">
            <a:tbl>
              <a:tblPr/>
              <a:tblGrid>
                <a:gridCol w="1354109"/>
                <a:gridCol w="142934"/>
                <a:gridCol w="1354109"/>
                <a:gridCol w="142934"/>
                <a:gridCol w="1354109"/>
                <a:gridCol w="142934"/>
                <a:gridCol w="1354109"/>
                <a:gridCol w="250761"/>
              </a:tblGrid>
              <a:tr h="81096">
                <a:tc>
                  <a:txBody>
                    <a:bodyPr/>
                    <a:lstStyle/>
                    <a:p>
                      <a:pPr algn="ctr" fontAlgn="ctr"/>
                      <a:r>
                        <a:rPr lang="en-US" sz="1400" b="0" i="0" u="none" strike="noStrike" dirty="0">
                          <a:latin typeface="Arial"/>
                        </a:rPr>
                        <a:t>I</a:t>
                      </a:r>
                    </a:p>
                  </a:txBody>
                  <a:tcPr marL="0" marR="0" marT="0" marB="0" anchor="ctr">
                    <a:lnL>
                      <a:noFill/>
                    </a:lnL>
                    <a:lnR>
                      <a:noFill/>
                    </a:lnR>
                    <a:lnT>
                      <a:noFill/>
                    </a:lnT>
                    <a:lnB>
                      <a:noFill/>
                    </a:lnB>
                  </a:tcPr>
                </a:tc>
                <a:tc>
                  <a:txBody>
                    <a:bodyPr/>
                    <a:lstStyle/>
                    <a:p>
                      <a:pPr algn="ctr" fontAlgn="ctr"/>
                      <a:r>
                        <a:rPr lang="en-US" sz="1400" b="1" i="0" u="none" strike="noStrike">
                          <a:latin typeface="Arial"/>
                        </a:rPr>
                        <a:t>:</a:t>
                      </a:r>
                    </a:p>
                  </a:txBody>
                  <a:tcPr marL="0" marR="0" marT="0" marB="0" anchor="ctr">
                    <a:lnL>
                      <a:noFill/>
                    </a:lnL>
                    <a:lnR>
                      <a:noFill/>
                    </a:lnR>
                    <a:lnT>
                      <a:noFill/>
                    </a:lnT>
                    <a:lnB>
                      <a:noFill/>
                    </a:lnB>
                  </a:tcPr>
                </a:tc>
                <a:tc>
                  <a:txBody>
                    <a:bodyPr/>
                    <a:lstStyle/>
                    <a:p>
                      <a:pPr algn="ctr" fontAlgn="ctr"/>
                      <a:r>
                        <a:rPr lang="en-US" sz="1400" b="0" i="0" u="sng" strike="noStrike">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latin typeface="Arial"/>
                        </a:rPr>
                        <a:t>.</a:t>
                      </a:r>
                    </a:p>
                  </a:txBody>
                  <a:tcPr marL="0" marR="0" marT="0" marB="0" anchor="ctr">
                    <a:lnL>
                      <a:noFill/>
                    </a:lnL>
                    <a:lnR>
                      <a:noFill/>
                    </a:lnR>
                    <a:lnT>
                      <a:noFill/>
                    </a:lnT>
                    <a:lnB>
                      <a:noFill/>
                    </a:lnB>
                  </a:tcPr>
                </a:tc>
                <a:tc>
                  <a:txBody>
                    <a:bodyPr/>
                    <a:lstStyle/>
                    <a:p>
                      <a:pPr algn="ctr" fontAlgn="ctr"/>
                      <a:r>
                        <a:rPr lang="en-US" sz="1400" b="0" i="0" u="none" strike="noStrike">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latin typeface="Arial"/>
                        </a:rPr>
                        <a:t>/</a:t>
                      </a:r>
                    </a:p>
                  </a:txBody>
                  <a:tcPr marL="0" marR="0" marT="0" marB="0" anchor="ctr">
                    <a:lnL>
                      <a:noFill/>
                    </a:lnL>
                    <a:lnR>
                      <a:noFill/>
                    </a:lnR>
                    <a:lnT>
                      <a:noFill/>
                    </a:lnT>
                    <a:lnB>
                      <a:noFill/>
                    </a:lnB>
                  </a:tcPr>
                </a:tc>
                <a:tc>
                  <a:txBody>
                    <a:bodyPr/>
                    <a:lstStyle/>
                    <a:p>
                      <a:pPr algn="ctr" fontAlgn="ctr"/>
                      <a:r>
                        <a:rPr lang="en-US" sz="1400" b="0" i="0" u="none" strike="noStrike">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233496">
                <a:tc>
                  <a:txBody>
                    <a:bodyPr/>
                    <a:lstStyle/>
                    <a:p>
                      <a:pPr algn="ctr" fontAlgn="ctr"/>
                      <a:r>
                        <a:rPr lang="en-US" sz="1400" b="0" i="0" u="none" strike="noStrike">
                          <a:latin typeface="Arial"/>
                        </a:rPr>
                        <a:t>O</a:t>
                      </a:r>
                    </a:p>
                  </a:txBody>
                  <a:tcPr marL="0" marR="0" marT="0" marB="0" anchor="ctr">
                    <a:lnL>
                      <a:noFill/>
                    </a:lnL>
                    <a:lnR>
                      <a:noFill/>
                    </a:lnR>
                    <a:lnT>
                      <a:noFill/>
                    </a:lnT>
                    <a:lnB>
                      <a:noFill/>
                    </a:lnB>
                  </a:tcPr>
                </a:tc>
                <a:tc>
                  <a:txBody>
                    <a:bodyPr/>
                    <a:lstStyle/>
                    <a:p>
                      <a:pPr algn="ctr" fontAlgn="ctr"/>
                      <a:r>
                        <a:rPr lang="en-US" sz="1400" b="1" i="0" u="none" strike="noStrike">
                          <a:latin typeface="Arial"/>
                        </a:rPr>
                        <a:t>:</a:t>
                      </a:r>
                    </a:p>
                  </a:txBody>
                  <a:tcPr marL="0" marR="0" marT="0" marB="0" anchor="ctr">
                    <a:lnL>
                      <a:noFill/>
                    </a:lnL>
                    <a:lnR>
                      <a:noFill/>
                    </a:lnR>
                    <a:lnT>
                      <a:noFill/>
                    </a:lnT>
                    <a:lnB>
                      <a:noFill/>
                    </a:lnB>
                  </a:tcPr>
                </a:tc>
                <a:tc>
                  <a:txBody>
                    <a:bodyPr/>
                    <a:lstStyle/>
                    <a:p>
                      <a:pPr algn="ctr" fontAlgn="ctr"/>
                      <a:r>
                        <a:rPr lang="en-US" sz="1400" b="0" i="0" u="none" strike="noStrike" dirty="0">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latin typeface="Arial"/>
                        </a:rPr>
                        <a:t>.</a:t>
                      </a:r>
                    </a:p>
                  </a:txBody>
                  <a:tcPr marL="0" marR="0" marT="0" marB="0" anchor="ctr">
                    <a:lnL>
                      <a:noFill/>
                    </a:lnL>
                    <a:lnR>
                      <a:noFill/>
                    </a:lnR>
                    <a:lnT>
                      <a:noFill/>
                    </a:lnT>
                    <a:lnB>
                      <a:noFill/>
                    </a:lnB>
                  </a:tcPr>
                </a:tc>
                <a:tc>
                  <a:txBody>
                    <a:bodyPr/>
                    <a:lstStyle/>
                    <a:p>
                      <a:pPr algn="ctr" fontAlgn="ctr"/>
                      <a:r>
                        <a:rPr lang="en-US" sz="1400" b="0" i="0" u="none" strike="noStrike">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latin typeface="Arial"/>
                        </a:rPr>
                        <a:t>/</a:t>
                      </a:r>
                    </a:p>
                  </a:txBody>
                  <a:tcPr marL="0" marR="0" marT="0" marB="0" anchor="ctr">
                    <a:lnL>
                      <a:noFill/>
                    </a:lnL>
                    <a:lnR>
                      <a:noFill/>
                    </a:lnR>
                    <a:lnT>
                      <a:noFill/>
                    </a:lnT>
                    <a:lnB>
                      <a:noFill/>
                    </a:lnB>
                  </a:tcPr>
                </a:tc>
                <a:tc>
                  <a:txBody>
                    <a:bodyPr/>
                    <a:lstStyle/>
                    <a:p>
                      <a:pPr algn="ctr" fontAlgn="ctr"/>
                      <a:r>
                        <a:rPr lang="en-US" sz="1400" b="0" i="0" u="none" strike="noStrike">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rowSpan="25" gridSpan="5">
                  <a:txBody>
                    <a:bodyPr/>
                    <a:lstStyle/>
                    <a:p>
                      <a:pPr algn="l" fontAlgn="b"/>
                      <a:endParaRPr lang="en-US" sz="800" b="0" i="0" u="none" strike="noStrike">
                        <a:latin typeface="Arial"/>
                      </a:endParaRPr>
                    </a:p>
                  </a:txBody>
                  <a:tcPr marL="0" marR="0" marT="0" marB="0" anchor="b">
                    <a:lnL>
                      <a:noFill/>
                    </a:lnL>
                    <a:lnR>
                      <a:noFill/>
                    </a:lnR>
                    <a:lnT>
                      <a:noFill/>
                    </a:lnT>
                    <a:lnB>
                      <a:noFill/>
                    </a:lnB>
                  </a:tcPr>
                </a:tc>
                <a:tc rowSpan="25" hMerge="1">
                  <a:txBody>
                    <a:bodyPr/>
                    <a:lstStyle/>
                    <a:p>
                      <a:endParaRPr lang="en-US"/>
                    </a:p>
                  </a:txBody>
                  <a:tcPr/>
                </a:tc>
                <a:tc rowSpan="25" hMerge="1">
                  <a:txBody>
                    <a:bodyPr/>
                    <a:lstStyle/>
                    <a:p>
                      <a:endParaRPr lang="en-US"/>
                    </a:p>
                  </a:txBody>
                  <a:tcPr/>
                </a:tc>
                <a:tc rowSpan="25" hMerge="1">
                  <a:txBody>
                    <a:bodyPr/>
                    <a:lstStyle/>
                    <a:p>
                      <a:endParaRPr lang="en-US"/>
                    </a:p>
                  </a:txBody>
                  <a:tcPr/>
                </a:tc>
                <a:tc rowSpan="25" h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r>
              <a:tr h="128046">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a:latin typeface="Arial"/>
                      </a:endParaRPr>
                    </a:p>
                  </a:txBody>
                  <a:tcPr marL="0" marR="0" marT="0" marB="0" anchor="b">
                    <a:lnL>
                      <a:noFill/>
                    </a:lnL>
                    <a:lnR>
                      <a:noFill/>
                    </a:lnR>
                    <a:lnT>
                      <a:noFill/>
                    </a:lnT>
                    <a:lnB>
                      <a:noFill/>
                    </a:lnB>
                  </a:tcPr>
                </a:tc>
                <a:tc>
                  <a:txBody>
                    <a:bodyPr/>
                    <a:lstStyle/>
                    <a:p>
                      <a:pPr algn="l" fontAlgn="b"/>
                      <a:endParaRPr lang="en-US" sz="800" b="0" i="0" u="none" strike="noStrike" dirty="0">
                        <a:latin typeface="Arial"/>
                      </a:endParaRPr>
                    </a:p>
                  </a:txBody>
                  <a:tcPr marL="0" marR="0" marT="0" marB="0" anchor="b">
                    <a:lnL>
                      <a:noFill/>
                    </a:lnL>
                    <a:lnR>
                      <a:noFill/>
                    </a:lnR>
                    <a:lnT>
                      <a:noFill/>
                    </a:lnT>
                    <a:lnB>
                      <a:noFill/>
                    </a:lnB>
                  </a:tcPr>
                </a:tc>
              </a:tr>
            </a:tbl>
          </a:graphicData>
        </a:graphic>
      </p:graphicFrame>
      <p:pic>
        <p:nvPicPr>
          <p:cNvPr id="5" name="Picture 4"/>
          <p:cNvPicPr>
            <a:picLocks noChangeAspect="1" noChangeArrowheads="1"/>
          </p:cNvPicPr>
          <p:nvPr/>
        </p:nvPicPr>
        <p:blipFill>
          <a:blip r:embed="rId3"/>
          <a:srcRect/>
          <a:stretch>
            <a:fillRect/>
          </a:stretch>
        </p:blipFill>
        <p:spPr bwMode="auto">
          <a:xfrm>
            <a:off x="2209800" y="2209800"/>
            <a:ext cx="5467350" cy="4010025"/>
          </a:xfrm>
          <a:prstGeom prst="rect">
            <a:avLst/>
          </a:prstGeom>
          <a:noFill/>
          <a:ln w="9525">
            <a:noFill/>
            <a:miter lim="800000"/>
            <a:headEnd/>
            <a:tailEnd/>
          </a:ln>
        </p:spPr>
      </p:pic>
      <p:pic>
        <p:nvPicPr>
          <p:cNvPr id="6" name="Picture 5" descr="The Line.jpg"/>
          <p:cNvPicPr>
            <a:picLocks noChangeAspect="1"/>
          </p:cNvPicPr>
          <p:nvPr/>
        </p:nvPicPr>
        <p:blipFill>
          <a:blip r:embed="rId4"/>
          <a:stretch>
            <a:fillRect/>
          </a:stretch>
        </p:blipFill>
        <p:spPr>
          <a:xfrm>
            <a:off x="0" y="1245764"/>
            <a:ext cx="9144000" cy="20203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idx="1"/>
          </p:nvPr>
        </p:nvSpPr>
        <p:spPr/>
        <p:txBody>
          <a:bodyPr>
            <a:normAutofit fontScale="92500"/>
          </a:bodyPr>
          <a:lstStyle/>
          <a:p>
            <a:r>
              <a:rPr lang="en-US"/>
              <a:t>RS-Logix has quite a few things you can do with it.</a:t>
            </a:r>
          </a:p>
          <a:p>
            <a:r>
              <a:rPr lang="en-US"/>
              <a:t>Lets look at a few and have you perform them.</a:t>
            </a:r>
          </a:p>
          <a:p>
            <a:r>
              <a:rPr lang="en-US"/>
              <a:t>Searching.</a:t>
            </a:r>
          </a:p>
          <a:p>
            <a:r>
              <a:rPr lang="en-US"/>
              <a:t>Forcing.</a:t>
            </a:r>
          </a:p>
          <a:p>
            <a:r>
              <a:rPr lang="en-US"/>
              <a:t>SLC Instruction Help Screens.</a:t>
            </a:r>
          </a:p>
          <a:p>
            <a:r>
              <a:rPr lang="en-US"/>
              <a:t>Split Screen.</a:t>
            </a:r>
          </a:p>
          <a:p>
            <a:r>
              <a:rPr lang="en-US"/>
              <a:t>Cross reference Instruction listings.</a:t>
            </a:r>
          </a:p>
          <a:p>
            <a:r>
              <a:rPr lang="en-US"/>
              <a:t>Multipoint and /Custom Data Monitor.</a:t>
            </a:r>
          </a:p>
          <a:p>
            <a:r>
              <a:rPr lang="en-US"/>
              <a:t>Histogram.</a:t>
            </a:r>
          </a:p>
        </p:txBody>
      </p:sp>
      <p:sp>
        <p:nvSpPr>
          <p:cNvPr id="4" name="Slide Number Placeholder 3"/>
          <p:cNvSpPr>
            <a:spLocks noGrp="1"/>
          </p:cNvSpPr>
          <p:nvPr>
            <p:ph type="sldNum" sz="quarter" idx="12"/>
          </p:nvPr>
        </p:nvSpPr>
        <p:spPr/>
        <p:txBody>
          <a:bodyPr/>
          <a:lstStyle/>
          <a:p>
            <a:fld id="{DF59E1BC-ED74-4477-9E9D-0C850415F3F3}" type="slidenum">
              <a:rPr lang="en-US"/>
              <a:pPr/>
              <a:t>46</a:t>
            </a:fld>
            <a:endParaRPr lang="en-US" sz="1400">
              <a:latin typeface="Times" pitchFamily="18" charset="0"/>
            </a:endParaRPr>
          </a:p>
        </p:txBody>
      </p:sp>
      <p:sp>
        <p:nvSpPr>
          <p:cNvPr id="276482" name="Rectangle 2"/>
          <p:cNvSpPr>
            <a:spLocks noGrp="1" noChangeArrowheads="1"/>
          </p:cNvSpPr>
          <p:nvPr>
            <p:ph type="title"/>
          </p:nvPr>
        </p:nvSpPr>
        <p:spPr/>
        <p:txBody>
          <a:bodyPr/>
          <a:lstStyle/>
          <a:p>
            <a:r>
              <a:rPr lang="en-US"/>
              <a:t>RS-Logix 500 Functions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76483">
                                            <p:txEl>
                                              <p:pRg st="0" end="0"/>
                                            </p:txEl>
                                          </p:spTgt>
                                        </p:tgtEl>
                                        <p:attrNameLst>
                                          <p:attrName>style.visibility</p:attrName>
                                        </p:attrNameLst>
                                      </p:cBhvr>
                                      <p:to>
                                        <p:strVal val="visible"/>
                                      </p:to>
                                    </p:set>
                                    <p:animEffect transition="in" filter="wheel(4)">
                                      <p:cBhvr>
                                        <p:cTn id="7" dur="2000"/>
                                        <p:tgtEl>
                                          <p:spTgt spid="276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76483">
                                            <p:txEl>
                                              <p:pRg st="1" end="1"/>
                                            </p:txEl>
                                          </p:spTgt>
                                        </p:tgtEl>
                                        <p:attrNameLst>
                                          <p:attrName>style.visibility</p:attrName>
                                        </p:attrNameLst>
                                      </p:cBhvr>
                                      <p:to>
                                        <p:strVal val="visible"/>
                                      </p:to>
                                    </p:set>
                                    <p:animEffect transition="in" filter="wedge">
                                      <p:cBhvr>
                                        <p:cTn id="12" dur="2000"/>
                                        <p:tgtEl>
                                          <p:spTgt spid="276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483">
                                            <p:txEl>
                                              <p:pRg st="2" end="2"/>
                                            </p:txEl>
                                          </p:spTgt>
                                        </p:tgtEl>
                                        <p:attrNameLst>
                                          <p:attrName>style.visibility</p:attrName>
                                        </p:attrNameLst>
                                      </p:cBhvr>
                                      <p:to>
                                        <p:strVal val="visible"/>
                                      </p:to>
                                    </p:set>
                                    <p:animEffect transition="in" filter="wedge">
                                      <p:cBhvr>
                                        <p:cTn id="17" dur="2000"/>
                                        <p:tgtEl>
                                          <p:spTgt spid="276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76483">
                                            <p:txEl>
                                              <p:pRg st="3" end="3"/>
                                            </p:txEl>
                                          </p:spTgt>
                                        </p:tgtEl>
                                        <p:attrNameLst>
                                          <p:attrName>style.visibility</p:attrName>
                                        </p:attrNameLst>
                                      </p:cBhvr>
                                      <p:to>
                                        <p:strVal val="visible"/>
                                      </p:to>
                                    </p:set>
                                    <p:animEffect transition="in" filter="wedge">
                                      <p:cBhvr>
                                        <p:cTn id="22" dur="2000"/>
                                        <p:tgtEl>
                                          <p:spTgt spid="276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76483">
                                            <p:txEl>
                                              <p:pRg st="4" end="4"/>
                                            </p:txEl>
                                          </p:spTgt>
                                        </p:tgtEl>
                                        <p:attrNameLst>
                                          <p:attrName>style.visibility</p:attrName>
                                        </p:attrNameLst>
                                      </p:cBhvr>
                                      <p:to>
                                        <p:strVal val="visible"/>
                                      </p:to>
                                    </p:set>
                                    <p:animEffect transition="in" filter="wedge">
                                      <p:cBhvr>
                                        <p:cTn id="27" dur="2000"/>
                                        <p:tgtEl>
                                          <p:spTgt spid="276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76483">
                                            <p:txEl>
                                              <p:pRg st="5" end="5"/>
                                            </p:txEl>
                                          </p:spTgt>
                                        </p:tgtEl>
                                        <p:attrNameLst>
                                          <p:attrName>style.visibility</p:attrName>
                                        </p:attrNameLst>
                                      </p:cBhvr>
                                      <p:to>
                                        <p:strVal val="visible"/>
                                      </p:to>
                                    </p:set>
                                    <p:animEffect transition="in" filter="wedge">
                                      <p:cBhvr>
                                        <p:cTn id="32" dur="2000"/>
                                        <p:tgtEl>
                                          <p:spTgt spid="276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76483">
                                            <p:txEl>
                                              <p:pRg st="6" end="6"/>
                                            </p:txEl>
                                          </p:spTgt>
                                        </p:tgtEl>
                                        <p:attrNameLst>
                                          <p:attrName>style.visibility</p:attrName>
                                        </p:attrNameLst>
                                      </p:cBhvr>
                                      <p:to>
                                        <p:strVal val="visible"/>
                                      </p:to>
                                    </p:set>
                                    <p:animEffect transition="in" filter="wedge">
                                      <p:cBhvr>
                                        <p:cTn id="37" dur="2000"/>
                                        <p:tgtEl>
                                          <p:spTgt spid="276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276483">
                                            <p:txEl>
                                              <p:pRg st="7" end="7"/>
                                            </p:txEl>
                                          </p:spTgt>
                                        </p:tgtEl>
                                        <p:attrNameLst>
                                          <p:attrName>style.visibility</p:attrName>
                                        </p:attrNameLst>
                                      </p:cBhvr>
                                      <p:to>
                                        <p:strVal val="visible"/>
                                      </p:to>
                                    </p:set>
                                    <p:animEffect transition="in" filter="wedge">
                                      <p:cBhvr>
                                        <p:cTn id="42" dur="2000"/>
                                        <p:tgtEl>
                                          <p:spTgt spid="2764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276483">
                                            <p:txEl>
                                              <p:pRg st="8" end="8"/>
                                            </p:txEl>
                                          </p:spTgt>
                                        </p:tgtEl>
                                        <p:attrNameLst>
                                          <p:attrName>style.visibility</p:attrName>
                                        </p:attrNameLst>
                                      </p:cBhvr>
                                      <p:to>
                                        <p:strVal val="visible"/>
                                      </p:to>
                                    </p:set>
                                    <p:animEffect transition="in" filter="wedge">
                                      <p:cBhvr>
                                        <p:cTn id="47" dur="2000"/>
                                        <p:tgtEl>
                                          <p:spTgt spid="276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idx="1"/>
          </p:nvPr>
        </p:nvSpPr>
        <p:spPr/>
        <p:txBody>
          <a:bodyPr/>
          <a:lstStyle/>
          <a:p>
            <a:r>
              <a:rPr lang="en-US"/>
              <a:t>PV Operator Terminals are used to take the place of  switches, pushbuttons, and gauges.</a:t>
            </a:r>
          </a:p>
          <a:p>
            <a:r>
              <a:rPr lang="en-US"/>
              <a:t>They communicate to the SLC-500 through RIO across the </a:t>
            </a:r>
            <a:r>
              <a:rPr lang="en-US">
                <a:solidFill>
                  <a:srgbClr val="0000FF"/>
                </a:solidFill>
              </a:rPr>
              <a:t>Blue Hose</a:t>
            </a:r>
            <a:r>
              <a:rPr lang="en-US"/>
              <a:t>.</a:t>
            </a:r>
          </a:p>
          <a:p>
            <a:r>
              <a:rPr lang="en-US"/>
              <a:t>The catalog number IE: PV550, PV600,PV900 designates the size of the display.</a:t>
            </a:r>
          </a:p>
        </p:txBody>
      </p:sp>
      <p:sp>
        <p:nvSpPr>
          <p:cNvPr id="4" name="Slide Number Placeholder 3"/>
          <p:cNvSpPr>
            <a:spLocks noGrp="1"/>
          </p:cNvSpPr>
          <p:nvPr>
            <p:ph type="sldNum" sz="quarter" idx="12"/>
          </p:nvPr>
        </p:nvSpPr>
        <p:spPr/>
        <p:txBody>
          <a:bodyPr/>
          <a:lstStyle/>
          <a:p>
            <a:fld id="{45DDF6B0-00EB-449B-85DC-9CF77153FBDE}" type="slidenum">
              <a:rPr lang="en-US"/>
              <a:pPr/>
              <a:t>47</a:t>
            </a:fld>
            <a:endParaRPr lang="en-US" sz="1400">
              <a:latin typeface="Times" pitchFamily="18" charset="0"/>
            </a:endParaRPr>
          </a:p>
        </p:txBody>
      </p:sp>
      <p:sp>
        <p:nvSpPr>
          <p:cNvPr id="280578" name="Rectangle 2"/>
          <p:cNvSpPr>
            <a:spLocks noGrp="1" noChangeArrowheads="1"/>
          </p:cNvSpPr>
          <p:nvPr>
            <p:ph type="title"/>
          </p:nvPr>
        </p:nvSpPr>
        <p:spPr/>
        <p:txBody>
          <a:bodyPr/>
          <a:lstStyle/>
          <a:p>
            <a:r>
              <a:rPr lang="en-US"/>
              <a:t>Panelview Operator Terminals</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0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idx="1"/>
          </p:nvPr>
        </p:nvSpPr>
        <p:spPr/>
        <p:txBody>
          <a:bodyPr>
            <a:normAutofit fontScale="92500" lnSpcReduction="10000"/>
          </a:bodyPr>
          <a:lstStyle/>
          <a:p>
            <a:r>
              <a:rPr lang="en-US" sz="2400"/>
              <a:t>Each one has it’s own program loaded into it.</a:t>
            </a:r>
          </a:p>
          <a:p>
            <a:r>
              <a:rPr lang="en-US" sz="2400"/>
              <a:t>The PV 550, 600, 900, and 1000 require a 9 pin to 9 pin Serial cable.</a:t>
            </a:r>
          </a:p>
          <a:p>
            <a:r>
              <a:rPr lang="en-US" sz="2400"/>
              <a:t>The PV1400E requires a 9 pin to 25 pin cable, although the newer ones are now 9 pin to 9 pin.</a:t>
            </a:r>
          </a:p>
          <a:p>
            <a:r>
              <a:rPr lang="en-US" sz="2400"/>
              <a:t>The PV 300, 550, 600, 900, and 1000 require Panelbuilder 32 Software.</a:t>
            </a:r>
          </a:p>
          <a:p>
            <a:r>
              <a:rPr lang="en-US" sz="2400"/>
              <a:t>The PV1400E requires Panelbuilder 1400E Software.</a:t>
            </a:r>
          </a:p>
          <a:p>
            <a:r>
              <a:rPr lang="en-US" sz="2400"/>
              <a:t>Typically they either work or they don’t.</a:t>
            </a:r>
          </a:p>
          <a:p>
            <a:r>
              <a:rPr lang="en-US" sz="2400"/>
              <a:t>Your job will be to replace them when they do not work!</a:t>
            </a:r>
          </a:p>
          <a:p>
            <a:r>
              <a:rPr lang="en-US" sz="2400"/>
              <a:t>Replacing them is relatively easy.</a:t>
            </a:r>
          </a:p>
          <a:p>
            <a:r>
              <a:rPr lang="en-US" sz="2400"/>
              <a:t>You will need to Download the program to them after replacing one.</a:t>
            </a:r>
          </a:p>
          <a:p>
            <a:endParaRPr lang="en-US" sz="2400"/>
          </a:p>
          <a:p>
            <a:endParaRPr lang="en-US"/>
          </a:p>
        </p:txBody>
      </p:sp>
      <p:sp>
        <p:nvSpPr>
          <p:cNvPr id="4" name="Slide Number Placeholder 3"/>
          <p:cNvSpPr>
            <a:spLocks noGrp="1"/>
          </p:cNvSpPr>
          <p:nvPr>
            <p:ph type="sldNum" sz="quarter" idx="12"/>
          </p:nvPr>
        </p:nvSpPr>
        <p:spPr/>
        <p:txBody>
          <a:bodyPr/>
          <a:lstStyle/>
          <a:p>
            <a:fld id="{2118CF3B-8BDA-481C-A8AF-BD0FD3FCEC5C}" type="slidenum">
              <a:rPr lang="en-US"/>
              <a:pPr/>
              <a:t>48</a:t>
            </a:fld>
            <a:endParaRPr lang="en-US" sz="1400">
              <a:latin typeface="Times" pitchFamily="18" charset="0"/>
            </a:endParaRPr>
          </a:p>
        </p:txBody>
      </p:sp>
      <p:sp>
        <p:nvSpPr>
          <p:cNvPr id="284674" name="Rectangle 2"/>
          <p:cNvSpPr>
            <a:spLocks noGrp="1" noChangeArrowheads="1"/>
          </p:cNvSpPr>
          <p:nvPr>
            <p:ph type="title"/>
          </p:nvPr>
        </p:nvSpPr>
        <p:spPr/>
        <p:txBody>
          <a:bodyPr/>
          <a:lstStyle/>
          <a:p>
            <a:r>
              <a:rPr lang="en-US"/>
              <a:t>PV</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4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46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46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46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46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3"/>
          <p:cNvSpPr>
            <a:spLocks noGrp="1" noChangeArrowheads="1"/>
          </p:cNvSpPr>
          <p:nvPr>
            <p:ph idx="1"/>
          </p:nvPr>
        </p:nvSpPr>
        <p:spPr/>
        <p:txBody>
          <a:bodyPr>
            <a:normAutofit fontScale="92500" lnSpcReduction="10000"/>
          </a:bodyPr>
          <a:lstStyle/>
          <a:p>
            <a:r>
              <a:rPr lang="en-US" dirty="0"/>
              <a:t>There are several methods to Upload and Download </a:t>
            </a:r>
            <a:r>
              <a:rPr lang="en-US" dirty="0" err="1"/>
              <a:t>Panelview</a:t>
            </a:r>
            <a:r>
              <a:rPr lang="en-US" dirty="0"/>
              <a:t> programs.</a:t>
            </a:r>
          </a:p>
          <a:p>
            <a:r>
              <a:rPr lang="en-US" dirty="0"/>
              <a:t>The easiest method is the Serial method.</a:t>
            </a:r>
          </a:p>
          <a:p>
            <a:r>
              <a:rPr lang="en-US" dirty="0"/>
              <a:t>This is the method we will teach you now.</a:t>
            </a:r>
          </a:p>
          <a:p>
            <a:pPr>
              <a:buFontTx/>
              <a:buNone/>
            </a:pPr>
            <a:endParaRPr lang="en-US" dirty="0"/>
          </a:p>
          <a:p>
            <a:pPr>
              <a:buFontTx/>
              <a:buNone/>
            </a:pPr>
            <a:r>
              <a:rPr lang="en-US" dirty="0"/>
              <a:t>	Student Objective:</a:t>
            </a:r>
          </a:p>
          <a:p>
            <a:r>
              <a:rPr lang="en-US" dirty="0" smtClean="0"/>
              <a:t>Upload </a:t>
            </a:r>
            <a:r>
              <a:rPr lang="en-US" dirty="0"/>
              <a:t>and Download to a PV Terminal using the Connection Techniques manual as a reference.</a:t>
            </a:r>
          </a:p>
          <a:p>
            <a:r>
              <a:rPr lang="en-US" dirty="0" smtClean="0"/>
              <a:t>Upload </a:t>
            </a:r>
            <a:r>
              <a:rPr lang="en-US" dirty="0"/>
              <a:t>and download to a PV E Terminal using the Connection Techniques manual as a reference.</a:t>
            </a:r>
          </a:p>
          <a:p>
            <a:endParaRPr lang="en-US" dirty="0"/>
          </a:p>
        </p:txBody>
      </p:sp>
      <p:sp>
        <p:nvSpPr>
          <p:cNvPr id="4" name="Slide Number Placeholder 3"/>
          <p:cNvSpPr>
            <a:spLocks noGrp="1"/>
          </p:cNvSpPr>
          <p:nvPr>
            <p:ph type="sldNum" sz="quarter" idx="12"/>
          </p:nvPr>
        </p:nvSpPr>
        <p:spPr/>
        <p:txBody>
          <a:bodyPr/>
          <a:lstStyle/>
          <a:p>
            <a:fld id="{96082FA8-5599-479F-A099-0C8DE761A848}" type="slidenum">
              <a:rPr lang="en-US"/>
              <a:pPr/>
              <a:t>49</a:t>
            </a:fld>
            <a:endParaRPr lang="en-US" sz="1400">
              <a:latin typeface="Times" pitchFamily="18" charset="0"/>
            </a:endParaRPr>
          </a:p>
        </p:txBody>
      </p:sp>
      <p:sp>
        <p:nvSpPr>
          <p:cNvPr id="286722" name="Rectangle 2"/>
          <p:cNvSpPr>
            <a:spLocks noGrp="1" noChangeArrowheads="1"/>
          </p:cNvSpPr>
          <p:nvPr>
            <p:ph type="title"/>
          </p:nvPr>
        </p:nvSpPr>
        <p:spPr/>
        <p:txBody>
          <a:bodyPr/>
          <a:lstStyle/>
          <a:p>
            <a:r>
              <a:rPr lang="en-US"/>
              <a:t>PV</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anim calcmode="lin" valueType="num">
                                      <p:cBhvr additive="base">
                                        <p:cTn id="7" dur="500" fill="hold"/>
                                        <p:tgtEl>
                                          <p:spTgt spid="286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23">
                                            <p:txEl>
                                              <p:pRg st="1" end="1"/>
                                            </p:txEl>
                                          </p:spTgt>
                                        </p:tgtEl>
                                        <p:attrNameLst>
                                          <p:attrName>style.visibility</p:attrName>
                                        </p:attrNameLst>
                                      </p:cBhvr>
                                      <p:to>
                                        <p:strVal val="visible"/>
                                      </p:to>
                                    </p:set>
                                    <p:anim calcmode="lin" valueType="num">
                                      <p:cBhvr additive="base">
                                        <p:cTn id="13" dur="500" fill="hold"/>
                                        <p:tgtEl>
                                          <p:spTgt spid="286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23">
                                            <p:txEl>
                                              <p:pRg st="2" end="2"/>
                                            </p:txEl>
                                          </p:spTgt>
                                        </p:tgtEl>
                                        <p:attrNameLst>
                                          <p:attrName>style.visibility</p:attrName>
                                        </p:attrNameLst>
                                      </p:cBhvr>
                                      <p:to>
                                        <p:strVal val="visible"/>
                                      </p:to>
                                    </p:set>
                                    <p:anim calcmode="lin" valueType="num">
                                      <p:cBhvr additive="base">
                                        <p:cTn id="19" dur="500" fill="hold"/>
                                        <p:tgtEl>
                                          <p:spTgt spid="286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6723">
                                            <p:txEl>
                                              <p:pRg st="4" end="4"/>
                                            </p:txEl>
                                          </p:spTgt>
                                        </p:tgtEl>
                                        <p:attrNameLst>
                                          <p:attrName>style.visibility</p:attrName>
                                        </p:attrNameLst>
                                      </p:cBhvr>
                                      <p:to>
                                        <p:strVal val="visible"/>
                                      </p:to>
                                    </p:set>
                                    <p:animEffect transition="in" filter="fade">
                                      <p:cBhvr>
                                        <p:cTn id="25" dur="2000"/>
                                        <p:tgtEl>
                                          <p:spTgt spid="28672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86723">
                                            <p:txEl>
                                              <p:pRg st="5" end="5"/>
                                            </p:txEl>
                                          </p:spTgt>
                                        </p:tgtEl>
                                        <p:attrNameLst>
                                          <p:attrName>style.visibility</p:attrName>
                                        </p:attrNameLst>
                                      </p:cBhvr>
                                      <p:to>
                                        <p:strVal val="visible"/>
                                      </p:to>
                                    </p:set>
                                    <p:animEffect transition="in" filter="fade">
                                      <p:cBhvr>
                                        <p:cTn id="28" dur="2000"/>
                                        <p:tgtEl>
                                          <p:spTgt spid="28672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86723">
                                            <p:txEl>
                                              <p:pRg st="6" end="6"/>
                                            </p:txEl>
                                          </p:spTgt>
                                        </p:tgtEl>
                                        <p:attrNameLst>
                                          <p:attrName>style.visibility</p:attrName>
                                        </p:attrNameLst>
                                      </p:cBhvr>
                                      <p:to>
                                        <p:strVal val="visible"/>
                                      </p:to>
                                    </p:set>
                                    <p:animEffect transition="in" filter="fade">
                                      <p:cBhvr>
                                        <p:cTn id="31" dur="2000"/>
                                        <p:tgtEl>
                                          <p:spTgt spid="286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381000" y="454025"/>
            <a:ext cx="8458200" cy="688975"/>
          </a:xfrm>
        </p:spPr>
        <p:txBody>
          <a:bodyPr>
            <a:normAutofit fontScale="90000"/>
          </a:bodyPr>
          <a:lstStyle/>
          <a:p>
            <a:r>
              <a:rPr lang="en-US" dirty="0"/>
              <a:t>Terminology</a:t>
            </a:r>
          </a:p>
        </p:txBody>
      </p:sp>
      <p:sp>
        <p:nvSpPr>
          <p:cNvPr id="218115" name="Rectangle 3"/>
          <p:cNvSpPr>
            <a:spLocks noGrp="1" noChangeArrowheads="1"/>
          </p:cNvSpPr>
          <p:nvPr>
            <p:ph type="body" sz="half" idx="1"/>
          </p:nvPr>
        </p:nvSpPr>
        <p:spPr>
          <a:xfrm>
            <a:off x="381000" y="1447800"/>
            <a:ext cx="4114800" cy="5029200"/>
          </a:xfrm>
        </p:spPr>
        <p:txBody>
          <a:bodyPr>
            <a:normAutofit/>
          </a:bodyPr>
          <a:lstStyle/>
          <a:p>
            <a:r>
              <a:rPr lang="en-US" sz="2100" b="1" dirty="0"/>
              <a:t>DH+</a:t>
            </a:r>
            <a:r>
              <a:rPr lang="en-US" sz="2100" dirty="0"/>
              <a:t> </a:t>
            </a:r>
          </a:p>
          <a:p>
            <a:pPr>
              <a:buFontTx/>
              <a:buNone/>
            </a:pPr>
            <a:r>
              <a:rPr lang="en-US" sz="2100" dirty="0"/>
              <a:t>	Data Highway + is a Rockwell Automation designed network that allows multiple processors </a:t>
            </a:r>
            <a:r>
              <a:rPr lang="en-US" sz="2100" dirty="0" smtClean="0"/>
              <a:t>to communicate with each other.</a:t>
            </a:r>
            <a:endParaRPr lang="en-US" sz="2100" dirty="0"/>
          </a:p>
          <a:p>
            <a:pPr>
              <a:buFontTx/>
              <a:buNone/>
            </a:pPr>
            <a:r>
              <a:rPr lang="en-US" sz="2100" dirty="0"/>
              <a:t>	The connection also allows you to communicate to any of the processors connected to the DH+ network.</a:t>
            </a:r>
          </a:p>
          <a:p>
            <a:pPr>
              <a:buFontTx/>
              <a:buNone/>
            </a:pPr>
            <a:r>
              <a:rPr lang="en-US" sz="2100" dirty="0"/>
              <a:t>	</a:t>
            </a:r>
          </a:p>
        </p:txBody>
      </p:sp>
      <p:graphicFrame>
        <p:nvGraphicFramePr>
          <p:cNvPr id="218118" name="Object 6"/>
          <p:cNvGraphicFramePr>
            <a:graphicFrameLocks noChangeAspect="1"/>
          </p:cNvGraphicFramePr>
          <p:nvPr>
            <p:ph sz="half" idx="2"/>
          </p:nvPr>
        </p:nvGraphicFramePr>
        <p:xfrm>
          <a:off x="4800600" y="1447800"/>
          <a:ext cx="3838575" cy="2457450"/>
        </p:xfrm>
        <a:graphic>
          <a:graphicData uri="http://schemas.openxmlformats.org/presentationml/2006/ole">
            <p:oleObj spid="_x0000_s2050" name="Bitmap Image" r:id="rId4" imgW="3839111" imgH="2457143" progId="PBrush">
              <p:embed/>
            </p:oleObj>
          </a:graphicData>
        </a:graphic>
      </p:graphicFrame>
      <p:sp>
        <p:nvSpPr>
          <p:cNvPr id="5" name="Slide Number Placeholder 4"/>
          <p:cNvSpPr>
            <a:spLocks noGrp="1"/>
          </p:cNvSpPr>
          <p:nvPr>
            <p:ph type="sldNum" sz="quarter" idx="10"/>
          </p:nvPr>
        </p:nvSpPr>
        <p:spPr/>
        <p:txBody>
          <a:bodyPr/>
          <a:lstStyle/>
          <a:p>
            <a:fld id="{6733B7AF-1596-438F-A788-1CF5F50F78C1}" type="slidenum">
              <a:rPr lang="en-US"/>
              <a:pPr/>
              <a:t>5</a:t>
            </a:fld>
            <a:endParaRPr lang="en-US" sz="1400">
              <a:latin typeface="Times" pitchFamily="18" charset="0"/>
            </a:endParaRPr>
          </a:p>
        </p:txBody>
      </p:sp>
      <p:pic>
        <p:nvPicPr>
          <p:cNvPr id="6" name="Picture 5" descr="The Line.jpg"/>
          <p:cNvPicPr>
            <a:picLocks noChangeAspect="1"/>
          </p:cNvPicPr>
          <p:nvPr/>
        </p:nvPicPr>
        <p:blipFill>
          <a:blip r:embed="rId5"/>
          <a:stretch>
            <a:fillRect/>
          </a:stretch>
        </p:blipFill>
        <p:spPr>
          <a:xfrm>
            <a:off x="0" y="1066800"/>
            <a:ext cx="9144000" cy="202036"/>
          </a:xfrm>
          <a:prstGeom prst="rect">
            <a:avLst/>
          </a:prstGeom>
        </p:spPr>
      </p:pic>
      <p:sp>
        <p:nvSpPr>
          <p:cNvPr id="8" name="TextBox 7"/>
          <p:cNvSpPr txBox="1"/>
          <p:nvPr/>
        </p:nvSpPr>
        <p:spPr>
          <a:xfrm>
            <a:off x="4953000" y="3581400"/>
            <a:ext cx="3733800" cy="1075679"/>
          </a:xfrm>
          <a:prstGeom prst="rect">
            <a:avLst/>
          </a:prstGeom>
          <a:noFill/>
        </p:spPr>
        <p:txBody>
          <a:bodyPr wrap="square" rtlCol="0">
            <a:spAutoFit/>
          </a:bodyPr>
          <a:lstStyle/>
          <a:p>
            <a:pPr>
              <a:buFontTx/>
              <a:buNone/>
            </a:pPr>
            <a:r>
              <a:rPr lang="en-US" dirty="0" smtClean="0"/>
              <a:t>Also referred to as “ </a:t>
            </a:r>
            <a:r>
              <a:rPr lang="en-US" dirty="0" smtClean="0">
                <a:solidFill>
                  <a:srgbClr val="0000FF"/>
                </a:solidFill>
              </a:rPr>
              <a:t>Blue Hose</a:t>
            </a:r>
            <a:r>
              <a:rPr lang="en-US" dirty="0" smtClean="0"/>
              <a:t>”</a:t>
            </a:r>
          </a:p>
          <a:p>
            <a:pPr>
              <a:buFontTx/>
              <a:buNone/>
            </a:pPr>
            <a:r>
              <a:rPr lang="en-US" dirty="0" smtClean="0"/>
              <a:t>	Resembles RIO Network.</a:t>
            </a:r>
          </a:p>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 calcmode="lin" valueType="num">
                                      <p:cBhvr additive="base">
                                        <p:cTn id="7" dur="500" fill="hold"/>
                                        <p:tgtEl>
                                          <p:spTgt spid="2181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8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18115">
                                            <p:txEl>
                                              <p:pRg st="1" end="1"/>
                                            </p:txEl>
                                          </p:spTgt>
                                        </p:tgtEl>
                                        <p:attrNameLst>
                                          <p:attrName>style.visibility</p:attrName>
                                        </p:attrNameLst>
                                      </p:cBhvr>
                                      <p:to>
                                        <p:strVal val="visible"/>
                                      </p:to>
                                    </p:set>
                                    <p:animEffect transition="in" filter="dissolve">
                                      <p:cBhvr>
                                        <p:cTn id="13" dur="500"/>
                                        <p:tgtEl>
                                          <p:spTgt spid="21811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18115">
                                            <p:txEl>
                                              <p:pRg st="2" end="2"/>
                                            </p:txEl>
                                          </p:spTgt>
                                        </p:tgtEl>
                                        <p:attrNameLst>
                                          <p:attrName>style.visibility</p:attrName>
                                        </p:attrNameLst>
                                      </p:cBhvr>
                                      <p:to>
                                        <p:strVal val="visible"/>
                                      </p:to>
                                    </p:set>
                                    <p:animEffect transition="in" filter="dissolve">
                                      <p:cBhvr>
                                        <p:cTn id="18" dur="500"/>
                                        <p:tgtEl>
                                          <p:spTgt spid="2181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18115">
                                            <p:txEl>
                                              <p:pRg st="3" end="3"/>
                                            </p:txEl>
                                          </p:spTgt>
                                        </p:tgtEl>
                                        <p:attrNameLst>
                                          <p:attrName>style.visibility</p:attrName>
                                        </p:attrNameLst>
                                      </p:cBhvr>
                                      <p:to>
                                        <p:strVal val="visible"/>
                                      </p:to>
                                    </p:set>
                                    <p:animEffect transition="in" filter="dissolve">
                                      <p:cBhvr>
                                        <p:cTn id="23" dur="500"/>
                                        <p:tgtEl>
                                          <p:spTgt spid="21811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18118"/>
                                        </p:tgtEl>
                                        <p:attrNameLst>
                                          <p:attrName>style.visibility</p:attrName>
                                        </p:attrNameLst>
                                      </p:cBhvr>
                                      <p:to>
                                        <p:strVal val="visible"/>
                                      </p:to>
                                    </p:set>
                                    <p:anim calcmode="lin" valueType="num">
                                      <p:cBhvr additive="base">
                                        <p:cTn id="28" dur="500" fill="hold"/>
                                        <p:tgtEl>
                                          <p:spTgt spid="218118"/>
                                        </p:tgtEl>
                                        <p:attrNameLst>
                                          <p:attrName>ppt_x</p:attrName>
                                        </p:attrNameLst>
                                      </p:cBhvr>
                                      <p:tavLst>
                                        <p:tav tm="0">
                                          <p:val>
                                            <p:strVal val="#ppt_x"/>
                                          </p:val>
                                        </p:tav>
                                        <p:tav tm="100000">
                                          <p:val>
                                            <p:strVal val="#ppt_x"/>
                                          </p:val>
                                        </p:tav>
                                      </p:tavLst>
                                    </p:anim>
                                    <p:anim calcmode="lin" valueType="num">
                                      <p:cBhvr additive="base">
                                        <p:cTn id="29" dur="500" fill="hold"/>
                                        <p:tgtEl>
                                          <p:spTgt spid="218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5800" y="2208839"/>
            <a:ext cx="7772400" cy="1829761"/>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r>
            <a:b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END</a:t>
            </a:r>
            <a:r>
              <a:rPr kumimoji="0" lang="en-US" sz="4100" b="1" i="0" u="none" strike="noStrike" kern="1200" cap="none" spc="0" normalizeH="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OF </a:t>
            </a: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DAY 1</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7" name="Picture 6"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85800" y="2208839"/>
            <a:ext cx="7772400" cy="1829761"/>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r>
            <a:b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br>
            <a:r>
              <a:rPr kumimoji="0" lang="en-US"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DAY 2</a:t>
            </a:r>
            <a:endParaRPr kumimoji="0" lang="en-US" sz="41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7" name="Picture 6" descr="Logo Extended Line.jpg"/>
          <p:cNvPicPr>
            <a:picLocks noChangeAspect="1"/>
          </p:cNvPicPr>
          <p:nvPr/>
        </p:nvPicPr>
        <p:blipFill>
          <a:blip r:embed="rId3"/>
          <a:stretch>
            <a:fillRect/>
          </a:stretch>
        </p:blipFill>
        <p:spPr>
          <a:xfrm>
            <a:off x="304800" y="228600"/>
            <a:ext cx="8305800" cy="131859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04800" y="533400"/>
            <a:ext cx="8839200" cy="688975"/>
          </a:xfrm>
        </p:spPr>
        <p:txBody>
          <a:bodyPr>
            <a:normAutofit fontScale="90000"/>
          </a:bodyPr>
          <a:lstStyle/>
          <a:p>
            <a:pPr eaLnBrk="1" fontAlgn="auto" hangingPunct="1">
              <a:spcAft>
                <a:spcPts val="0"/>
              </a:spcAft>
              <a:defRPr/>
            </a:pPr>
            <a:r>
              <a:rPr lang="en-US" dirty="0"/>
              <a:t>SLC 5/04 Bit Instructions</a:t>
            </a:r>
          </a:p>
        </p:txBody>
      </p:sp>
      <p:pic>
        <p:nvPicPr>
          <p:cNvPr id="63491" name="Picture 4"/>
          <p:cNvPicPr>
            <a:picLocks noGrp="1" noChangeAspect="1" noChangeArrowheads="1"/>
          </p:cNvPicPr>
          <p:nvPr>
            <p:ph type="dgm" idx="1"/>
          </p:nvPr>
        </p:nvPicPr>
        <p:blipFill>
          <a:blip r:embed="rId3"/>
          <a:srcRect/>
          <a:stretch>
            <a:fillRect/>
          </a:stretch>
        </p:blipFill>
        <p:spPr>
          <a:xfrm>
            <a:off x="600075" y="1747838"/>
            <a:ext cx="7943850" cy="3971925"/>
          </a:xfrm>
          <a:noFill/>
        </p:spPr>
      </p:pic>
      <p:sp>
        <p:nvSpPr>
          <p:cNvPr id="63492" name="Slide Number Placeholder 3"/>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9A9E078D-753C-464F-9717-666F4519F253}" type="slidenum">
              <a:rPr lang="en-US" smtClean="0">
                <a:latin typeface="Arial" charset="0"/>
              </a:rPr>
              <a:pPr/>
              <a:t>52</a:t>
            </a:fld>
            <a:endParaRPr lang="en-US" sz="1400" smtClean="0">
              <a:latin typeface="Times" pitchFamily="18" charset="0"/>
            </a:endParaRPr>
          </a:p>
        </p:txBody>
      </p:sp>
      <p:pic>
        <p:nvPicPr>
          <p:cNvPr id="63493" name="Picture 4"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228600" y="-152400"/>
            <a:ext cx="8915400" cy="1517650"/>
          </a:xfrm>
        </p:spPr>
        <p:txBody>
          <a:bodyPr/>
          <a:lstStyle/>
          <a:p>
            <a:pPr eaLnBrk="1" fontAlgn="auto" hangingPunct="1">
              <a:spcAft>
                <a:spcPts val="0"/>
              </a:spcAft>
              <a:defRPr/>
            </a:pPr>
            <a:r>
              <a:rPr lang="en-US" sz="3800" dirty="0"/>
              <a:t>Examine If Closed (XIC) </a:t>
            </a:r>
            <a:r>
              <a:rPr lang="en-US" sz="3800" dirty="0" smtClean="0"/>
              <a:t>Also </a:t>
            </a:r>
            <a:r>
              <a:rPr lang="en-US" sz="3800" dirty="0"/>
              <a:t>called </a:t>
            </a:r>
            <a:br>
              <a:rPr lang="en-US" sz="3800" dirty="0"/>
            </a:br>
            <a:r>
              <a:rPr lang="en-US" sz="3800" dirty="0"/>
              <a:t>Normally Open or Examine On</a:t>
            </a:r>
          </a:p>
        </p:txBody>
      </p:sp>
      <p:sp>
        <p:nvSpPr>
          <p:cNvPr id="1028" name="Rectangle 3"/>
          <p:cNvSpPr>
            <a:spLocks noGrp="1" noChangeArrowheads="1"/>
          </p:cNvSpPr>
          <p:nvPr>
            <p:ph type="body" sz="half" idx="1"/>
          </p:nvPr>
        </p:nvSpPr>
        <p:spPr>
          <a:xfrm>
            <a:off x="381000" y="838200"/>
            <a:ext cx="8534400" cy="5334000"/>
          </a:xfrm>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Use the XIC instruction in your ladder program to determine if a bit is on.</a:t>
            </a:r>
          </a:p>
          <a:p>
            <a:pPr eaLnBrk="1" hangingPunct="1">
              <a:buFontTx/>
              <a:buNone/>
            </a:pPr>
            <a:endParaRPr lang="en-US" sz="2400" smtClean="0"/>
          </a:p>
          <a:p>
            <a:pPr eaLnBrk="1" hangingPunct="1">
              <a:buFontTx/>
              <a:buNone/>
            </a:pPr>
            <a:endParaRPr lang="en-US" sz="2400" smtClean="0"/>
          </a:p>
        </p:txBody>
      </p:sp>
      <p:graphicFrame>
        <p:nvGraphicFramePr>
          <p:cNvPr id="1026" name="Object 8"/>
          <p:cNvGraphicFramePr>
            <a:graphicFrameLocks noChangeAspect="1"/>
          </p:cNvGraphicFramePr>
          <p:nvPr>
            <p:ph sz="half" idx="2"/>
          </p:nvPr>
        </p:nvGraphicFramePr>
        <p:xfrm>
          <a:off x="304800" y="3962400"/>
          <a:ext cx="8458200" cy="785813"/>
        </p:xfrm>
        <a:graphic>
          <a:graphicData uri="http://schemas.openxmlformats.org/presentationml/2006/ole">
            <p:oleObj spid="_x0000_s107522" name="Bitmap Image" r:id="rId4" imgW="7182853" imgH="666667" progId="Paint.Picture">
              <p:embed/>
            </p:oleObj>
          </a:graphicData>
        </a:graphic>
      </p:graphicFrame>
      <p:sp>
        <p:nvSpPr>
          <p:cNvPr id="1029"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AD37DCF5-5EAF-4A2D-8EC9-57957F8DC927}" type="slidenum">
              <a:rPr lang="en-US" smtClean="0">
                <a:latin typeface="Arial" charset="0"/>
              </a:rPr>
              <a:pPr/>
              <a:t>53</a:t>
            </a:fld>
            <a:endParaRPr lang="en-US" sz="1400" smtClean="0">
              <a:latin typeface="Times" pitchFamily="18" charset="0"/>
            </a:endParaRPr>
          </a:p>
        </p:txBody>
      </p:sp>
      <p:pic>
        <p:nvPicPr>
          <p:cNvPr id="1030" name="Picture 5" descr="The Line.jpg"/>
          <p:cNvPicPr>
            <a:picLocks noChangeAspect="1"/>
          </p:cNvPicPr>
          <p:nvPr/>
        </p:nvPicPr>
        <p:blipFill>
          <a:blip r:embed="rId5"/>
          <a:srcRect/>
          <a:stretch>
            <a:fillRect/>
          </a:stretch>
        </p:blipFill>
        <p:spPr bwMode="auto">
          <a:xfrm>
            <a:off x="0" y="1093788"/>
            <a:ext cx="9144000" cy="2016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228600" y="-146050"/>
            <a:ext cx="8915400" cy="1517650"/>
          </a:xfrm>
        </p:spPr>
        <p:txBody>
          <a:bodyPr/>
          <a:lstStyle/>
          <a:p>
            <a:pPr eaLnBrk="1" fontAlgn="auto" hangingPunct="1">
              <a:spcAft>
                <a:spcPts val="0"/>
              </a:spcAft>
              <a:defRPr/>
            </a:pPr>
            <a:r>
              <a:rPr lang="en-US" sz="3700" dirty="0"/>
              <a:t>Examine if Open (</a:t>
            </a:r>
            <a:r>
              <a:rPr lang="en-US" sz="3700" dirty="0" smtClean="0"/>
              <a:t>XIO) Also </a:t>
            </a:r>
            <a:r>
              <a:rPr lang="en-US" sz="3700" dirty="0"/>
              <a:t>called</a:t>
            </a:r>
            <a:br>
              <a:rPr lang="en-US" sz="3700" dirty="0"/>
            </a:br>
            <a:r>
              <a:rPr lang="en-US" sz="3700" dirty="0"/>
              <a:t>Normally Closed or Examine Off  </a:t>
            </a:r>
          </a:p>
        </p:txBody>
      </p:sp>
      <p:sp>
        <p:nvSpPr>
          <p:cNvPr id="2052" name="Rectangle 3"/>
          <p:cNvSpPr>
            <a:spLocks noGrp="1" noChangeArrowheads="1"/>
          </p:cNvSpPr>
          <p:nvPr>
            <p:ph type="body" sz="half" idx="1"/>
          </p:nvPr>
        </p:nvSpPr>
        <p:spPr>
          <a:xfrm>
            <a:off x="381000" y="1066800"/>
            <a:ext cx="8534400" cy="5334000"/>
          </a:xfrm>
        </p:spPr>
        <p:txBody>
          <a:bodyPr/>
          <a:lstStyle/>
          <a:p>
            <a:pPr eaLnBrk="1" hangingPunct="1"/>
            <a:endParaRPr lang="en-US" sz="2400" smtClean="0"/>
          </a:p>
          <a:p>
            <a:pPr eaLnBrk="1" hangingPunct="1">
              <a:buFontTx/>
              <a:buNone/>
            </a:pPr>
            <a:endParaRPr lang="en-US" sz="2400" smtClean="0"/>
          </a:p>
          <a:p>
            <a:pPr eaLnBrk="1" hangingPunct="1"/>
            <a:endParaRPr lang="en-US" sz="2400" smtClean="0"/>
          </a:p>
          <a:p>
            <a:pPr eaLnBrk="1" hangingPunct="1"/>
            <a:r>
              <a:rPr lang="en-US" sz="2400" smtClean="0"/>
              <a:t>Use the XIO instruction in your ladder program to determine if a bit is off.</a:t>
            </a:r>
          </a:p>
          <a:p>
            <a:pPr eaLnBrk="1" hangingPunct="1"/>
            <a:endParaRPr lang="en-US" sz="2400" smtClean="0"/>
          </a:p>
        </p:txBody>
      </p:sp>
      <p:graphicFrame>
        <p:nvGraphicFramePr>
          <p:cNvPr id="2050" name="Object 8"/>
          <p:cNvGraphicFramePr>
            <a:graphicFrameLocks noChangeAspect="1"/>
          </p:cNvGraphicFramePr>
          <p:nvPr>
            <p:ph sz="half" idx="2"/>
          </p:nvPr>
        </p:nvGraphicFramePr>
        <p:xfrm>
          <a:off x="381000" y="4038600"/>
          <a:ext cx="8458200" cy="785813"/>
        </p:xfrm>
        <a:graphic>
          <a:graphicData uri="http://schemas.openxmlformats.org/presentationml/2006/ole">
            <p:oleObj spid="_x0000_s108546" name="Bitmap Image" r:id="rId4" imgW="7182853" imgH="666667" progId="Paint.Picture">
              <p:embed/>
            </p:oleObj>
          </a:graphicData>
        </a:graphic>
      </p:graphicFrame>
      <p:sp>
        <p:nvSpPr>
          <p:cNvPr id="2053"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E0CBF988-0A80-4761-929B-AC66463BF74E}" type="slidenum">
              <a:rPr lang="en-US" smtClean="0">
                <a:latin typeface="Arial" charset="0"/>
              </a:rPr>
              <a:pPr/>
              <a:t>54</a:t>
            </a:fld>
            <a:endParaRPr lang="en-US" sz="1400" smtClean="0">
              <a:latin typeface="Times" pitchFamily="18" charset="0"/>
            </a:endParaRPr>
          </a:p>
        </p:txBody>
      </p:sp>
      <p:pic>
        <p:nvPicPr>
          <p:cNvPr id="2054"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304800" y="454025"/>
            <a:ext cx="8839200" cy="688975"/>
          </a:xfrm>
        </p:spPr>
        <p:txBody>
          <a:bodyPr>
            <a:normAutofit fontScale="90000"/>
          </a:bodyPr>
          <a:lstStyle/>
          <a:p>
            <a:pPr eaLnBrk="1" fontAlgn="auto" hangingPunct="1">
              <a:spcAft>
                <a:spcPts val="0"/>
              </a:spcAft>
              <a:defRPr/>
            </a:pPr>
            <a:r>
              <a:rPr lang="en-US" dirty="0"/>
              <a:t>Output Energize (OTE)</a:t>
            </a:r>
          </a:p>
        </p:txBody>
      </p:sp>
      <p:sp>
        <p:nvSpPr>
          <p:cNvPr id="3076" name="AutoShape 3"/>
          <p:cNvSpPr>
            <a:spLocks noGrp="1" noChangeAspect="1" noChangeArrowheads="1"/>
          </p:cNvSpPr>
          <p:nvPr>
            <p:ph type="body" sz="half" idx="1"/>
          </p:nvPr>
        </p:nvSpPr>
        <p:spPr>
          <a:xfrm>
            <a:off x="381000" y="1447800"/>
            <a:ext cx="8534400" cy="4953000"/>
          </a:xfrm>
        </p:spPr>
        <p:txBody>
          <a:bodyPr/>
          <a:lstStyle/>
          <a:p>
            <a:pPr eaLnBrk="1" hangingPunct="1"/>
            <a:r>
              <a:rPr lang="en-US" sz="2400" smtClean="0"/>
              <a:t>Use the OTE instruction in your ladder program to turn on a bit when rung conditions are evaluated as true.</a:t>
            </a:r>
          </a:p>
        </p:txBody>
      </p:sp>
      <p:graphicFrame>
        <p:nvGraphicFramePr>
          <p:cNvPr id="3074" name="Object 8"/>
          <p:cNvGraphicFramePr>
            <a:graphicFrameLocks noChangeAspect="1"/>
          </p:cNvGraphicFramePr>
          <p:nvPr>
            <p:ph sz="half" idx="2"/>
          </p:nvPr>
        </p:nvGraphicFramePr>
        <p:xfrm>
          <a:off x="304800" y="3340100"/>
          <a:ext cx="8458200" cy="785813"/>
        </p:xfrm>
        <a:graphic>
          <a:graphicData uri="http://schemas.openxmlformats.org/presentationml/2006/ole">
            <p:oleObj spid="_x0000_s109570" name="Bitmap Image" r:id="rId4" imgW="7182853" imgH="666667" progId="Paint.Picture">
              <p:embed/>
            </p:oleObj>
          </a:graphicData>
        </a:graphic>
      </p:graphicFrame>
      <p:sp>
        <p:nvSpPr>
          <p:cNvPr id="3077"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B1485025-2251-40E8-97C7-6E047E9278D5}" type="slidenum">
              <a:rPr lang="en-US" smtClean="0">
                <a:latin typeface="Arial" charset="0"/>
              </a:rPr>
              <a:pPr/>
              <a:t>55</a:t>
            </a:fld>
            <a:endParaRPr lang="en-US" sz="1400" smtClean="0">
              <a:latin typeface="Times" pitchFamily="18" charset="0"/>
            </a:endParaRPr>
          </a:p>
        </p:txBody>
      </p:sp>
      <p:pic>
        <p:nvPicPr>
          <p:cNvPr id="3078"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EE6FCDF-C745-442A-806E-B609C288C3AD}" type="slidenum">
              <a:rPr lang="en-US" smtClean="0">
                <a:latin typeface="Arial" charset="0"/>
              </a:rPr>
              <a:pPr/>
              <a:t>56</a:t>
            </a:fld>
            <a:endParaRPr lang="en-US" sz="1400" smtClean="0">
              <a:latin typeface="Times" pitchFamily="18" charset="0"/>
            </a:endParaRPr>
          </a:p>
        </p:txBody>
      </p:sp>
      <p:sp>
        <p:nvSpPr>
          <p:cNvPr id="82946" name="Rectangle 2"/>
          <p:cNvSpPr>
            <a:spLocks noGrp="1" noChangeArrowheads="1"/>
          </p:cNvSpPr>
          <p:nvPr>
            <p:ph type="title"/>
          </p:nvPr>
        </p:nvSpPr>
        <p:spPr/>
        <p:txBody>
          <a:bodyPr/>
          <a:lstStyle/>
          <a:p>
            <a:pPr eaLnBrk="1" fontAlgn="auto" hangingPunct="1">
              <a:spcAft>
                <a:spcPts val="0"/>
              </a:spcAft>
              <a:defRPr/>
            </a:pPr>
            <a:r>
              <a:rPr lang="en-US" dirty="0">
                <a:solidFill>
                  <a:schemeClr val="bg1"/>
                </a:solidFill>
              </a:rPr>
              <a:t>XIC, XIO, OTE EXAMPLE</a:t>
            </a:r>
          </a:p>
        </p:txBody>
      </p:sp>
      <p:sp>
        <p:nvSpPr>
          <p:cNvPr id="64516" name="Rectangle 3"/>
          <p:cNvSpPr>
            <a:spLocks noChangeArrowheads="1"/>
          </p:cNvSpPr>
          <p:nvPr/>
        </p:nvSpPr>
        <p:spPr bwMode="auto">
          <a:xfrm>
            <a:off x="4479925" y="3081338"/>
            <a:ext cx="184150" cy="695325"/>
          </a:xfrm>
          <a:prstGeom prst="rect">
            <a:avLst/>
          </a:prstGeom>
          <a:noFill/>
          <a:ln w="12700" cap="sq">
            <a:noFill/>
            <a:miter lim="800000"/>
            <a:headEnd type="none" w="sm" len="sm"/>
            <a:tailEnd type="none" w="sm" len="sm"/>
          </a:ln>
        </p:spPr>
        <p:txBody>
          <a:bodyPr wrap="none">
            <a:spAutoFit/>
          </a:bodyPr>
          <a:lstStyle/>
          <a:p>
            <a:pPr algn="ctr">
              <a:lnSpc>
                <a:spcPct val="90000"/>
              </a:lnSpc>
              <a:spcBef>
                <a:spcPct val="0"/>
              </a:spcBef>
            </a:pPr>
            <a:endParaRPr kumimoji="1" lang="en-US" sz="4400" b="1">
              <a:latin typeface="Times New Roman" pitchFamily="18" charset="0"/>
            </a:endParaRPr>
          </a:p>
        </p:txBody>
      </p:sp>
      <p:sp>
        <p:nvSpPr>
          <p:cNvPr id="64517" name="Rectangle 4"/>
          <p:cNvSpPr>
            <a:spLocks noChangeArrowheads="1"/>
          </p:cNvSpPr>
          <p:nvPr/>
        </p:nvSpPr>
        <p:spPr bwMode="auto">
          <a:xfrm>
            <a:off x="1371600" y="2514600"/>
            <a:ext cx="6400800" cy="1752600"/>
          </a:xfrm>
          <a:prstGeom prst="rect">
            <a:avLst/>
          </a:prstGeom>
          <a:noFill/>
          <a:ln w="9525">
            <a:noFill/>
            <a:miter lim="800000"/>
            <a:headEnd/>
            <a:tailEnd/>
          </a:ln>
        </p:spPr>
        <p:txBody>
          <a:bodyPr/>
          <a:lstStyle/>
          <a:p>
            <a:pPr marL="342900" indent="-342900">
              <a:lnSpc>
                <a:spcPct val="100000"/>
              </a:lnSpc>
              <a:spcBef>
                <a:spcPct val="20000"/>
              </a:spcBef>
              <a:buClr>
                <a:schemeClr val="accent1"/>
              </a:buClr>
              <a:buFontTx/>
              <a:buChar char="•"/>
            </a:pPr>
            <a:r>
              <a:rPr kumimoji="1" lang="en-US" sz="3200">
                <a:solidFill>
                  <a:schemeClr val="bg1"/>
                </a:solidFill>
                <a:latin typeface="Arial Narrow" pitchFamily="34" charset="0"/>
              </a:rPr>
              <a:t>What you will see is a typical ladder logic diagram with the XIC, XIO, and OTE instructions.</a:t>
            </a:r>
          </a:p>
          <a:p>
            <a:pPr marL="342900" indent="-342900">
              <a:lnSpc>
                <a:spcPct val="100000"/>
              </a:lnSpc>
              <a:spcBef>
                <a:spcPct val="20000"/>
              </a:spcBef>
              <a:buClr>
                <a:schemeClr val="accent1"/>
              </a:buClr>
              <a:buFontTx/>
              <a:buChar char="•"/>
            </a:pPr>
            <a:endParaRPr kumimoji="1" lang="en-US" sz="3200">
              <a:latin typeface="Arial Narrow" pitchFamily="34" charset="0"/>
            </a:endParaRPr>
          </a:p>
          <a:p>
            <a:pPr marL="342900" indent="-342900">
              <a:lnSpc>
                <a:spcPct val="100000"/>
              </a:lnSpc>
              <a:spcBef>
                <a:spcPct val="20000"/>
              </a:spcBef>
              <a:buClr>
                <a:schemeClr val="accent1"/>
              </a:buClr>
              <a:buFontTx/>
              <a:buChar char="•"/>
            </a:pPr>
            <a:endParaRPr kumimoji="1" lang="en-US" sz="1800">
              <a:solidFill>
                <a:srgbClr val="FF0000"/>
              </a:solidFill>
              <a:latin typeface="Arial Narrow" pitchFamily="34" charset="0"/>
            </a:endParaRPr>
          </a:p>
        </p:txBody>
      </p:sp>
      <p:pic>
        <p:nvPicPr>
          <p:cNvPr id="64518" name="Picture 6"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4911EF1-1FB7-49AA-A522-FD49E8C7138B}" type="slidenum">
              <a:rPr lang="en-US" smtClean="0">
                <a:latin typeface="Arial" charset="0"/>
              </a:rPr>
              <a:pPr/>
              <a:t>57</a:t>
            </a:fld>
            <a:endParaRPr lang="en-US" sz="1400" smtClean="0">
              <a:latin typeface="Times" pitchFamily="18" charset="0"/>
            </a:endParaRPr>
          </a:p>
        </p:txBody>
      </p:sp>
      <p:sp>
        <p:nvSpPr>
          <p:cNvPr id="83970" name="Rectangle 2"/>
          <p:cNvSpPr>
            <a:spLocks noGrp="1" noChangeArrowheads="1"/>
          </p:cNvSpPr>
          <p:nvPr>
            <p:ph type="title"/>
          </p:nvPr>
        </p:nvSpPr>
        <p:spPr/>
        <p:txBody>
          <a:bodyPr/>
          <a:lstStyle/>
          <a:p>
            <a:pPr eaLnBrk="1" fontAlgn="auto" hangingPunct="1">
              <a:spcAft>
                <a:spcPts val="0"/>
              </a:spcAft>
              <a:defRPr/>
            </a:pPr>
            <a:endParaRPr lang="en-US"/>
          </a:p>
        </p:txBody>
      </p:sp>
      <p:pic>
        <p:nvPicPr>
          <p:cNvPr id="65540" name="Picture 3"/>
          <p:cNvPicPr>
            <a:picLocks noChangeAspect="1" noChangeArrowheads="1"/>
          </p:cNvPicPr>
          <p:nvPr/>
        </p:nvPicPr>
        <p:blipFill>
          <a:blip r:embed="rId3"/>
          <a:srcRect/>
          <a:stretch>
            <a:fillRect/>
          </a:stretch>
        </p:blipFill>
        <p:spPr bwMode="auto">
          <a:xfrm>
            <a:off x="0" y="0"/>
            <a:ext cx="9601200" cy="7086600"/>
          </a:xfrm>
          <a:prstGeom prst="rect">
            <a:avLst/>
          </a:prstGeom>
          <a:noFill/>
          <a:ln w="9525">
            <a:noFill/>
            <a:miter lim="800000"/>
            <a:headEnd/>
            <a:tailEnd/>
          </a:ln>
        </p:spPr>
      </p:pic>
      <p:pic>
        <p:nvPicPr>
          <p:cNvPr id="65541" name="Picture 5"/>
          <p:cNvPicPr>
            <a:picLocks noChangeAspect="1" noChangeArrowheads="1"/>
          </p:cNvPicPr>
          <p:nvPr/>
        </p:nvPicPr>
        <p:blipFill>
          <a:blip r:embed="rId4"/>
          <a:srcRect/>
          <a:stretch>
            <a:fillRect/>
          </a:stretch>
        </p:blipFill>
        <p:spPr bwMode="auto">
          <a:xfrm>
            <a:off x="0" y="0"/>
            <a:ext cx="9620250" cy="7105650"/>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79012A2-8D8F-417D-89E5-33E86C0CA7AE}" type="slidenum">
              <a:rPr lang="en-US" smtClean="0">
                <a:latin typeface="Arial" charset="0"/>
              </a:rPr>
              <a:pPr/>
              <a:t>58</a:t>
            </a:fld>
            <a:endParaRPr lang="en-US" sz="1400" smtClean="0">
              <a:latin typeface="Times" pitchFamily="18" charset="0"/>
            </a:endParaRPr>
          </a:p>
        </p:txBody>
      </p:sp>
      <p:sp>
        <p:nvSpPr>
          <p:cNvPr id="84994" name="Rectangle 2"/>
          <p:cNvSpPr>
            <a:spLocks noGrp="1" noChangeArrowheads="1"/>
          </p:cNvSpPr>
          <p:nvPr>
            <p:ph type="title"/>
          </p:nvPr>
        </p:nvSpPr>
        <p:spPr/>
        <p:txBody>
          <a:bodyPr/>
          <a:lstStyle/>
          <a:p>
            <a:pPr eaLnBrk="1" fontAlgn="auto" hangingPunct="1">
              <a:spcAft>
                <a:spcPts val="0"/>
              </a:spcAft>
              <a:defRPr/>
            </a:pPr>
            <a:r>
              <a:rPr lang="en-US"/>
              <a:t>TIMERS AND COUNTERS</a:t>
            </a:r>
          </a:p>
        </p:txBody>
      </p:sp>
      <p:pic>
        <p:nvPicPr>
          <p:cNvPr id="66564"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pic>
        <p:nvPicPr>
          <p:cNvPr id="66565" name="Picture 2"/>
          <p:cNvPicPr>
            <a:picLocks noChangeAspect="1" noChangeArrowheads="1"/>
          </p:cNvPicPr>
          <p:nvPr/>
        </p:nvPicPr>
        <p:blipFill>
          <a:blip r:embed="rId4"/>
          <a:srcRect/>
          <a:stretch>
            <a:fillRect/>
          </a:stretch>
        </p:blipFill>
        <p:spPr bwMode="auto">
          <a:xfrm>
            <a:off x="1981200" y="1219200"/>
            <a:ext cx="5514975" cy="5199063"/>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Rectangle 3"/>
          <p:cNvSpPr>
            <a:spLocks noGrp="1" noChangeArrowheads="1"/>
          </p:cNvSpPr>
          <p:nvPr>
            <p:ph idx="1"/>
          </p:nvPr>
        </p:nvSpPr>
        <p:spPr/>
        <p:txBody>
          <a:bodyPr/>
          <a:lstStyle/>
          <a:p>
            <a:pPr marL="533400" indent="-533400" algn="ctr" eaLnBrk="1" hangingPunct="1">
              <a:buFontTx/>
              <a:buNone/>
            </a:pPr>
            <a:r>
              <a:rPr lang="en-US" b="1" smtClean="0"/>
              <a:t>Timer Instructions Overview</a:t>
            </a:r>
          </a:p>
          <a:p>
            <a:pPr marL="533400" indent="-533400" eaLnBrk="1" hangingPunct="1"/>
            <a:r>
              <a:rPr lang="en-US" smtClean="0"/>
              <a:t>Each Timer consists of 3 words.</a:t>
            </a:r>
          </a:p>
          <a:p>
            <a:pPr marL="533400" indent="-533400" eaLnBrk="1" hangingPunct="1"/>
            <a:r>
              <a:rPr lang="en-US" smtClean="0"/>
              <a:t>Word 0 is the Control word. It consists of 3 addressable bits:</a:t>
            </a:r>
          </a:p>
          <a:p>
            <a:pPr marL="533400" indent="-533400" eaLnBrk="1" hangingPunct="1">
              <a:buFontTx/>
              <a:buNone/>
            </a:pPr>
            <a:r>
              <a:rPr lang="en-US" smtClean="0"/>
              <a:t>	Bit 13 is the Done (DN) bit.</a:t>
            </a:r>
          </a:p>
          <a:p>
            <a:pPr marL="533400" indent="-533400" eaLnBrk="1" hangingPunct="1">
              <a:buFontTx/>
              <a:buNone/>
            </a:pPr>
            <a:r>
              <a:rPr lang="en-US" smtClean="0"/>
              <a:t>	Bit 14 is the Timer Timing (TT) bit.</a:t>
            </a:r>
          </a:p>
          <a:p>
            <a:pPr marL="533400" indent="-533400" eaLnBrk="1" hangingPunct="1">
              <a:buFontTx/>
              <a:buNone/>
            </a:pPr>
            <a:r>
              <a:rPr lang="en-US" smtClean="0"/>
              <a:t>	Bit 15 is the Timer Enable (EN) bit.	</a:t>
            </a:r>
          </a:p>
          <a:p>
            <a:pPr marL="533400" indent="-533400" eaLnBrk="1" hangingPunct="1"/>
            <a:r>
              <a:rPr lang="en-US" smtClean="0"/>
              <a:t>Word 1 stores the Preset value.</a:t>
            </a:r>
          </a:p>
          <a:p>
            <a:pPr marL="533400" indent="-533400" eaLnBrk="1" hangingPunct="1"/>
            <a:r>
              <a:rPr lang="en-US" smtClean="0"/>
              <a:t>Word 2 stores the Accumulated value.</a:t>
            </a:r>
          </a:p>
          <a:p>
            <a:pPr marL="533400" indent="-533400" eaLnBrk="1" hangingPunct="1"/>
            <a:endParaRPr lang="en-US" smtClean="0"/>
          </a:p>
          <a:p>
            <a:pPr marL="533400" indent="-533400" eaLnBrk="1" hangingPunct="1"/>
            <a:endParaRPr lang="en-US" smtClean="0"/>
          </a:p>
        </p:txBody>
      </p:sp>
      <p:sp>
        <p:nvSpPr>
          <p:cNvPr id="6758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4093361-5A45-46A6-99E0-6503AD192AA2}" type="slidenum">
              <a:rPr lang="en-US" smtClean="0">
                <a:latin typeface="Arial" charset="0"/>
              </a:rPr>
              <a:pPr/>
              <a:t>59</a:t>
            </a:fld>
            <a:endParaRPr lang="en-US" sz="1400" smtClean="0">
              <a:latin typeface="Times" pitchFamily="18" charset="0"/>
            </a:endParaRPr>
          </a:p>
        </p:txBody>
      </p:sp>
      <p:sp>
        <p:nvSpPr>
          <p:cNvPr id="467970" name="Rectangle 2"/>
          <p:cNvSpPr>
            <a:spLocks noGrp="1" noChangeArrowheads="1"/>
          </p:cNvSpPr>
          <p:nvPr>
            <p:ph type="title"/>
          </p:nvPr>
        </p:nvSpPr>
        <p:spPr/>
        <p:txBody>
          <a:bodyPr/>
          <a:lstStyle/>
          <a:p>
            <a:pPr eaLnBrk="1" fontAlgn="auto" hangingPunct="1">
              <a:spcAft>
                <a:spcPts val="0"/>
              </a:spcAft>
              <a:defRPr/>
            </a:pPr>
            <a:r>
              <a:rPr lang="en-US"/>
              <a:t>Timers and Counters</a:t>
            </a:r>
          </a:p>
        </p:txBody>
      </p:sp>
      <p:pic>
        <p:nvPicPr>
          <p:cNvPr id="67589" name="Picture 9"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7971">
                                            <p:txEl>
                                              <p:pRg st="1" end="1"/>
                                            </p:txEl>
                                          </p:spTgt>
                                        </p:tgtEl>
                                        <p:attrNameLst>
                                          <p:attrName>style.visibility</p:attrName>
                                        </p:attrNameLst>
                                      </p:cBhvr>
                                      <p:to>
                                        <p:strVal val="visible"/>
                                      </p:to>
                                    </p:set>
                                    <p:anim calcmode="lin" valueType="num">
                                      <p:cBhvr additive="base">
                                        <p:cTn id="7" dur="500" fill="hold"/>
                                        <p:tgtEl>
                                          <p:spTgt spid="4679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7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7971">
                                            <p:txEl>
                                              <p:pRg st="2" end="2"/>
                                            </p:txEl>
                                          </p:spTgt>
                                        </p:tgtEl>
                                        <p:attrNameLst>
                                          <p:attrName>style.visibility</p:attrName>
                                        </p:attrNameLst>
                                      </p:cBhvr>
                                      <p:to>
                                        <p:strVal val="visible"/>
                                      </p:to>
                                    </p:set>
                                    <p:anim calcmode="lin" valueType="num">
                                      <p:cBhvr additive="base">
                                        <p:cTn id="13" dur="500" fill="hold"/>
                                        <p:tgtEl>
                                          <p:spTgt spid="4679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7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7971">
                                            <p:txEl>
                                              <p:pRg st="3" end="3"/>
                                            </p:txEl>
                                          </p:spTgt>
                                        </p:tgtEl>
                                        <p:attrNameLst>
                                          <p:attrName>style.visibility</p:attrName>
                                        </p:attrNameLst>
                                      </p:cBhvr>
                                      <p:to>
                                        <p:strVal val="visible"/>
                                      </p:to>
                                    </p:set>
                                    <p:animEffect transition="in" filter="fade">
                                      <p:cBhvr>
                                        <p:cTn id="19" dur="2000"/>
                                        <p:tgtEl>
                                          <p:spTgt spid="46797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67971">
                                            <p:txEl>
                                              <p:pRg st="4" end="4"/>
                                            </p:txEl>
                                          </p:spTgt>
                                        </p:tgtEl>
                                        <p:attrNameLst>
                                          <p:attrName>style.visibility</p:attrName>
                                        </p:attrNameLst>
                                      </p:cBhvr>
                                      <p:to>
                                        <p:strVal val="visible"/>
                                      </p:to>
                                    </p:set>
                                    <p:animEffect transition="in" filter="fade">
                                      <p:cBhvr>
                                        <p:cTn id="24" dur="2000"/>
                                        <p:tgtEl>
                                          <p:spTgt spid="467971">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7971">
                                            <p:txEl>
                                              <p:pRg st="5" end="5"/>
                                            </p:txEl>
                                          </p:spTgt>
                                        </p:tgtEl>
                                        <p:attrNameLst>
                                          <p:attrName>style.visibility</p:attrName>
                                        </p:attrNameLst>
                                      </p:cBhvr>
                                      <p:to>
                                        <p:strVal val="visible"/>
                                      </p:to>
                                    </p:set>
                                    <p:animEffect transition="in" filter="fade">
                                      <p:cBhvr>
                                        <p:cTn id="29" dur="2000"/>
                                        <p:tgtEl>
                                          <p:spTgt spid="46797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67971">
                                            <p:txEl>
                                              <p:pRg st="6" end="6"/>
                                            </p:txEl>
                                          </p:spTgt>
                                        </p:tgtEl>
                                        <p:attrNameLst>
                                          <p:attrName>style.visibility</p:attrName>
                                        </p:attrNameLst>
                                      </p:cBhvr>
                                      <p:to>
                                        <p:strVal val="visible"/>
                                      </p:to>
                                    </p:set>
                                    <p:anim calcmode="lin" valueType="num">
                                      <p:cBhvr additive="base">
                                        <p:cTn id="34" dur="500" fill="hold"/>
                                        <p:tgtEl>
                                          <p:spTgt spid="467971">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679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67971">
                                            <p:txEl>
                                              <p:pRg st="7" end="7"/>
                                            </p:txEl>
                                          </p:spTgt>
                                        </p:tgtEl>
                                        <p:attrNameLst>
                                          <p:attrName>style.visibility</p:attrName>
                                        </p:attrNameLst>
                                      </p:cBhvr>
                                      <p:to>
                                        <p:strVal val="visible"/>
                                      </p:to>
                                    </p:set>
                                    <p:anim calcmode="lin" valueType="num">
                                      <p:cBhvr additive="base">
                                        <p:cTn id="40" dur="500" fill="hold"/>
                                        <p:tgtEl>
                                          <p:spTgt spid="467971">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679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780" name="Object 4"/>
          <p:cNvGraphicFramePr>
            <a:graphicFrameLocks noChangeAspect="1"/>
          </p:cNvGraphicFramePr>
          <p:nvPr>
            <p:ph idx="1"/>
          </p:nvPr>
        </p:nvGraphicFramePr>
        <p:xfrm>
          <a:off x="762000" y="1481138"/>
          <a:ext cx="7620000" cy="4525962"/>
        </p:xfrm>
        <a:graphic>
          <a:graphicData uri="http://schemas.openxmlformats.org/presentationml/2006/ole">
            <p:oleObj spid="_x0000_s3074" name="Bitmap Image" r:id="rId4" imgW="8933333" imgH="5304762" progId="PBrush">
              <p:embed/>
            </p:oleObj>
          </a:graphicData>
        </a:graphic>
      </p:graphicFrame>
      <p:sp>
        <p:nvSpPr>
          <p:cNvPr id="4" name="Slide Number Placeholder 3"/>
          <p:cNvSpPr>
            <a:spLocks noGrp="1"/>
          </p:cNvSpPr>
          <p:nvPr>
            <p:ph type="sldNum" sz="quarter" idx="12"/>
          </p:nvPr>
        </p:nvSpPr>
        <p:spPr/>
        <p:txBody>
          <a:bodyPr/>
          <a:lstStyle/>
          <a:p>
            <a:fld id="{01A7BD77-94F2-4C28-8733-0F6005599EC0}" type="slidenum">
              <a:rPr lang="en-US"/>
              <a:pPr/>
              <a:t>6</a:t>
            </a:fld>
            <a:endParaRPr lang="en-US" sz="1400">
              <a:latin typeface="Times" pitchFamily="18" charset="0"/>
            </a:endParaRPr>
          </a:p>
        </p:txBody>
      </p:sp>
      <p:sp>
        <p:nvSpPr>
          <p:cNvPr id="203781" name="Rectangle 5"/>
          <p:cNvSpPr>
            <a:spLocks noGrp="1" noChangeArrowheads="1"/>
          </p:cNvSpPr>
          <p:nvPr>
            <p:ph type="title"/>
          </p:nvPr>
        </p:nvSpPr>
        <p:spPr>
          <a:xfrm>
            <a:off x="457200" y="228600"/>
            <a:ext cx="8229600" cy="1143000"/>
          </a:xfrm>
        </p:spPr>
        <p:txBody>
          <a:bodyPr/>
          <a:lstStyle/>
          <a:p>
            <a:r>
              <a:rPr lang="en-US" dirty="0"/>
              <a:t>Typical Network Configuration</a:t>
            </a:r>
          </a:p>
        </p:txBody>
      </p:sp>
      <p:pic>
        <p:nvPicPr>
          <p:cNvPr id="5" name="Picture 4" descr="The Line.jpg"/>
          <p:cNvPicPr>
            <a:picLocks noChangeAspect="1"/>
          </p:cNvPicPr>
          <p:nvPr/>
        </p:nvPicPr>
        <p:blipFill>
          <a:blip r:embed="rId5"/>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59B2F69-2595-482E-8D03-C22F3B5BAE81}" type="slidenum">
              <a:rPr lang="en-US" smtClean="0">
                <a:latin typeface="Arial" charset="0"/>
              </a:rPr>
              <a:pPr/>
              <a:t>60</a:t>
            </a:fld>
            <a:endParaRPr lang="en-US" sz="1400" smtClean="0">
              <a:latin typeface="Times" pitchFamily="18" charset="0"/>
            </a:endParaRPr>
          </a:p>
        </p:txBody>
      </p:sp>
      <p:sp>
        <p:nvSpPr>
          <p:cNvPr id="88066" name="Rectangle 2"/>
          <p:cNvSpPr>
            <a:spLocks noGrp="1" noChangeArrowheads="1"/>
          </p:cNvSpPr>
          <p:nvPr>
            <p:ph type="title"/>
          </p:nvPr>
        </p:nvSpPr>
        <p:spPr/>
        <p:txBody>
          <a:bodyPr/>
          <a:lstStyle/>
          <a:p>
            <a:pPr eaLnBrk="1" fontAlgn="auto" hangingPunct="1">
              <a:spcAft>
                <a:spcPts val="0"/>
              </a:spcAft>
              <a:defRPr/>
            </a:pPr>
            <a:r>
              <a:rPr lang="en-US" dirty="0">
                <a:solidFill>
                  <a:schemeClr val="bg1"/>
                </a:solidFill>
              </a:rPr>
              <a:t>TIMER ON DELAY</a:t>
            </a:r>
          </a:p>
        </p:txBody>
      </p:sp>
      <p:pic>
        <p:nvPicPr>
          <p:cNvPr id="68612" name="Picture 5"/>
          <p:cNvPicPr>
            <a:picLocks noChangeAspect="1" noChangeArrowheads="1"/>
          </p:cNvPicPr>
          <p:nvPr/>
        </p:nvPicPr>
        <p:blipFill>
          <a:blip r:embed="rId3"/>
          <a:srcRect/>
          <a:stretch>
            <a:fillRect/>
          </a:stretch>
        </p:blipFill>
        <p:spPr bwMode="auto">
          <a:xfrm>
            <a:off x="228600" y="3505200"/>
            <a:ext cx="8535988" cy="1885950"/>
          </a:xfrm>
          <a:prstGeom prst="rect">
            <a:avLst/>
          </a:prstGeom>
          <a:noFill/>
          <a:ln w="9525">
            <a:noFill/>
            <a:miter lim="800000"/>
            <a:headEnd/>
            <a:tailEnd/>
          </a:ln>
        </p:spPr>
      </p:pic>
      <p:sp>
        <p:nvSpPr>
          <p:cNvPr id="88070" name="AutoShape 6"/>
          <p:cNvSpPr>
            <a:spLocks noChangeArrowheads="1"/>
          </p:cNvSpPr>
          <p:nvPr/>
        </p:nvSpPr>
        <p:spPr bwMode="auto">
          <a:xfrm>
            <a:off x="2895600" y="3276600"/>
            <a:ext cx="1676400" cy="609600"/>
          </a:xfrm>
          <a:prstGeom prst="wedgeRectCallout">
            <a:avLst>
              <a:gd name="adj1" fmla="val 143468"/>
              <a:gd name="adj2" fmla="val 133856"/>
            </a:avLst>
          </a:prstGeom>
          <a:noFill/>
          <a:ln w="12700" cap="sq">
            <a:solidFill>
              <a:schemeClr val="bg1"/>
            </a:solidFill>
            <a:miter lim="800000"/>
            <a:headEnd type="none" w="sm" len="sm"/>
            <a:tailEnd type="none" w="sm" len="sm"/>
          </a:ln>
        </p:spPr>
        <p:txBody>
          <a:bodyPr/>
          <a:lstStyle/>
          <a:p>
            <a:pPr algn="ctr"/>
            <a:r>
              <a:rPr lang="en-US" sz="1200">
                <a:solidFill>
                  <a:schemeClr val="bg1"/>
                </a:solidFill>
              </a:rPr>
              <a:t>This is the Timers address in the database</a:t>
            </a:r>
          </a:p>
        </p:txBody>
      </p:sp>
      <p:sp>
        <p:nvSpPr>
          <p:cNvPr id="88072" name="AutoShape 8"/>
          <p:cNvSpPr>
            <a:spLocks noChangeArrowheads="1"/>
          </p:cNvSpPr>
          <p:nvPr/>
        </p:nvSpPr>
        <p:spPr bwMode="auto">
          <a:xfrm>
            <a:off x="3429000" y="4419600"/>
            <a:ext cx="2057400" cy="381000"/>
          </a:xfrm>
          <a:prstGeom prst="wedgeRectCallout">
            <a:avLst>
              <a:gd name="adj1" fmla="val 80940"/>
              <a:gd name="adj2" fmla="val -2500"/>
            </a:avLst>
          </a:prstGeom>
          <a:noFill/>
          <a:ln w="12700" cap="sq">
            <a:solidFill>
              <a:schemeClr val="tx1"/>
            </a:solidFill>
            <a:miter lim="800000"/>
            <a:headEnd type="none" w="sm" len="sm"/>
            <a:tailEnd type="none" w="sm" len="sm"/>
          </a:ln>
        </p:spPr>
        <p:txBody>
          <a:bodyPr/>
          <a:lstStyle/>
          <a:p>
            <a:pPr algn="ctr"/>
            <a:r>
              <a:rPr lang="en-US" sz="1200"/>
              <a:t>Determines the duration of each time interval</a:t>
            </a:r>
          </a:p>
        </p:txBody>
      </p:sp>
      <p:sp>
        <p:nvSpPr>
          <p:cNvPr id="88073" name="AutoShape 9"/>
          <p:cNvSpPr>
            <a:spLocks noChangeArrowheads="1"/>
          </p:cNvSpPr>
          <p:nvPr/>
        </p:nvSpPr>
        <p:spPr bwMode="auto">
          <a:xfrm>
            <a:off x="2743200" y="5105400"/>
            <a:ext cx="2667000" cy="381000"/>
          </a:xfrm>
          <a:prstGeom prst="wedgeRectCallout">
            <a:avLst>
              <a:gd name="adj1" fmla="val 72264"/>
              <a:gd name="adj2" fmla="val -133750"/>
            </a:avLst>
          </a:prstGeom>
          <a:noFill/>
          <a:ln w="12700" cap="sq">
            <a:solidFill>
              <a:schemeClr val="bg1"/>
            </a:solidFill>
            <a:miter lim="800000"/>
            <a:headEnd type="none" w="sm" len="sm"/>
            <a:tailEnd type="none" w="sm" len="sm"/>
          </a:ln>
        </p:spPr>
        <p:txBody>
          <a:bodyPr/>
          <a:lstStyle/>
          <a:p>
            <a:pPr algn="ctr"/>
            <a:r>
              <a:rPr lang="en-US" sz="1200">
                <a:solidFill>
                  <a:schemeClr val="bg1"/>
                </a:solidFill>
              </a:rPr>
              <a:t>The value the timer must reach before the done bit will come on</a:t>
            </a:r>
          </a:p>
        </p:txBody>
      </p:sp>
      <p:sp>
        <p:nvSpPr>
          <p:cNvPr id="88074" name="AutoShape 10"/>
          <p:cNvSpPr>
            <a:spLocks noChangeArrowheads="1"/>
          </p:cNvSpPr>
          <p:nvPr/>
        </p:nvSpPr>
        <p:spPr bwMode="auto">
          <a:xfrm>
            <a:off x="4267200" y="5638800"/>
            <a:ext cx="1828800" cy="457200"/>
          </a:xfrm>
          <a:prstGeom prst="wedgeRectCallout">
            <a:avLst>
              <a:gd name="adj1" fmla="val 56685"/>
              <a:gd name="adj2" fmla="val -192708"/>
            </a:avLst>
          </a:prstGeom>
          <a:noFill/>
          <a:ln w="12700" cap="sq">
            <a:solidFill>
              <a:schemeClr val="bg1"/>
            </a:solidFill>
            <a:miter lim="800000"/>
            <a:headEnd type="none" w="sm" len="sm"/>
            <a:tailEnd type="none" w="sm" len="sm"/>
          </a:ln>
        </p:spPr>
        <p:txBody>
          <a:bodyPr/>
          <a:lstStyle/>
          <a:p>
            <a:pPr algn="ctr"/>
            <a:r>
              <a:rPr lang="en-US" sz="1200">
                <a:solidFill>
                  <a:schemeClr val="bg1"/>
                </a:solidFill>
              </a:rPr>
              <a:t>The elapsed time since the timer was reset</a:t>
            </a:r>
          </a:p>
        </p:txBody>
      </p:sp>
      <p:sp>
        <p:nvSpPr>
          <p:cNvPr id="68617" name="Rectangle 11"/>
          <p:cNvSpPr>
            <a:spLocks noChangeArrowheads="1"/>
          </p:cNvSpPr>
          <p:nvPr/>
        </p:nvSpPr>
        <p:spPr bwMode="auto">
          <a:xfrm>
            <a:off x="304800" y="1593850"/>
            <a:ext cx="8534400" cy="1301750"/>
          </a:xfrm>
          <a:prstGeom prst="rect">
            <a:avLst/>
          </a:prstGeom>
          <a:noFill/>
          <a:ln w="12700" cap="sq">
            <a:noFill/>
            <a:miter lim="800000"/>
            <a:headEnd type="none" w="sm" len="sm"/>
            <a:tailEnd type="none" w="sm" len="sm"/>
          </a:ln>
        </p:spPr>
        <p:txBody>
          <a:bodyPr>
            <a:spAutoFit/>
          </a:bodyPr>
          <a:lstStyle/>
          <a:p>
            <a:r>
              <a:rPr lang="en-US" sz="1800">
                <a:solidFill>
                  <a:schemeClr val="bg1"/>
                </a:solidFill>
              </a:rPr>
              <a:t>Use the TON instruction to turn an output on or off after the timer has been on for a preset time interval</a:t>
            </a:r>
          </a:p>
          <a:p>
            <a:endParaRPr lang="en-US" sz="1800"/>
          </a:p>
          <a:p>
            <a:r>
              <a:rPr lang="en-US" sz="1800"/>
              <a:t> </a:t>
            </a:r>
          </a:p>
        </p:txBody>
      </p:sp>
      <p:pic>
        <p:nvPicPr>
          <p:cNvPr id="68618" name="Picture 9"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70"/>
                                        </p:tgtEl>
                                        <p:attrNameLst>
                                          <p:attrName>style.visibility</p:attrName>
                                        </p:attrNameLst>
                                      </p:cBhvr>
                                      <p:to>
                                        <p:strVal val="visible"/>
                                      </p:to>
                                    </p:set>
                                    <p:animEffect transition="in" filter="fade">
                                      <p:cBhvr>
                                        <p:cTn id="7" dur="2000"/>
                                        <p:tgtEl>
                                          <p:spTgt spid="880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72"/>
                                        </p:tgtEl>
                                        <p:attrNameLst>
                                          <p:attrName>style.visibility</p:attrName>
                                        </p:attrNameLst>
                                      </p:cBhvr>
                                      <p:to>
                                        <p:strVal val="visible"/>
                                      </p:to>
                                    </p:set>
                                    <p:animEffect transition="in" filter="fade">
                                      <p:cBhvr>
                                        <p:cTn id="12" dur="2000"/>
                                        <p:tgtEl>
                                          <p:spTgt spid="880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073"/>
                                        </p:tgtEl>
                                        <p:attrNameLst>
                                          <p:attrName>style.visibility</p:attrName>
                                        </p:attrNameLst>
                                      </p:cBhvr>
                                      <p:to>
                                        <p:strVal val="visible"/>
                                      </p:to>
                                    </p:set>
                                    <p:animEffect transition="in" filter="fade">
                                      <p:cBhvr>
                                        <p:cTn id="17" dur="2000"/>
                                        <p:tgtEl>
                                          <p:spTgt spid="880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074"/>
                                        </p:tgtEl>
                                        <p:attrNameLst>
                                          <p:attrName>style.visibility</p:attrName>
                                        </p:attrNameLst>
                                      </p:cBhvr>
                                      <p:to>
                                        <p:strVal val="visible"/>
                                      </p:to>
                                    </p:set>
                                    <p:animEffect transition="in" filter="fade">
                                      <p:cBhvr>
                                        <p:cTn id="22" dur="2000"/>
                                        <p:tgtEl>
                                          <p:spTgt spid="88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animBg="1"/>
      <p:bldP spid="88072" grpId="0" animBg="1"/>
      <p:bldP spid="88073" grpId="0" animBg="1"/>
      <p:bldP spid="8807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ph idx="1"/>
          </p:nvPr>
        </p:nvGraphicFramePr>
        <p:xfrm>
          <a:off x="838200" y="3962400"/>
          <a:ext cx="7183438" cy="1066800"/>
        </p:xfrm>
        <a:graphic>
          <a:graphicData uri="http://schemas.openxmlformats.org/presentationml/2006/ole">
            <p:oleObj spid="_x0000_s110594" name="Bitmap Image" r:id="rId4" imgW="7182853" imgH="1066667" progId="Paint.Picture">
              <p:embed/>
            </p:oleObj>
          </a:graphicData>
        </a:graphic>
      </p:graphicFrame>
      <p:sp>
        <p:nvSpPr>
          <p:cNvPr id="409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8C40B11-4A7B-4FFE-B561-DF4EC733C9F8}" type="slidenum">
              <a:rPr lang="en-US" smtClean="0">
                <a:latin typeface="Arial" charset="0"/>
              </a:rPr>
              <a:pPr/>
              <a:t>61</a:t>
            </a:fld>
            <a:endParaRPr lang="en-US" sz="1400" smtClean="0">
              <a:latin typeface="Times" pitchFamily="18" charset="0"/>
            </a:endParaRPr>
          </a:p>
        </p:txBody>
      </p:sp>
      <p:sp>
        <p:nvSpPr>
          <p:cNvPr id="472066" name="Rectangle 2"/>
          <p:cNvSpPr>
            <a:spLocks noGrp="1" noChangeArrowheads="1"/>
          </p:cNvSpPr>
          <p:nvPr>
            <p:ph type="title"/>
          </p:nvPr>
        </p:nvSpPr>
        <p:spPr/>
        <p:txBody>
          <a:bodyPr/>
          <a:lstStyle/>
          <a:p>
            <a:pPr eaLnBrk="1" fontAlgn="auto" hangingPunct="1">
              <a:spcAft>
                <a:spcPts val="0"/>
              </a:spcAft>
              <a:defRPr/>
            </a:pPr>
            <a:r>
              <a:rPr lang="en-US"/>
              <a:t>Timer Off Delay</a:t>
            </a:r>
          </a:p>
        </p:txBody>
      </p:sp>
      <p:sp>
        <p:nvSpPr>
          <p:cNvPr id="472069" name="Rectangle 5"/>
          <p:cNvSpPr>
            <a:spLocks noChangeArrowheads="1"/>
          </p:cNvSpPr>
          <p:nvPr/>
        </p:nvSpPr>
        <p:spPr bwMode="auto">
          <a:xfrm>
            <a:off x="609600" y="1436688"/>
            <a:ext cx="8153400" cy="2373312"/>
          </a:xfrm>
          <a:prstGeom prst="rect">
            <a:avLst/>
          </a:prstGeom>
          <a:noFill/>
          <a:ln w="12700" cap="sq">
            <a:noFill/>
            <a:miter lim="800000"/>
            <a:headEnd type="none" w="sm" len="sm"/>
            <a:tailEnd type="none" w="sm" len="sm"/>
          </a:ln>
        </p:spPr>
        <p:txBody>
          <a:bodyPr>
            <a:spAutoFit/>
          </a:bodyPr>
          <a:lstStyle/>
          <a:p>
            <a:r>
              <a:rPr lang="en-US" sz="1800"/>
              <a:t>Use the TOF instruction to turn an output on or off after its rung has been off for a preset time interval. </a:t>
            </a:r>
          </a:p>
          <a:p>
            <a:r>
              <a:rPr lang="en-US" sz="1800"/>
              <a:t>The TOF instruction begins to count timebase intervals when the rung makes a true-to-false transition.</a:t>
            </a:r>
          </a:p>
          <a:p>
            <a:r>
              <a:rPr lang="en-US" sz="1800"/>
              <a:t>When the input condition is true, the EN and DN bits will be on, until the input condition goes false, and the ACCUM value is equal to or greater than the PRESET value</a:t>
            </a:r>
          </a:p>
          <a:p>
            <a:r>
              <a:rPr lang="en-US" sz="1800"/>
              <a:t> </a:t>
            </a:r>
          </a:p>
        </p:txBody>
      </p:sp>
      <p:sp>
        <p:nvSpPr>
          <p:cNvPr id="472072" name="AutoShape 8"/>
          <p:cNvSpPr>
            <a:spLocks noChangeArrowheads="1"/>
          </p:cNvSpPr>
          <p:nvPr/>
        </p:nvSpPr>
        <p:spPr bwMode="auto">
          <a:xfrm>
            <a:off x="2895600" y="3276600"/>
            <a:ext cx="1676400" cy="609600"/>
          </a:xfrm>
          <a:prstGeom prst="wedgeRectCallout">
            <a:avLst>
              <a:gd name="adj1" fmla="val 139773"/>
              <a:gd name="adj2" fmla="val 113282"/>
            </a:avLst>
          </a:prstGeom>
          <a:noFill/>
          <a:ln w="12700" cap="sq">
            <a:solidFill>
              <a:schemeClr val="tx1"/>
            </a:solidFill>
            <a:miter lim="800000"/>
            <a:headEnd type="none" w="sm" len="sm"/>
            <a:tailEnd type="none" w="sm" len="sm"/>
          </a:ln>
        </p:spPr>
        <p:txBody>
          <a:bodyPr/>
          <a:lstStyle/>
          <a:p>
            <a:pPr algn="ctr"/>
            <a:r>
              <a:rPr lang="en-US" sz="1200"/>
              <a:t>This is the Timers address in the database</a:t>
            </a:r>
          </a:p>
        </p:txBody>
      </p:sp>
      <p:sp>
        <p:nvSpPr>
          <p:cNvPr id="472073" name="AutoShape 9"/>
          <p:cNvSpPr>
            <a:spLocks noChangeArrowheads="1"/>
          </p:cNvSpPr>
          <p:nvPr/>
        </p:nvSpPr>
        <p:spPr bwMode="auto">
          <a:xfrm>
            <a:off x="3352800" y="4267200"/>
            <a:ext cx="2057400" cy="381000"/>
          </a:xfrm>
          <a:prstGeom prst="wedgeRectCallout">
            <a:avLst>
              <a:gd name="adj1" fmla="val 82870"/>
              <a:gd name="adj2" fmla="val -15000"/>
            </a:avLst>
          </a:prstGeom>
          <a:noFill/>
          <a:ln w="12700" cap="sq">
            <a:solidFill>
              <a:schemeClr val="tx1"/>
            </a:solidFill>
            <a:miter lim="800000"/>
            <a:headEnd type="none" w="sm" len="sm"/>
            <a:tailEnd type="none" w="sm" len="sm"/>
          </a:ln>
        </p:spPr>
        <p:txBody>
          <a:bodyPr/>
          <a:lstStyle/>
          <a:p>
            <a:pPr algn="ctr"/>
            <a:r>
              <a:rPr lang="en-US" sz="1200"/>
              <a:t>Determines the duration of each time interval</a:t>
            </a:r>
          </a:p>
        </p:txBody>
      </p:sp>
      <p:sp>
        <p:nvSpPr>
          <p:cNvPr id="472074" name="AutoShape 10"/>
          <p:cNvSpPr>
            <a:spLocks noChangeArrowheads="1"/>
          </p:cNvSpPr>
          <p:nvPr/>
        </p:nvSpPr>
        <p:spPr bwMode="auto">
          <a:xfrm>
            <a:off x="2743200" y="5029200"/>
            <a:ext cx="2667000" cy="381000"/>
          </a:xfrm>
          <a:prstGeom prst="wedgeRectCallout">
            <a:avLst>
              <a:gd name="adj1" fmla="val 74167"/>
              <a:gd name="adj2" fmla="val -177083"/>
            </a:avLst>
          </a:prstGeom>
          <a:noFill/>
          <a:ln w="12700" cap="sq">
            <a:solidFill>
              <a:schemeClr val="tx1"/>
            </a:solidFill>
            <a:miter lim="800000"/>
            <a:headEnd type="none" w="sm" len="sm"/>
            <a:tailEnd type="none" w="sm" len="sm"/>
          </a:ln>
        </p:spPr>
        <p:txBody>
          <a:bodyPr/>
          <a:lstStyle/>
          <a:p>
            <a:pPr algn="ctr"/>
            <a:r>
              <a:rPr lang="en-US" sz="1200"/>
              <a:t>The value the timer must reach before the done bit will come on</a:t>
            </a:r>
          </a:p>
        </p:txBody>
      </p:sp>
      <p:sp>
        <p:nvSpPr>
          <p:cNvPr id="472075" name="AutoShape 11"/>
          <p:cNvSpPr>
            <a:spLocks noChangeArrowheads="1"/>
          </p:cNvSpPr>
          <p:nvPr/>
        </p:nvSpPr>
        <p:spPr bwMode="auto">
          <a:xfrm>
            <a:off x="4267200" y="5638800"/>
            <a:ext cx="1828800" cy="457200"/>
          </a:xfrm>
          <a:prstGeom prst="wedgeRectCallout">
            <a:avLst>
              <a:gd name="adj1" fmla="val 52519"/>
              <a:gd name="adj2" fmla="val -242014"/>
            </a:avLst>
          </a:prstGeom>
          <a:noFill/>
          <a:ln w="12700" cap="sq">
            <a:solidFill>
              <a:schemeClr val="tx1"/>
            </a:solidFill>
            <a:miter lim="800000"/>
            <a:headEnd type="none" w="sm" len="sm"/>
            <a:tailEnd type="none" w="sm" len="sm"/>
          </a:ln>
        </p:spPr>
        <p:txBody>
          <a:bodyPr/>
          <a:lstStyle/>
          <a:p>
            <a:pPr algn="ctr"/>
            <a:r>
              <a:rPr lang="en-US" sz="1200"/>
              <a:t>The elapsed time since the timer was reset</a:t>
            </a:r>
          </a:p>
        </p:txBody>
      </p:sp>
      <p:pic>
        <p:nvPicPr>
          <p:cNvPr id="4106" name="Picture 9"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2069">
                                            <p:txEl>
                                              <p:pRg st="0" end="0"/>
                                            </p:txEl>
                                          </p:spTgt>
                                        </p:tgtEl>
                                        <p:attrNameLst>
                                          <p:attrName>style.visibility</p:attrName>
                                        </p:attrNameLst>
                                      </p:cBhvr>
                                      <p:to>
                                        <p:strVal val="visible"/>
                                      </p:to>
                                    </p:set>
                                    <p:anim calcmode="lin" valueType="num">
                                      <p:cBhvr additive="base">
                                        <p:cTn id="7" dur="500" fill="hold"/>
                                        <p:tgtEl>
                                          <p:spTgt spid="4720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20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2069">
                                            <p:txEl>
                                              <p:pRg st="1" end="1"/>
                                            </p:txEl>
                                          </p:spTgt>
                                        </p:tgtEl>
                                        <p:attrNameLst>
                                          <p:attrName>style.visibility</p:attrName>
                                        </p:attrNameLst>
                                      </p:cBhvr>
                                      <p:to>
                                        <p:strVal val="visible"/>
                                      </p:to>
                                    </p:set>
                                    <p:anim calcmode="lin" valueType="num">
                                      <p:cBhvr additive="base">
                                        <p:cTn id="13" dur="500" fill="hold"/>
                                        <p:tgtEl>
                                          <p:spTgt spid="47206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206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2069">
                                            <p:txEl>
                                              <p:pRg st="2" end="2"/>
                                            </p:txEl>
                                          </p:spTgt>
                                        </p:tgtEl>
                                        <p:attrNameLst>
                                          <p:attrName>style.visibility</p:attrName>
                                        </p:attrNameLst>
                                      </p:cBhvr>
                                      <p:to>
                                        <p:strVal val="visible"/>
                                      </p:to>
                                    </p:set>
                                    <p:anim calcmode="lin" valueType="num">
                                      <p:cBhvr additive="base">
                                        <p:cTn id="19" dur="500" fill="hold"/>
                                        <p:tgtEl>
                                          <p:spTgt spid="4720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206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2072"/>
                                        </p:tgtEl>
                                        <p:attrNameLst>
                                          <p:attrName>style.visibility</p:attrName>
                                        </p:attrNameLst>
                                      </p:cBhvr>
                                      <p:to>
                                        <p:strVal val="visible"/>
                                      </p:to>
                                    </p:set>
                                    <p:animEffect transition="in" filter="fade">
                                      <p:cBhvr>
                                        <p:cTn id="25" dur="2000"/>
                                        <p:tgtEl>
                                          <p:spTgt spid="4720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2073"/>
                                        </p:tgtEl>
                                        <p:attrNameLst>
                                          <p:attrName>style.visibility</p:attrName>
                                        </p:attrNameLst>
                                      </p:cBhvr>
                                      <p:to>
                                        <p:strVal val="visible"/>
                                      </p:to>
                                    </p:set>
                                    <p:animEffect transition="in" filter="fade">
                                      <p:cBhvr>
                                        <p:cTn id="30" dur="2000"/>
                                        <p:tgtEl>
                                          <p:spTgt spid="4720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2074"/>
                                        </p:tgtEl>
                                        <p:attrNameLst>
                                          <p:attrName>style.visibility</p:attrName>
                                        </p:attrNameLst>
                                      </p:cBhvr>
                                      <p:to>
                                        <p:strVal val="visible"/>
                                      </p:to>
                                    </p:set>
                                    <p:animEffect transition="in" filter="fade">
                                      <p:cBhvr>
                                        <p:cTn id="35" dur="2000"/>
                                        <p:tgtEl>
                                          <p:spTgt spid="47207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72075"/>
                                        </p:tgtEl>
                                        <p:attrNameLst>
                                          <p:attrName>style.visibility</p:attrName>
                                        </p:attrNameLst>
                                      </p:cBhvr>
                                      <p:to>
                                        <p:strVal val="visible"/>
                                      </p:to>
                                    </p:set>
                                    <p:animEffect transition="in" filter="fade">
                                      <p:cBhvr>
                                        <p:cTn id="40" dur="2000"/>
                                        <p:tgtEl>
                                          <p:spTgt spid="472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2" grpId="0" animBg="1"/>
      <p:bldP spid="472073" grpId="0" animBg="1"/>
      <p:bldP spid="472074" grpId="0" animBg="1"/>
      <p:bldP spid="47207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5" name="Rectangle 3"/>
          <p:cNvSpPr>
            <a:spLocks noGrp="1" noChangeArrowheads="1"/>
          </p:cNvSpPr>
          <p:nvPr>
            <p:ph idx="1"/>
          </p:nvPr>
        </p:nvSpPr>
        <p:spPr>
          <a:xfrm>
            <a:off x="381000" y="1295400"/>
            <a:ext cx="8382000" cy="1295400"/>
          </a:xfrm>
        </p:spPr>
        <p:txBody>
          <a:bodyPr>
            <a:normAutofit fontScale="92500" lnSpcReduction="20000"/>
          </a:bodyPr>
          <a:lstStyle/>
          <a:p>
            <a:pPr marL="365760" indent="-256032" eaLnBrk="1" fontAlgn="auto" hangingPunct="1">
              <a:spcAft>
                <a:spcPts val="0"/>
              </a:spcAft>
              <a:buFont typeface="Wingdings 3"/>
              <a:buChar char=""/>
              <a:defRPr/>
            </a:pPr>
            <a:r>
              <a:rPr lang="en-US" sz="1800" b="1" dirty="0"/>
              <a:t>If the Master Air supply switch I:1.8/11 drops out for less than 1 second (.01</a:t>
            </a:r>
            <a:r>
              <a:rPr lang="en-US" sz="1000" b="1" dirty="0"/>
              <a:t>x</a:t>
            </a:r>
            <a:r>
              <a:rPr lang="en-US" sz="1800" b="1" dirty="0"/>
              <a:t>100), the Done bit will remain on.</a:t>
            </a:r>
          </a:p>
          <a:p>
            <a:pPr marL="365760" indent="-256032" eaLnBrk="1" fontAlgn="auto" hangingPunct="1">
              <a:spcAft>
                <a:spcPts val="0"/>
              </a:spcAft>
              <a:buFont typeface="Wingdings 3"/>
              <a:buChar char=""/>
              <a:defRPr/>
            </a:pPr>
            <a:r>
              <a:rPr lang="en-US" sz="1800" b="1" dirty="0"/>
              <a:t>This helps to get rid of any minor air pressure </a:t>
            </a:r>
            <a:r>
              <a:rPr lang="en-US" sz="1800" b="1" dirty="0" smtClean="0"/>
              <a:t>fluctuations </a:t>
            </a:r>
            <a:r>
              <a:rPr lang="en-US" sz="1800" b="1" dirty="0"/>
              <a:t>that could shut the machine down</a:t>
            </a:r>
          </a:p>
          <a:p>
            <a:pPr marL="365760" indent="-256032" eaLnBrk="1" fontAlgn="auto" hangingPunct="1">
              <a:spcAft>
                <a:spcPts val="0"/>
              </a:spcAft>
              <a:buFont typeface="Wingdings 3"/>
              <a:buChar char=""/>
              <a:defRPr/>
            </a:pPr>
            <a:r>
              <a:rPr lang="en-US" sz="1800" b="1" dirty="0"/>
              <a:t>This also is used for switch </a:t>
            </a:r>
            <a:r>
              <a:rPr lang="en-US" sz="1800" b="1" dirty="0" err="1"/>
              <a:t>debounce</a:t>
            </a:r>
            <a:endParaRPr lang="en-US" sz="1800" b="1" dirty="0"/>
          </a:p>
        </p:txBody>
      </p:sp>
      <p:sp>
        <p:nvSpPr>
          <p:cNvPr id="69635"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169AB53-3327-4261-A1A6-1978230293E6}" type="slidenum">
              <a:rPr lang="en-US" smtClean="0">
                <a:latin typeface="Arial" charset="0"/>
              </a:rPr>
              <a:pPr/>
              <a:t>62</a:t>
            </a:fld>
            <a:endParaRPr lang="en-US" sz="1400" smtClean="0">
              <a:latin typeface="Times" pitchFamily="18" charset="0"/>
            </a:endParaRPr>
          </a:p>
        </p:txBody>
      </p:sp>
      <p:sp>
        <p:nvSpPr>
          <p:cNvPr id="489474" name="Rectangle 2"/>
          <p:cNvSpPr>
            <a:spLocks noGrp="1" noChangeArrowheads="1"/>
          </p:cNvSpPr>
          <p:nvPr>
            <p:ph type="title"/>
          </p:nvPr>
        </p:nvSpPr>
        <p:spPr/>
        <p:txBody>
          <a:bodyPr/>
          <a:lstStyle/>
          <a:p>
            <a:pPr eaLnBrk="1" fontAlgn="auto" hangingPunct="1">
              <a:spcAft>
                <a:spcPts val="0"/>
              </a:spcAft>
              <a:defRPr/>
            </a:pPr>
            <a:r>
              <a:rPr lang="en-US"/>
              <a:t>TOF Timer Example</a:t>
            </a:r>
          </a:p>
        </p:txBody>
      </p:sp>
      <p:pic>
        <p:nvPicPr>
          <p:cNvPr id="69637" name="Picture 6"/>
          <p:cNvPicPr>
            <a:picLocks noChangeAspect="1" noChangeArrowheads="1"/>
          </p:cNvPicPr>
          <p:nvPr/>
        </p:nvPicPr>
        <p:blipFill>
          <a:blip r:embed="rId3"/>
          <a:srcRect/>
          <a:stretch>
            <a:fillRect/>
          </a:stretch>
        </p:blipFill>
        <p:spPr bwMode="auto">
          <a:xfrm>
            <a:off x="381000" y="2743200"/>
            <a:ext cx="8229600" cy="1525588"/>
          </a:xfrm>
          <a:prstGeom prst="rect">
            <a:avLst/>
          </a:prstGeom>
          <a:noFill/>
          <a:ln w="9525">
            <a:noFill/>
            <a:miter lim="800000"/>
            <a:headEnd/>
            <a:tailEnd/>
          </a:ln>
        </p:spPr>
      </p:pic>
      <p:pic>
        <p:nvPicPr>
          <p:cNvPr id="69638" name="Picture 7"/>
          <p:cNvPicPr>
            <a:picLocks noChangeAspect="1" noChangeArrowheads="1"/>
          </p:cNvPicPr>
          <p:nvPr/>
        </p:nvPicPr>
        <p:blipFill>
          <a:blip r:embed="rId4"/>
          <a:srcRect/>
          <a:stretch>
            <a:fillRect/>
          </a:stretch>
        </p:blipFill>
        <p:spPr bwMode="auto">
          <a:xfrm>
            <a:off x="381000" y="4191000"/>
            <a:ext cx="8229600" cy="2286000"/>
          </a:xfrm>
          <a:prstGeom prst="rect">
            <a:avLst/>
          </a:prstGeom>
          <a:noFill/>
          <a:ln w="9525">
            <a:noFill/>
            <a:miter lim="800000"/>
            <a:headEnd/>
            <a:tailEnd/>
          </a:ln>
        </p:spPr>
      </p:pic>
      <p:pic>
        <p:nvPicPr>
          <p:cNvPr id="69639" name="Picture 6"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9475">
                                            <p:txEl>
                                              <p:pRg st="0" end="0"/>
                                            </p:txEl>
                                          </p:spTgt>
                                        </p:tgtEl>
                                        <p:attrNameLst>
                                          <p:attrName>style.visibility</p:attrName>
                                        </p:attrNameLst>
                                      </p:cBhvr>
                                      <p:to>
                                        <p:strVal val="visible"/>
                                      </p:to>
                                    </p:set>
                                    <p:anim calcmode="lin" valueType="num">
                                      <p:cBhvr additive="base">
                                        <p:cTn id="7" dur="500" fill="hold"/>
                                        <p:tgtEl>
                                          <p:spTgt spid="489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94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9475">
                                            <p:txEl>
                                              <p:pRg st="1" end="1"/>
                                            </p:txEl>
                                          </p:spTgt>
                                        </p:tgtEl>
                                        <p:attrNameLst>
                                          <p:attrName>style.visibility</p:attrName>
                                        </p:attrNameLst>
                                      </p:cBhvr>
                                      <p:to>
                                        <p:strVal val="visible"/>
                                      </p:to>
                                    </p:set>
                                    <p:anim calcmode="lin" valueType="num">
                                      <p:cBhvr additive="base">
                                        <p:cTn id="11" dur="500" fill="hold"/>
                                        <p:tgtEl>
                                          <p:spTgt spid="48947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8947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89475">
                                            <p:txEl>
                                              <p:pRg st="2" end="2"/>
                                            </p:txEl>
                                          </p:spTgt>
                                        </p:tgtEl>
                                        <p:attrNameLst>
                                          <p:attrName>style.visibility</p:attrName>
                                        </p:attrNameLst>
                                      </p:cBhvr>
                                      <p:to>
                                        <p:strVal val="visible"/>
                                      </p:to>
                                    </p:set>
                                    <p:anim calcmode="lin" valueType="num">
                                      <p:cBhvr additive="base">
                                        <p:cTn id="15" dur="500" fill="hold"/>
                                        <p:tgtEl>
                                          <p:spTgt spid="48947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894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228600" y="533400"/>
            <a:ext cx="8915400" cy="688975"/>
          </a:xfrm>
        </p:spPr>
        <p:txBody>
          <a:bodyPr>
            <a:normAutofit fontScale="90000"/>
          </a:bodyPr>
          <a:lstStyle/>
          <a:p>
            <a:pPr eaLnBrk="1" fontAlgn="auto" hangingPunct="1">
              <a:spcAft>
                <a:spcPts val="0"/>
              </a:spcAft>
              <a:defRPr/>
            </a:pPr>
            <a:r>
              <a:rPr lang="en-US" dirty="0"/>
              <a:t>Retentive Timer On Delay (RTO)</a:t>
            </a:r>
          </a:p>
        </p:txBody>
      </p:sp>
      <p:sp>
        <p:nvSpPr>
          <p:cNvPr id="475139" name="Rectangle 3"/>
          <p:cNvSpPr>
            <a:spLocks noGrp="1" noChangeArrowheads="1"/>
          </p:cNvSpPr>
          <p:nvPr>
            <p:ph type="body" sz="half" idx="1"/>
          </p:nvPr>
        </p:nvSpPr>
        <p:spPr>
          <a:xfrm>
            <a:off x="381000" y="1295400"/>
            <a:ext cx="8382000" cy="1981200"/>
          </a:xfrm>
        </p:spPr>
        <p:txBody>
          <a:bodyPr/>
          <a:lstStyle/>
          <a:p>
            <a:pPr eaLnBrk="1" hangingPunct="1"/>
            <a:r>
              <a:rPr lang="en-US" sz="2400" smtClean="0"/>
              <a:t>The RTO instruction works the same way as a TON instruction, with the exception that once it has begun timing, it will hold the count even if the rung goes false, a fault occurs, the keyswitch position changes or power is lost.</a:t>
            </a:r>
          </a:p>
        </p:txBody>
      </p:sp>
      <p:graphicFrame>
        <p:nvGraphicFramePr>
          <p:cNvPr id="5122" name="Object 4"/>
          <p:cNvGraphicFramePr>
            <a:graphicFrameLocks noChangeAspect="1"/>
          </p:cNvGraphicFramePr>
          <p:nvPr>
            <p:ph sz="half" idx="2"/>
          </p:nvPr>
        </p:nvGraphicFramePr>
        <p:xfrm>
          <a:off x="685800" y="4033838"/>
          <a:ext cx="7770813" cy="1154112"/>
        </p:xfrm>
        <a:graphic>
          <a:graphicData uri="http://schemas.openxmlformats.org/presentationml/2006/ole">
            <p:oleObj spid="_x0000_s111618" name="Bitmap Image" r:id="rId4" imgW="7182853" imgH="1066667" progId="Paint.Picture">
              <p:embed/>
            </p:oleObj>
          </a:graphicData>
        </a:graphic>
      </p:graphicFrame>
      <p:sp>
        <p:nvSpPr>
          <p:cNvPr id="5125"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A828936D-2839-4055-98E2-C6E9FE4C76B7}" type="slidenum">
              <a:rPr lang="en-US" smtClean="0">
                <a:latin typeface="Arial" charset="0"/>
              </a:rPr>
              <a:pPr/>
              <a:t>63</a:t>
            </a:fld>
            <a:endParaRPr lang="en-US" sz="1400" smtClean="0">
              <a:latin typeface="Times" pitchFamily="18" charset="0"/>
            </a:endParaRPr>
          </a:p>
        </p:txBody>
      </p:sp>
      <p:sp>
        <p:nvSpPr>
          <p:cNvPr id="475142" name="AutoShape 6"/>
          <p:cNvSpPr>
            <a:spLocks noChangeArrowheads="1"/>
          </p:cNvSpPr>
          <p:nvPr/>
        </p:nvSpPr>
        <p:spPr bwMode="auto">
          <a:xfrm>
            <a:off x="2895600" y="3276600"/>
            <a:ext cx="1676400" cy="609600"/>
          </a:xfrm>
          <a:prstGeom prst="wedgeRectCallout">
            <a:avLst>
              <a:gd name="adj1" fmla="val 157671"/>
              <a:gd name="adj2" fmla="val 113282"/>
            </a:avLst>
          </a:prstGeom>
          <a:noFill/>
          <a:ln w="12700" cap="sq">
            <a:solidFill>
              <a:schemeClr val="tx1"/>
            </a:solidFill>
            <a:miter lim="800000"/>
            <a:headEnd type="none" w="sm" len="sm"/>
            <a:tailEnd type="none" w="sm" len="sm"/>
          </a:ln>
        </p:spPr>
        <p:txBody>
          <a:bodyPr/>
          <a:lstStyle/>
          <a:p>
            <a:pPr algn="ctr"/>
            <a:r>
              <a:rPr lang="en-US" sz="1200"/>
              <a:t>This is the Timers address in the database</a:t>
            </a:r>
          </a:p>
        </p:txBody>
      </p:sp>
      <p:sp>
        <p:nvSpPr>
          <p:cNvPr id="475143" name="AutoShape 7"/>
          <p:cNvSpPr>
            <a:spLocks noChangeArrowheads="1"/>
          </p:cNvSpPr>
          <p:nvPr/>
        </p:nvSpPr>
        <p:spPr bwMode="auto">
          <a:xfrm>
            <a:off x="3200400" y="4267200"/>
            <a:ext cx="2057400" cy="381000"/>
          </a:xfrm>
          <a:prstGeom prst="wedgeRectCallout">
            <a:avLst>
              <a:gd name="adj1" fmla="val 104861"/>
              <a:gd name="adj2" fmla="val 17917"/>
            </a:avLst>
          </a:prstGeom>
          <a:noFill/>
          <a:ln w="12700" cap="sq">
            <a:solidFill>
              <a:schemeClr val="tx1"/>
            </a:solidFill>
            <a:miter lim="800000"/>
            <a:headEnd type="none" w="sm" len="sm"/>
            <a:tailEnd type="none" w="sm" len="sm"/>
          </a:ln>
        </p:spPr>
        <p:txBody>
          <a:bodyPr/>
          <a:lstStyle/>
          <a:p>
            <a:pPr algn="ctr"/>
            <a:r>
              <a:rPr lang="en-US" sz="1200"/>
              <a:t>Determines the duration of each time interval</a:t>
            </a:r>
          </a:p>
        </p:txBody>
      </p:sp>
      <p:sp>
        <p:nvSpPr>
          <p:cNvPr id="475144" name="AutoShape 8"/>
          <p:cNvSpPr>
            <a:spLocks noChangeArrowheads="1"/>
          </p:cNvSpPr>
          <p:nvPr/>
        </p:nvSpPr>
        <p:spPr bwMode="auto">
          <a:xfrm>
            <a:off x="2743200" y="5029200"/>
            <a:ext cx="2667000" cy="381000"/>
          </a:xfrm>
          <a:prstGeom prst="wedgeRectCallout">
            <a:avLst>
              <a:gd name="adj1" fmla="val 84523"/>
              <a:gd name="adj2" fmla="val -134583"/>
            </a:avLst>
          </a:prstGeom>
          <a:noFill/>
          <a:ln w="12700" cap="sq">
            <a:solidFill>
              <a:schemeClr val="tx1"/>
            </a:solidFill>
            <a:miter lim="800000"/>
            <a:headEnd type="none" w="sm" len="sm"/>
            <a:tailEnd type="none" w="sm" len="sm"/>
          </a:ln>
        </p:spPr>
        <p:txBody>
          <a:bodyPr/>
          <a:lstStyle/>
          <a:p>
            <a:pPr algn="ctr"/>
            <a:r>
              <a:rPr lang="en-US" sz="1200"/>
              <a:t>The value the timer must reach before the done bit will come on</a:t>
            </a:r>
          </a:p>
        </p:txBody>
      </p:sp>
      <p:sp>
        <p:nvSpPr>
          <p:cNvPr id="475145" name="AutoShape 9"/>
          <p:cNvSpPr>
            <a:spLocks noChangeArrowheads="1"/>
          </p:cNvSpPr>
          <p:nvPr/>
        </p:nvSpPr>
        <p:spPr bwMode="auto">
          <a:xfrm>
            <a:off x="4267200" y="5638800"/>
            <a:ext cx="1828800" cy="457200"/>
          </a:xfrm>
          <a:prstGeom prst="wedgeRectCallout">
            <a:avLst>
              <a:gd name="adj1" fmla="val 66231"/>
              <a:gd name="adj2" fmla="val -203472"/>
            </a:avLst>
          </a:prstGeom>
          <a:noFill/>
          <a:ln w="12700" cap="sq">
            <a:solidFill>
              <a:schemeClr val="tx1"/>
            </a:solidFill>
            <a:miter lim="800000"/>
            <a:headEnd type="none" w="sm" len="sm"/>
            <a:tailEnd type="none" w="sm" len="sm"/>
          </a:ln>
        </p:spPr>
        <p:txBody>
          <a:bodyPr/>
          <a:lstStyle/>
          <a:p>
            <a:pPr algn="ctr"/>
            <a:r>
              <a:rPr lang="en-US" sz="1200"/>
              <a:t>The elapsed time since the timer was reset</a:t>
            </a:r>
          </a:p>
        </p:txBody>
      </p:sp>
      <p:pic>
        <p:nvPicPr>
          <p:cNvPr id="5130" name="Picture 9"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5139">
                                            <p:txEl>
                                              <p:pRg st="0" end="0"/>
                                            </p:txEl>
                                          </p:spTgt>
                                        </p:tgtEl>
                                        <p:attrNameLst>
                                          <p:attrName>style.visibility</p:attrName>
                                        </p:attrNameLst>
                                      </p:cBhvr>
                                      <p:to>
                                        <p:strVal val="visible"/>
                                      </p:to>
                                    </p:set>
                                    <p:anim calcmode="lin" valueType="num">
                                      <p:cBhvr additive="base">
                                        <p:cTn id="7" dur="500" fill="hold"/>
                                        <p:tgtEl>
                                          <p:spTgt spid="475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5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5142"/>
                                        </p:tgtEl>
                                        <p:attrNameLst>
                                          <p:attrName>style.visibility</p:attrName>
                                        </p:attrNameLst>
                                      </p:cBhvr>
                                      <p:to>
                                        <p:strVal val="visible"/>
                                      </p:to>
                                    </p:set>
                                    <p:animEffect transition="in" filter="fade">
                                      <p:cBhvr>
                                        <p:cTn id="13" dur="2000"/>
                                        <p:tgtEl>
                                          <p:spTgt spid="4751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5143"/>
                                        </p:tgtEl>
                                        <p:attrNameLst>
                                          <p:attrName>style.visibility</p:attrName>
                                        </p:attrNameLst>
                                      </p:cBhvr>
                                      <p:to>
                                        <p:strVal val="visible"/>
                                      </p:to>
                                    </p:set>
                                    <p:animEffect transition="in" filter="fade">
                                      <p:cBhvr>
                                        <p:cTn id="18" dur="2000"/>
                                        <p:tgtEl>
                                          <p:spTgt spid="4751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5144"/>
                                        </p:tgtEl>
                                        <p:attrNameLst>
                                          <p:attrName>style.visibility</p:attrName>
                                        </p:attrNameLst>
                                      </p:cBhvr>
                                      <p:to>
                                        <p:strVal val="visible"/>
                                      </p:to>
                                    </p:set>
                                    <p:animEffect transition="in" filter="fade">
                                      <p:cBhvr>
                                        <p:cTn id="23" dur="2000"/>
                                        <p:tgtEl>
                                          <p:spTgt spid="4751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75145"/>
                                        </p:tgtEl>
                                        <p:attrNameLst>
                                          <p:attrName>style.visibility</p:attrName>
                                        </p:attrNameLst>
                                      </p:cBhvr>
                                      <p:to>
                                        <p:strVal val="visible"/>
                                      </p:to>
                                    </p:set>
                                    <p:animEffect transition="in" filter="fade">
                                      <p:cBhvr>
                                        <p:cTn id="28" dur="2000"/>
                                        <p:tgtEl>
                                          <p:spTgt spid="475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2" grpId="0" animBg="1"/>
      <p:bldP spid="475143" grpId="0" animBg="1"/>
      <p:bldP spid="475144" grpId="0" animBg="1"/>
      <p:bldP spid="47514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7E0EF1E-5A72-4200-951E-E6A4CE5C95D0}" type="slidenum">
              <a:rPr lang="en-US" smtClean="0">
                <a:latin typeface="Arial" charset="0"/>
              </a:rPr>
              <a:pPr/>
              <a:t>64</a:t>
            </a:fld>
            <a:endParaRPr lang="en-US" sz="1400" smtClean="0">
              <a:latin typeface="Times" pitchFamily="18" charset="0"/>
            </a:endParaRPr>
          </a:p>
        </p:txBody>
      </p:sp>
      <p:sp>
        <p:nvSpPr>
          <p:cNvPr id="90114" name="Rectangle 2"/>
          <p:cNvSpPr>
            <a:spLocks noGrp="1" noChangeArrowheads="1"/>
          </p:cNvSpPr>
          <p:nvPr>
            <p:ph type="title"/>
          </p:nvPr>
        </p:nvSpPr>
        <p:spPr/>
        <p:txBody>
          <a:bodyPr/>
          <a:lstStyle/>
          <a:p>
            <a:pPr eaLnBrk="1" fontAlgn="auto" hangingPunct="1">
              <a:spcAft>
                <a:spcPts val="0"/>
              </a:spcAft>
              <a:defRPr/>
            </a:pPr>
            <a:r>
              <a:rPr lang="en-US" dirty="0">
                <a:solidFill>
                  <a:schemeClr val="bg1"/>
                </a:solidFill>
              </a:rPr>
              <a:t>RESET (RES)</a:t>
            </a:r>
          </a:p>
        </p:txBody>
      </p:sp>
      <p:pic>
        <p:nvPicPr>
          <p:cNvPr id="70660" name="Picture 4"/>
          <p:cNvPicPr>
            <a:picLocks noChangeAspect="1" noChangeArrowheads="1"/>
          </p:cNvPicPr>
          <p:nvPr/>
        </p:nvPicPr>
        <p:blipFill>
          <a:blip r:embed="rId3"/>
          <a:srcRect/>
          <a:stretch>
            <a:fillRect/>
          </a:stretch>
        </p:blipFill>
        <p:spPr bwMode="auto">
          <a:xfrm>
            <a:off x="304800" y="3581400"/>
            <a:ext cx="8535988" cy="1004888"/>
          </a:xfrm>
          <a:prstGeom prst="rect">
            <a:avLst/>
          </a:prstGeom>
          <a:noFill/>
          <a:ln w="9525">
            <a:noFill/>
            <a:miter lim="800000"/>
            <a:headEnd/>
            <a:tailEnd/>
          </a:ln>
        </p:spPr>
      </p:pic>
      <p:sp>
        <p:nvSpPr>
          <p:cNvPr id="70661" name="Rectangle 5"/>
          <p:cNvSpPr>
            <a:spLocks noChangeArrowheads="1"/>
          </p:cNvSpPr>
          <p:nvPr/>
        </p:nvSpPr>
        <p:spPr bwMode="auto">
          <a:xfrm>
            <a:off x="990600" y="1579563"/>
            <a:ext cx="7696200" cy="1163637"/>
          </a:xfrm>
          <a:prstGeom prst="rect">
            <a:avLst/>
          </a:prstGeom>
          <a:noFill/>
          <a:ln w="12700" cap="sq">
            <a:noFill/>
            <a:miter lim="800000"/>
            <a:headEnd type="none" w="sm" len="sm"/>
            <a:tailEnd type="none" w="sm" len="sm"/>
          </a:ln>
        </p:spPr>
        <p:txBody>
          <a:bodyPr>
            <a:spAutoFit/>
          </a:bodyPr>
          <a:lstStyle/>
          <a:p>
            <a:r>
              <a:rPr lang="en-US" sz="1800">
                <a:solidFill>
                  <a:schemeClr val="bg1"/>
                </a:solidFill>
              </a:rPr>
              <a:t>The RES instruction is used to reset timers and counters. When conditions preceding it in the rung are true, the RES resets the accumulated value and control bits of the timer or counter. </a:t>
            </a:r>
          </a:p>
          <a:p>
            <a:endParaRPr lang="en-US" sz="1800"/>
          </a:p>
        </p:txBody>
      </p:sp>
      <p:pic>
        <p:nvPicPr>
          <p:cNvPr id="70662" name="Picture 5"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40AB96F-D7D8-42C9-8028-F672C5E4A7FC}" type="slidenum">
              <a:rPr lang="en-US" smtClean="0">
                <a:latin typeface="Arial" charset="0"/>
              </a:rPr>
              <a:pPr/>
              <a:t>65</a:t>
            </a:fld>
            <a:endParaRPr lang="en-US" sz="1400" smtClean="0">
              <a:latin typeface="Times" pitchFamily="18" charset="0"/>
            </a:endParaRPr>
          </a:p>
        </p:txBody>
      </p:sp>
      <p:pic>
        <p:nvPicPr>
          <p:cNvPr id="71683" name="Picture 5"/>
          <p:cNvPicPr>
            <a:picLocks noChangeAspect="1" noChangeArrowheads="1"/>
          </p:cNvPicPr>
          <p:nvPr/>
        </p:nvPicPr>
        <p:blipFill>
          <a:blip r:embed="rId3"/>
          <a:srcRect/>
          <a:stretch>
            <a:fillRect/>
          </a:stretch>
        </p:blipFill>
        <p:spPr bwMode="auto">
          <a:xfrm>
            <a:off x="-314325" y="-238125"/>
            <a:ext cx="9772650" cy="7334250"/>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Grp="1" noChangeArrowheads="1"/>
          </p:cNvSpPr>
          <p:nvPr>
            <p:ph idx="1"/>
          </p:nvPr>
        </p:nvSpPr>
        <p:spPr/>
        <p:txBody>
          <a:bodyPr>
            <a:normAutofit fontScale="85000" lnSpcReduction="20000"/>
          </a:bodyPr>
          <a:lstStyle/>
          <a:p>
            <a:pPr marL="533400" indent="-533400" algn="ctr" eaLnBrk="1" fontAlgn="auto" hangingPunct="1">
              <a:lnSpc>
                <a:spcPct val="120000"/>
              </a:lnSpc>
              <a:spcAft>
                <a:spcPts val="0"/>
              </a:spcAft>
              <a:buFontTx/>
              <a:buNone/>
              <a:defRPr/>
            </a:pPr>
            <a:r>
              <a:rPr lang="en-US" sz="2400" b="1" dirty="0"/>
              <a:t>Counter Instructions Overview</a:t>
            </a:r>
          </a:p>
          <a:p>
            <a:pPr marL="533400" indent="-533400" eaLnBrk="1" fontAlgn="auto" hangingPunct="1">
              <a:lnSpc>
                <a:spcPct val="120000"/>
              </a:lnSpc>
              <a:spcAft>
                <a:spcPts val="0"/>
              </a:spcAft>
              <a:buFont typeface="Wingdings 3"/>
              <a:buChar char=""/>
              <a:defRPr/>
            </a:pPr>
            <a:r>
              <a:rPr lang="en-US" sz="2400" dirty="0"/>
              <a:t>Each Counter consists of 3 words.</a:t>
            </a:r>
          </a:p>
          <a:p>
            <a:pPr marL="533400" indent="-533400" eaLnBrk="1" fontAlgn="auto" hangingPunct="1">
              <a:lnSpc>
                <a:spcPct val="120000"/>
              </a:lnSpc>
              <a:spcAft>
                <a:spcPts val="0"/>
              </a:spcAft>
              <a:buFont typeface="Wingdings 3"/>
              <a:buChar char=""/>
              <a:defRPr/>
            </a:pPr>
            <a:r>
              <a:rPr lang="en-US" sz="2400" dirty="0"/>
              <a:t>Word 0 is the Control word. It consists of 6 addressable bits that contain the status of the instruction:</a:t>
            </a:r>
          </a:p>
          <a:p>
            <a:pPr marL="533400" indent="-533400" eaLnBrk="1" fontAlgn="auto" hangingPunct="1">
              <a:lnSpc>
                <a:spcPct val="120000"/>
              </a:lnSpc>
              <a:spcAft>
                <a:spcPts val="0"/>
              </a:spcAft>
              <a:buFontTx/>
              <a:buNone/>
              <a:defRPr/>
            </a:pPr>
            <a:r>
              <a:rPr lang="en-US" sz="2400" dirty="0"/>
              <a:t>	Bit 10 is the Update </a:t>
            </a:r>
            <a:r>
              <a:rPr lang="en-US" sz="2400" dirty="0" err="1"/>
              <a:t>Accum</a:t>
            </a:r>
            <a:r>
              <a:rPr lang="en-US" sz="2400" dirty="0"/>
              <a:t> Value (UA) </a:t>
            </a:r>
            <a:r>
              <a:rPr lang="en-US" sz="1400" dirty="0"/>
              <a:t>Used only in the fixed controller</a:t>
            </a:r>
          </a:p>
          <a:p>
            <a:pPr marL="533400" indent="-533400" eaLnBrk="1" fontAlgn="auto" hangingPunct="1">
              <a:lnSpc>
                <a:spcPct val="120000"/>
              </a:lnSpc>
              <a:spcAft>
                <a:spcPts val="0"/>
              </a:spcAft>
              <a:buFontTx/>
              <a:buNone/>
              <a:defRPr/>
            </a:pPr>
            <a:r>
              <a:rPr lang="en-US" sz="2400" dirty="0"/>
              <a:t>	Bit 11 is the Underflow (UN) bit.</a:t>
            </a:r>
          </a:p>
          <a:p>
            <a:pPr marL="533400" indent="-533400" eaLnBrk="1" fontAlgn="auto" hangingPunct="1">
              <a:lnSpc>
                <a:spcPct val="120000"/>
              </a:lnSpc>
              <a:spcAft>
                <a:spcPts val="0"/>
              </a:spcAft>
              <a:buFontTx/>
              <a:buNone/>
              <a:defRPr/>
            </a:pPr>
            <a:r>
              <a:rPr lang="en-US" sz="2400" dirty="0"/>
              <a:t>	Bit 12 is the Overflow (OV)  bit.</a:t>
            </a:r>
          </a:p>
          <a:p>
            <a:pPr marL="533400" indent="-533400" eaLnBrk="1" fontAlgn="auto" hangingPunct="1">
              <a:lnSpc>
                <a:spcPct val="120000"/>
              </a:lnSpc>
              <a:spcAft>
                <a:spcPts val="0"/>
              </a:spcAft>
              <a:buFontTx/>
              <a:buNone/>
              <a:defRPr/>
            </a:pPr>
            <a:r>
              <a:rPr lang="en-US" sz="2400" dirty="0"/>
              <a:t>	Bit 13 is the Done (DN) bit.	</a:t>
            </a:r>
          </a:p>
          <a:p>
            <a:pPr marL="533400" indent="-533400" eaLnBrk="1" fontAlgn="auto" hangingPunct="1">
              <a:lnSpc>
                <a:spcPct val="120000"/>
              </a:lnSpc>
              <a:spcAft>
                <a:spcPts val="0"/>
              </a:spcAft>
              <a:buFontTx/>
              <a:buNone/>
              <a:defRPr/>
            </a:pPr>
            <a:r>
              <a:rPr lang="en-US" sz="2400" dirty="0"/>
              <a:t>	Bit 14 is the Count Down (CD) enable bit.</a:t>
            </a:r>
          </a:p>
          <a:p>
            <a:pPr marL="533400" indent="-533400" eaLnBrk="1" fontAlgn="auto" hangingPunct="1">
              <a:lnSpc>
                <a:spcPct val="120000"/>
              </a:lnSpc>
              <a:spcAft>
                <a:spcPts val="0"/>
              </a:spcAft>
              <a:buFontTx/>
              <a:buNone/>
              <a:defRPr/>
            </a:pPr>
            <a:r>
              <a:rPr lang="en-US" sz="2400" dirty="0"/>
              <a:t>	Bit 15 is the Count Up (CU) enable bit.</a:t>
            </a:r>
          </a:p>
          <a:p>
            <a:pPr marL="533400" indent="-533400" eaLnBrk="1" fontAlgn="auto" hangingPunct="1">
              <a:lnSpc>
                <a:spcPct val="120000"/>
              </a:lnSpc>
              <a:spcAft>
                <a:spcPts val="0"/>
              </a:spcAft>
              <a:buFont typeface="Wingdings 3"/>
              <a:buChar char=""/>
              <a:defRPr/>
            </a:pPr>
            <a:r>
              <a:rPr lang="en-US" sz="2400" dirty="0"/>
              <a:t>Word 1 stores the Preset value.</a:t>
            </a:r>
          </a:p>
          <a:p>
            <a:pPr marL="533400" indent="-533400" eaLnBrk="1" fontAlgn="auto" hangingPunct="1">
              <a:lnSpc>
                <a:spcPct val="120000"/>
              </a:lnSpc>
              <a:spcAft>
                <a:spcPts val="0"/>
              </a:spcAft>
              <a:buFont typeface="Wingdings 3"/>
              <a:buChar char=""/>
              <a:defRPr/>
            </a:pPr>
            <a:r>
              <a:rPr lang="en-US" sz="2400" dirty="0"/>
              <a:t>Word 2 stores the Accumulated value.</a:t>
            </a:r>
          </a:p>
          <a:p>
            <a:pPr marL="533400" indent="-533400" eaLnBrk="1" fontAlgn="auto" hangingPunct="1">
              <a:lnSpc>
                <a:spcPct val="120000"/>
              </a:lnSpc>
              <a:spcAft>
                <a:spcPts val="0"/>
              </a:spcAft>
              <a:buFont typeface="Wingdings 3"/>
              <a:buChar char=""/>
              <a:defRPr/>
            </a:pPr>
            <a:endParaRPr lang="en-US" sz="2400" dirty="0"/>
          </a:p>
          <a:p>
            <a:pPr marL="533400" indent="-533400" eaLnBrk="1" fontAlgn="auto" hangingPunct="1">
              <a:lnSpc>
                <a:spcPct val="120000"/>
              </a:lnSpc>
              <a:spcAft>
                <a:spcPts val="0"/>
              </a:spcAft>
              <a:buFont typeface="Wingdings 3"/>
              <a:buChar char=""/>
              <a:defRPr/>
            </a:pPr>
            <a:endParaRPr lang="en-US" sz="2400" dirty="0"/>
          </a:p>
        </p:txBody>
      </p:sp>
      <p:sp>
        <p:nvSpPr>
          <p:cNvPr id="7270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54F02A8-61FB-4BD2-8BFA-FA7BA322D147}" type="slidenum">
              <a:rPr lang="en-US" smtClean="0">
                <a:latin typeface="Arial" charset="0"/>
              </a:rPr>
              <a:pPr/>
              <a:t>66</a:t>
            </a:fld>
            <a:endParaRPr lang="en-US" sz="1400" smtClean="0">
              <a:latin typeface="Times" pitchFamily="18" charset="0"/>
            </a:endParaRPr>
          </a:p>
        </p:txBody>
      </p:sp>
      <p:sp>
        <p:nvSpPr>
          <p:cNvPr id="478210" name="Rectangle 2"/>
          <p:cNvSpPr>
            <a:spLocks noGrp="1" noChangeArrowheads="1"/>
          </p:cNvSpPr>
          <p:nvPr>
            <p:ph type="title"/>
          </p:nvPr>
        </p:nvSpPr>
        <p:spPr/>
        <p:txBody>
          <a:bodyPr/>
          <a:lstStyle/>
          <a:p>
            <a:pPr eaLnBrk="1" fontAlgn="auto" hangingPunct="1">
              <a:spcAft>
                <a:spcPts val="0"/>
              </a:spcAft>
              <a:defRPr/>
            </a:pPr>
            <a:r>
              <a:rPr lang="en-US" dirty="0"/>
              <a:t> Counters</a:t>
            </a:r>
          </a:p>
        </p:txBody>
      </p:sp>
      <p:pic>
        <p:nvPicPr>
          <p:cNvPr id="72709"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8211">
                                            <p:txEl>
                                              <p:pRg st="1" end="1"/>
                                            </p:txEl>
                                          </p:spTgt>
                                        </p:tgtEl>
                                        <p:attrNameLst>
                                          <p:attrName>style.visibility</p:attrName>
                                        </p:attrNameLst>
                                      </p:cBhvr>
                                      <p:to>
                                        <p:strVal val="visible"/>
                                      </p:to>
                                    </p:set>
                                    <p:anim calcmode="lin" valueType="num">
                                      <p:cBhvr additive="base">
                                        <p:cTn id="7" dur="500" fill="hold"/>
                                        <p:tgtEl>
                                          <p:spTgt spid="4782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8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8211">
                                            <p:txEl>
                                              <p:pRg st="2" end="2"/>
                                            </p:txEl>
                                          </p:spTgt>
                                        </p:tgtEl>
                                        <p:attrNameLst>
                                          <p:attrName>style.visibility</p:attrName>
                                        </p:attrNameLst>
                                      </p:cBhvr>
                                      <p:to>
                                        <p:strVal val="visible"/>
                                      </p:to>
                                    </p:set>
                                    <p:anim calcmode="lin" valueType="num">
                                      <p:cBhvr additive="base">
                                        <p:cTn id="13" dur="500" fill="hold"/>
                                        <p:tgtEl>
                                          <p:spTgt spid="4782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8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78211">
                                            <p:txEl>
                                              <p:pRg st="3" end="3"/>
                                            </p:txEl>
                                          </p:spTgt>
                                        </p:tgtEl>
                                        <p:attrNameLst>
                                          <p:attrName>style.visibility</p:attrName>
                                        </p:attrNameLst>
                                      </p:cBhvr>
                                      <p:to>
                                        <p:strVal val="visible"/>
                                      </p:to>
                                    </p:set>
                                    <p:animEffect transition="in" filter="fade">
                                      <p:cBhvr>
                                        <p:cTn id="19" dur="2000"/>
                                        <p:tgtEl>
                                          <p:spTgt spid="47821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8211">
                                            <p:txEl>
                                              <p:pRg st="4" end="4"/>
                                            </p:txEl>
                                          </p:spTgt>
                                        </p:tgtEl>
                                        <p:attrNameLst>
                                          <p:attrName>style.visibility</p:attrName>
                                        </p:attrNameLst>
                                      </p:cBhvr>
                                      <p:to>
                                        <p:strVal val="visible"/>
                                      </p:to>
                                    </p:set>
                                    <p:animEffect transition="in" filter="fade">
                                      <p:cBhvr>
                                        <p:cTn id="24" dur="2000"/>
                                        <p:tgtEl>
                                          <p:spTgt spid="478211">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78211">
                                            <p:txEl>
                                              <p:pRg st="5" end="5"/>
                                            </p:txEl>
                                          </p:spTgt>
                                        </p:tgtEl>
                                        <p:attrNameLst>
                                          <p:attrName>style.visibility</p:attrName>
                                        </p:attrNameLst>
                                      </p:cBhvr>
                                      <p:to>
                                        <p:strVal val="visible"/>
                                      </p:to>
                                    </p:set>
                                    <p:animEffect transition="in" filter="fade">
                                      <p:cBhvr>
                                        <p:cTn id="29" dur="2000"/>
                                        <p:tgtEl>
                                          <p:spTgt spid="47821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78211">
                                            <p:txEl>
                                              <p:pRg st="6" end="6"/>
                                            </p:txEl>
                                          </p:spTgt>
                                        </p:tgtEl>
                                        <p:attrNameLst>
                                          <p:attrName>style.visibility</p:attrName>
                                        </p:attrNameLst>
                                      </p:cBhvr>
                                      <p:to>
                                        <p:strVal val="visible"/>
                                      </p:to>
                                    </p:set>
                                    <p:animEffect transition="in" filter="fade">
                                      <p:cBhvr>
                                        <p:cTn id="34" dur="2000"/>
                                        <p:tgtEl>
                                          <p:spTgt spid="478211">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78211">
                                            <p:txEl>
                                              <p:pRg st="7" end="7"/>
                                            </p:txEl>
                                          </p:spTgt>
                                        </p:tgtEl>
                                        <p:attrNameLst>
                                          <p:attrName>style.visibility</p:attrName>
                                        </p:attrNameLst>
                                      </p:cBhvr>
                                      <p:to>
                                        <p:strVal val="visible"/>
                                      </p:to>
                                    </p:set>
                                    <p:animEffect transition="in" filter="fade">
                                      <p:cBhvr>
                                        <p:cTn id="39" dur="2000"/>
                                        <p:tgtEl>
                                          <p:spTgt spid="478211">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78211">
                                            <p:txEl>
                                              <p:pRg st="8" end="8"/>
                                            </p:txEl>
                                          </p:spTgt>
                                        </p:tgtEl>
                                        <p:attrNameLst>
                                          <p:attrName>style.visibility</p:attrName>
                                        </p:attrNameLst>
                                      </p:cBhvr>
                                      <p:to>
                                        <p:strVal val="visible"/>
                                      </p:to>
                                    </p:set>
                                    <p:animEffect transition="in" filter="fade">
                                      <p:cBhvr>
                                        <p:cTn id="44" dur="2000"/>
                                        <p:tgtEl>
                                          <p:spTgt spid="478211">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78211">
                                            <p:txEl>
                                              <p:pRg st="9" end="9"/>
                                            </p:txEl>
                                          </p:spTgt>
                                        </p:tgtEl>
                                        <p:attrNameLst>
                                          <p:attrName>style.visibility</p:attrName>
                                        </p:attrNameLst>
                                      </p:cBhvr>
                                      <p:to>
                                        <p:strVal val="visible"/>
                                      </p:to>
                                    </p:set>
                                    <p:anim calcmode="lin" valueType="num">
                                      <p:cBhvr additive="base">
                                        <p:cTn id="49" dur="500" fill="hold"/>
                                        <p:tgtEl>
                                          <p:spTgt spid="478211">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782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78211">
                                            <p:txEl>
                                              <p:pRg st="10" end="10"/>
                                            </p:txEl>
                                          </p:spTgt>
                                        </p:tgtEl>
                                        <p:attrNameLst>
                                          <p:attrName>style.visibility</p:attrName>
                                        </p:attrNameLst>
                                      </p:cBhvr>
                                      <p:to>
                                        <p:strVal val="visible"/>
                                      </p:to>
                                    </p:set>
                                    <p:anim calcmode="lin" valueType="num">
                                      <p:cBhvr additive="base">
                                        <p:cTn id="55" dur="500" fill="hold"/>
                                        <p:tgtEl>
                                          <p:spTgt spid="478211">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782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6489631-73DC-49EC-928D-D31760690132}" type="slidenum">
              <a:rPr lang="en-US" smtClean="0">
                <a:latin typeface="Arial" charset="0"/>
              </a:rPr>
              <a:pPr/>
              <a:t>67</a:t>
            </a:fld>
            <a:endParaRPr lang="en-US" sz="1400" smtClean="0">
              <a:latin typeface="Times" pitchFamily="18" charset="0"/>
            </a:endParaRPr>
          </a:p>
        </p:txBody>
      </p:sp>
      <p:sp>
        <p:nvSpPr>
          <p:cNvPr id="92162" name="Rectangle 2"/>
          <p:cNvSpPr>
            <a:spLocks noGrp="1" noChangeArrowheads="1"/>
          </p:cNvSpPr>
          <p:nvPr>
            <p:ph type="title"/>
          </p:nvPr>
        </p:nvSpPr>
        <p:spPr/>
        <p:txBody>
          <a:bodyPr/>
          <a:lstStyle/>
          <a:p>
            <a:pPr eaLnBrk="1" fontAlgn="auto" hangingPunct="1">
              <a:spcAft>
                <a:spcPts val="0"/>
              </a:spcAft>
              <a:defRPr/>
            </a:pPr>
            <a:r>
              <a:rPr lang="en-US" dirty="0">
                <a:solidFill>
                  <a:schemeClr val="bg1"/>
                </a:solidFill>
              </a:rPr>
              <a:t>Cont Up (CTU) </a:t>
            </a:r>
          </a:p>
        </p:txBody>
      </p:sp>
      <p:pic>
        <p:nvPicPr>
          <p:cNvPr id="73732" name="Picture 4"/>
          <p:cNvPicPr>
            <a:picLocks noChangeAspect="1" noChangeArrowheads="1"/>
          </p:cNvPicPr>
          <p:nvPr/>
        </p:nvPicPr>
        <p:blipFill>
          <a:blip r:embed="rId3"/>
          <a:srcRect/>
          <a:stretch>
            <a:fillRect/>
          </a:stretch>
        </p:blipFill>
        <p:spPr bwMode="auto">
          <a:xfrm>
            <a:off x="381000" y="3733800"/>
            <a:ext cx="8535988" cy="1571625"/>
          </a:xfrm>
          <a:prstGeom prst="rect">
            <a:avLst/>
          </a:prstGeom>
          <a:noFill/>
          <a:ln w="9525">
            <a:noFill/>
            <a:miter lim="800000"/>
            <a:headEnd/>
            <a:tailEnd/>
          </a:ln>
        </p:spPr>
      </p:pic>
      <p:sp>
        <p:nvSpPr>
          <p:cNvPr id="92165" name="Rectangle 5"/>
          <p:cNvSpPr>
            <a:spLocks noChangeArrowheads="1"/>
          </p:cNvSpPr>
          <p:nvPr/>
        </p:nvSpPr>
        <p:spPr bwMode="auto">
          <a:xfrm>
            <a:off x="762000" y="1460500"/>
            <a:ext cx="7772400" cy="2882900"/>
          </a:xfrm>
          <a:prstGeom prst="rect">
            <a:avLst/>
          </a:prstGeom>
          <a:noFill/>
          <a:ln w="12700" cap="sq">
            <a:noFill/>
            <a:miter lim="800000"/>
            <a:headEnd type="none" w="sm" len="sm"/>
            <a:tailEnd type="none" w="sm" len="sm"/>
          </a:ln>
        </p:spPr>
        <p:txBody>
          <a:bodyPr>
            <a:spAutoFit/>
          </a:bodyPr>
          <a:lstStyle/>
          <a:p>
            <a:r>
              <a:rPr lang="en-US" sz="1800">
                <a:solidFill>
                  <a:schemeClr val="bg1"/>
                </a:solidFill>
              </a:rPr>
              <a:t>This output instruction counts up for each false-to-true transition of conditions preceding it.  </a:t>
            </a:r>
          </a:p>
          <a:p>
            <a:r>
              <a:rPr lang="en-US" sz="1800">
                <a:solidFill>
                  <a:schemeClr val="bg1"/>
                </a:solidFill>
              </a:rPr>
              <a:t>The CTU produces an output when the accumulated value reaches the preset value. </a:t>
            </a:r>
          </a:p>
          <a:p>
            <a:r>
              <a:rPr lang="en-US" sz="1800">
                <a:solidFill>
                  <a:schemeClr val="bg1"/>
                </a:solidFill>
              </a:rPr>
              <a:t>Rung transitions might be triggered by a limit switch or by parts traveling past a detector.</a:t>
            </a:r>
          </a:p>
          <a:p>
            <a:endParaRPr lang="en-US" sz="1800"/>
          </a:p>
          <a:p>
            <a:endParaRPr lang="en-US" sz="1800"/>
          </a:p>
          <a:p>
            <a:r>
              <a:rPr lang="en-US" sz="1800"/>
              <a:t> </a:t>
            </a:r>
          </a:p>
        </p:txBody>
      </p:sp>
      <p:pic>
        <p:nvPicPr>
          <p:cNvPr id="73734" name="Picture 5"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65">
                                            <p:txEl>
                                              <p:pRg st="0" end="0"/>
                                            </p:txEl>
                                          </p:spTgt>
                                        </p:tgtEl>
                                        <p:attrNameLst>
                                          <p:attrName>style.visibility</p:attrName>
                                        </p:attrNameLst>
                                      </p:cBhvr>
                                      <p:to>
                                        <p:strVal val="visible"/>
                                      </p:to>
                                    </p:set>
                                    <p:anim calcmode="lin" valueType="num">
                                      <p:cBhvr additive="base">
                                        <p:cTn id="7" dur="500" fill="hold"/>
                                        <p:tgtEl>
                                          <p:spTgt spid="921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65">
                                            <p:txEl>
                                              <p:pRg st="1" end="1"/>
                                            </p:txEl>
                                          </p:spTgt>
                                        </p:tgtEl>
                                        <p:attrNameLst>
                                          <p:attrName>style.visibility</p:attrName>
                                        </p:attrNameLst>
                                      </p:cBhvr>
                                      <p:to>
                                        <p:strVal val="visible"/>
                                      </p:to>
                                    </p:set>
                                    <p:anim calcmode="lin" valueType="num">
                                      <p:cBhvr additive="base">
                                        <p:cTn id="13" dur="500" fill="hold"/>
                                        <p:tgtEl>
                                          <p:spTgt spid="9216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6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65">
                                            <p:txEl>
                                              <p:pRg st="2" end="2"/>
                                            </p:txEl>
                                          </p:spTgt>
                                        </p:tgtEl>
                                        <p:attrNameLst>
                                          <p:attrName>style.visibility</p:attrName>
                                        </p:attrNameLst>
                                      </p:cBhvr>
                                      <p:to>
                                        <p:strVal val="visible"/>
                                      </p:to>
                                    </p:set>
                                    <p:anim calcmode="lin" valueType="num">
                                      <p:cBhvr additive="base">
                                        <p:cTn id="19" dur="500" fill="hold"/>
                                        <p:tgtEl>
                                          <p:spTgt spid="9216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6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58BD486-4DB2-4FCC-913F-0EBEA42F3C15}" type="slidenum">
              <a:rPr lang="en-US" smtClean="0">
                <a:latin typeface="Arial" charset="0"/>
              </a:rPr>
              <a:pPr/>
              <a:t>68</a:t>
            </a:fld>
            <a:endParaRPr lang="en-US" sz="1400" smtClean="0">
              <a:latin typeface="Times" pitchFamily="18" charset="0"/>
            </a:endParaRPr>
          </a:p>
        </p:txBody>
      </p:sp>
      <p:sp>
        <p:nvSpPr>
          <p:cNvPr id="93186" name="Rectangle 2"/>
          <p:cNvSpPr>
            <a:spLocks noGrp="1" noChangeArrowheads="1"/>
          </p:cNvSpPr>
          <p:nvPr>
            <p:ph type="title"/>
          </p:nvPr>
        </p:nvSpPr>
        <p:spPr/>
        <p:txBody>
          <a:bodyPr/>
          <a:lstStyle/>
          <a:p>
            <a:pPr eaLnBrk="1" fontAlgn="auto" hangingPunct="1">
              <a:spcAft>
                <a:spcPts val="0"/>
              </a:spcAft>
              <a:defRPr/>
            </a:pPr>
            <a:r>
              <a:rPr lang="en-US" dirty="0">
                <a:solidFill>
                  <a:schemeClr val="bg1"/>
                </a:solidFill>
              </a:rPr>
              <a:t>Count Down (CTD)</a:t>
            </a:r>
          </a:p>
        </p:txBody>
      </p:sp>
      <p:pic>
        <p:nvPicPr>
          <p:cNvPr id="74756" name="Picture 4"/>
          <p:cNvPicPr>
            <a:picLocks noChangeAspect="1" noChangeArrowheads="1"/>
          </p:cNvPicPr>
          <p:nvPr/>
        </p:nvPicPr>
        <p:blipFill>
          <a:blip r:embed="rId3"/>
          <a:srcRect/>
          <a:stretch>
            <a:fillRect/>
          </a:stretch>
        </p:blipFill>
        <p:spPr bwMode="auto">
          <a:xfrm>
            <a:off x="304800" y="3810000"/>
            <a:ext cx="8535988" cy="1414463"/>
          </a:xfrm>
          <a:prstGeom prst="rect">
            <a:avLst/>
          </a:prstGeom>
          <a:noFill/>
          <a:ln w="9525">
            <a:noFill/>
            <a:miter lim="800000"/>
            <a:headEnd/>
            <a:tailEnd/>
          </a:ln>
        </p:spPr>
      </p:pic>
      <p:sp>
        <p:nvSpPr>
          <p:cNvPr id="93189" name="Rectangle 5"/>
          <p:cNvSpPr>
            <a:spLocks noChangeArrowheads="1"/>
          </p:cNvSpPr>
          <p:nvPr/>
        </p:nvSpPr>
        <p:spPr bwMode="auto">
          <a:xfrm>
            <a:off x="762000" y="1384300"/>
            <a:ext cx="7924800" cy="2882900"/>
          </a:xfrm>
          <a:prstGeom prst="rect">
            <a:avLst/>
          </a:prstGeom>
          <a:noFill/>
          <a:ln w="12700" cap="sq">
            <a:noFill/>
            <a:miter lim="800000"/>
            <a:headEnd type="none" w="sm" len="sm"/>
            <a:tailEnd type="none" w="sm" len="sm"/>
          </a:ln>
        </p:spPr>
        <p:txBody>
          <a:bodyPr>
            <a:spAutoFit/>
          </a:bodyPr>
          <a:lstStyle/>
          <a:p>
            <a:r>
              <a:rPr lang="en-US" sz="1800">
                <a:solidFill>
                  <a:schemeClr val="bg1"/>
                </a:solidFill>
              </a:rPr>
              <a:t>This output instruction counts down for each false-to-true transition of conditions preceding it.</a:t>
            </a:r>
          </a:p>
          <a:p>
            <a:r>
              <a:rPr lang="en-US" sz="1800">
                <a:solidFill>
                  <a:schemeClr val="bg1"/>
                </a:solidFill>
              </a:rPr>
              <a:t>The CTD produces an output when the accumulated value reaches the preset value. </a:t>
            </a:r>
          </a:p>
          <a:p>
            <a:r>
              <a:rPr lang="en-US" sz="1800">
                <a:solidFill>
                  <a:schemeClr val="bg1"/>
                </a:solidFill>
              </a:rPr>
              <a:t>Rung transitions might be triggered by a limit switch or by parts traveling past a detector.</a:t>
            </a:r>
          </a:p>
          <a:p>
            <a:endParaRPr lang="en-US" sz="1800"/>
          </a:p>
          <a:p>
            <a:endParaRPr lang="en-US" sz="1800"/>
          </a:p>
          <a:p>
            <a:r>
              <a:rPr lang="en-US" sz="1800"/>
              <a:t> </a:t>
            </a:r>
          </a:p>
        </p:txBody>
      </p:sp>
      <p:pic>
        <p:nvPicPr>
          <p:cNvPr id="74758" name="Picture 5"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9">
                                            <p:txEl>
                                              <p:pRg st="0" end="0"/>
                                            </p:txEl>
                                          </p:spTgt>
                                        </p:tgtEl>
                                        <p:attrNameLst>
                                          <p:attrName>style.visibility</p:attrName>
                                        </p:attrNameLst>
                                      </p:cBhvr>
                                      <p:to>
                                        <p:strVal val="visible"/>
                                      </p:to>
                                    </p:set>
                                    <p:anim calcmode="lin" valueType="num">
                                      <p:cBhvr additive="base">
                                        <p:cTn id="7" dur="500" fill="hold"/>
                                        <p:tgtEl>
                                          <p:spTgt spid="931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3189">
                                            <p:txEl>
                                              <p:pRg st="1" end="1"/>
                                            </p:txEl>
                                          </p:spTgt>
                                        </p:tgtEl>
                                        <p:attrNameLst>
                                          <p:attrName>style.visibility</p:attrName>
                                        </p:attrNameLst>
                                      </p:cBhvr>
                                      <p:to>
                                        <p:strVal val="visible"/>
                                      </p:to>
                                    </p:set>
                                    <p:anim calcmode="lin" valueType="num">
                                      <p:cBhvr additive="base">
                                        <p:cTn id="13" dur="500" fill="hold"/>
                                        <p:tgtEl>
                                          <p:spTgt spid="931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31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9">
                                            <p:txEl>
                                              <p:pRg st="2" end="2"/>
                                            </p:txEl>
                                          </p:spTgt>
                                        </p:tgtEl>
                                        <p:attrNameLst>
                                          <p:attrName>style.visibility</p:attrName>
                                        </p:attrNameLst>
                                      </p:cBhvr>
                                      <p:to>
                                        <p:strVal val="visible"/>
                                      </p:to>
                                    </p:set>
                                    <p:anim calcmode="lin" valueType="num">
                                      <p:cBhvr additive="base">
                                        <p:cTn id="19" dur="500" fill="hold"/>
                                        <p:tgtEl>
                                          <p:spTgt spid="931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C18139F-E71E-4460-B679-E75CC1184B68}" type="slidenum">
              <a:rPr lang="en-US" smtClean="0">
                <a:latin typeface="Arial" charset="0"/>
              </a:rPr>
              <a:pPr/>
              <a:t>69</a:t>
            </a:fld>
            <a:endParaRPr lang="en-US" sz="1400" smtClean="0">
              <a:latin typeface="Times" pitchFamily="18" charset="0"/>
            </a:endParaRPr>
          </a:p>
        </p:txBody>
      </p:sp>
      <p:sp>
        <p:nvSpPr>
          <p:cNvPr id="189442" name="Rectangle 2"/>
          <p:cNvSpPr>
            <a:spLocks noGrp="1" noChangeArrowheads="1"/>
          </p:cNvSpPr>
          <p:nvPr>
            <p:ph type="title"/>
          </p:nvPr>
        </p:nvSpPr>
        <p:spPr/>
        <p:txBody>
          <a:bodyPr/>
          <a:lstStyle/>
          <a:p>
            <a:pPr eaLnBrk="1" fontAlgn="auto" hangingPunct="1">
              <a:spcAft>
                <a:spcPts val="0"/>
              </a:spcAft>
              <a:defRPr/>
            </a:pPr>
            <a:r>
              <a:rPr lang="en-US" dirty="0">
                <a:solidFill>
                  <a:schemeClr val="bg1"/>
                </a:solidFill>
              </a:rPr>
              <a:t> RESET INSTRUCTION (RES)</a:t>
            </a:r>
          </a:p>
        </p:txBody>
      </p:sp>
      <p:pic>
        <p:nvPicPr>
          <p:cNvPr id="75780" name="Picture 5"/>
          <p:cNvPicPr>
            <a:picLocks noChangeAspect="1" noChangeArrowheads="1"/>
          </p:cNvPicPr>
          <p:nvPr/>
        </p:nvPicPr>
        <p:blipFill>
          <a:blip r:embed="rId3"/>
          <a:srcRect/>
          <a:stretch>
            <a:fillRect/>
          </a:stretch>
        </p:blipFill>
        <p:spPr bwMode="auto">
          <a:xfrm>
            <a:off x="381000" y="2209800"/>
            <a:ext cx="8535988" cy="1571625"/>
          </a:xfrm>
          <a:prstGeom prst="rect">
            <a:avLst/>
          </a:prstGeom>
          <a:noFill/>
          <a:ln w="9525">
            <a:noFill/>
            <a:miter lim="800000"/>
            <a:headEnd/>
            <a:tailEnd/>
          </a:ln>
        </p:spPr>
      </p:pic>
      <p:pic>
        <p:nvPicPr>
          <p:cNvPr id="75781" name="Picture 6"/>
          <p:cNvPicPr>
            <a:picLocks noChangeAspect="1" noChangeArrowheads="1"/>
          </p:cNvPicPr>
          <p:nvPr/>
        </p:nvPicPr>
        <p:blipFill>
          <a:blip r:embed="rId4"/>
          <a:srcRect/>
          <a:stretch>
            <a:fillRect/>
          </a:stretch>
        </p:blipFill>
        <p:spPr bwMode="auto">
          <a:xfrm>
            <a:off x="381000" y="3733800"/>
            <a:ext cx="8535988" cy="1100138"/>
          </a:xfrm>
          <a:prstGeom prst="rect">
            <a:avLst/>
          </a:prstGeom>
          <a:noFill/>
          <a:ln w="9525">
            <a:noFill/>
            <a:miter lim="800000"/>
            <a:headEnd/>
            <a:tailEnd/>
          </a:ln>
        </p:spPr>
      </p:pic>
      <p:sp>
        <p:nvSpPr>
          <p:cNvPr id="75782" name="Rectangle 8"/>
          <p:cNvSpPr>
            <a:spLocks noChangeArrowheads="1"/>
          </p:cNvSpPr>
          <p:nvPr/>
        </p:nvSpPr>
        <p:spPr bwMode="auto">
          <a:xfrm>
            <a:off x="1524000" y="1503363"/>
            <a:ext cx="6089650" cy="325437"/>
          </a:xfrm>
          <a:prstGeom prst="rect">
            <a:avLst/>
          </a:prstGeom>
          <a:noFill/>
          <a:ln w="12700" cap="sq">
            <a:noFill/>
            <a:miter lim="800000"/>
            <a:headEnd type="none" w="sm" len="sm"/>
            <a:tailEnd type="none" w="sm" len="sm"/>
          </a:ln>
        </p:spPr>
        <p:txBody>
          <a:bodyPr wrap="none">
            <a:spAutoFit/>
          </a:bodyPr>
          <a:lstStyle/>
          <a:p>
            <a:r>
              <a:rPr lang="en-US" sz="1800">
                <a:solidFill>
                  <a:schemeClr val="bg1"/>
                </a:solidFill>
              </a:rPr>
              <a:t>The RES instruction is used to reset timers and counters.  </a:t>
            </a:r>
          </a:p>
        </p:txBody>
      </p:sp>
      <p:pic>
        <p:nvPicPr>
          <p:cNvPr id="75783" name="Picture 6"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p:cNvSpPr>
            <a:spLocks noGrp="1" noChangeArrowheads="1"/>
          </p:cNvSpPr>
          <p:nvPr>
            <p:ph idx="1"/>
          </p:nvPr>
        </p:nvSpPr>
        <p:spPr/>
        <p:txBody>
          <a:bodyPr>
            <a:normAutofit/>
          </a:bodyPr>
          <a:lstStyle/>
          <a:p>
            <a:r>
              <a:rPr lang="en-US" dirty="0"/>
              <a:t>What is RS-</a:t>
            </a:r>
            <a:r>
              <a:rPr lang="en-US" dirty="0" err="1"/>
              <a:t>Linx</a:t>
            </a:r>
            <a:r>
              <a:rPr lang="en-US" dirty="0"/>
              <a:t>?</a:t>
            </a:r>
          </a:p>
          <a:p>
            <a:pPr>
              <a:buFontTx/>
              <a:buNone/>
            </a:pPr>
            <a:r>
              <a:rPr lang="en-US" dirty="0"/>
              <a:t>	RS-</a:t>
            </a:r>
            <a:r>
              <a:rPr lang="en-US" dirty="0" err="1"/>
              <a:t>linx</a:t>
            </a:r>
            <a:r>
              <a:rPr lang="en-US" dirty="0"/>
              <a:t> is a Software communication program developed by Rockwell </a:t>
            </a:r>
            <a:r>
              <a:rPr lang="en-US" dirty="0" smtClean="0"/>
              <a:t>Automation which is </a:t>
            </a:r>
            <a:r>
              <a:rPr lang="en-US" dirty="0"/>
              <a:t>required to allow communication </a:t>
            </a:r>
            <a:r>
              <a:rPr lang="en-US" dirty="0" smtClean="0"/>
              <a:t>with </a:t>
            </a:r>
            <a:r>
              <a:rPr lang="en-US" dirty="0"/>
              <a:t>various Rockwell Automation products.</a:t>
            </a:r>
          </a:p>
          <a:p>
            <a:pPr>
              <a:buFontTx/>
              <a:buNone/>
            </a:pPr>
            <a:r>
              <a:rPr lang="en-US" dirty="0"/>
              <a:t>	It is used to </a:t>
            </a:r>
            <a:r>
              <a:rPr lang="en-US" sz="3600" b="1" dirty="0">
                <a:solidFill>
                  <a:srgbClr val="FC0128"/>
                </a:solidFill>
              </a:rPr>
              <a:t>LINK</a:t>
            </a:r>
            <a:r>
              <a:rPr lang="en-US" dirty="0"/>
              <a:t> together </a:t>
            </a:r>
            <a:r>
              <a:rPr lang="en-US" dirty="0" smtClean="0"/>
              <a:t>Rockwell </a:t>
            </a:r>
            <a:r>
              <a:rPr lang="en-US" dirty="0"/>
              <a:t>Automation Software </a:t>
            </a:r>
            <a:r>
              <a:rPr lang="en-US" dirty="0" smtClean="0"/>
              <a:t>and various RA hardware.</a:t>
            </a:r>
            <a:endParaRPr lang="en-US" dirty="0"/>
          </a:p>
          <a:p>
            <a:pPr>
              <a:buFontTx/>
              <a:buNone/>
            </a:pPr>
            <a:r>
              <a:rPr lang="en-US" dirty="0"/>
              <a:t>	The LINKS or Configured Drivers are </a:t>
            </a:r>
            <a:r>
              <a:rPr lang="en-US" dirty="0" smtClean="0"/>
              <a:t>set up </a:t>
            </a:r>
            <a:r>
              <a:rPr lang="en-US" dirty="0"/>
              <a:t>in </a:t>
            </a:r>
            <a:r>
              <a:rPr lang="en-US" dirty="0" smtClean="0"/>
              <a:t>RS-</a:t>
            </a:r>
            <a:r>
              <a:rPr lang="en-US" dirty="0" err="1" smtClean="0"/>
              <a:t>Linx</a:t>
            </a:r>
            <a:r>
              <a:rPr lang="en-US" dirty="0" smtClean="0"/>
              <a:t>. </a:t>
            </a:r>
            <a:endParaRPr lang="en-US" dirty="0"/>
          </a:p>
        </p:txBody>
      </p:sp>
      <p:sp>
        <p:nvSpPr>
          <p:cNvPr id="4" name="Slide Number Placeholder 3"/>
          <p:cNvSpPr>
            <a:spLocks noGrp="1"/>
          </p:cNvSpPr>
          <p:nvPr>
            <p:ph type="sldNum" sz="quarter" idx="12"/>
          </p:nvPr>
        </p:nvSpPr>
        <p:spPr/>
        <p:txBody>
          <a:bodyPr/>
          <a:lstStyle/>
          <a:p>
            <a:fld id="{AFC4ED52-0509-4B11-A1DF-1BD00052EAFB}" type="slidenum">
              <a:rPr lang="en-US"/>
              <a:pPr/>
              <a:t>7</a:t>
            </a:fld>
            <a:endParaRPr lang="en-US" sz="1400">
              <a:latin typeface="Times" pitchFamily="18" charset="0"/>
            </a:endParaRPr>
          </a:p>
        </p:txBody>
      </p:sp>
      <p:sp>
        <p:nvSpPr>
          <p:cNvPr id="225282" name="Rectangle 2"/>
          <p:cNvSpPr>
            <a:spLocks noGrp="1" noChangeArrowheads="1"/>
          </p:cNvSpPr>
          <p:nvPr>
            <p:ph type="title"/>
          </p:nvPr>
        </p:nvSpPr>
        <p:spPr>
          <a:xfrm>
            <a:off x="457200" y="304800"/>
            <a:ext cx="8229600" cy="1143000"/>
          </a:xfrm>
        </p:spPr>
        <p:txBody>
          <a:bodyPr/>
          <a:lstStyle/>
          <a:p>
            <a:r>
              <a:rPr lang="en-US" dirty="0"/>
              <a:t>RS-</a:t>
            </a:r>
            <a:r>
              <a:rPr lang="en-US" dirty="0" err="1"/>
              <a:t>Linx</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 calcmode="lin" valueType="num">
                                      <p:cBhvr additive="base">
                                        <p:cTn id="7" dur="500" fill="hold"/>
                                        <p:tgtEl>
                                          <p:spTgt spid="225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5283">
                                            <p:txEl>
                                              <p:pRg st="1" end="1"/>
                                            </p:txEl>
                                          </p:spTgt>
                                        </p:tgtEl>
                                        <p:attrNameLst>
                                          <p:attrName>style.visibility</p:attrName>
                                        </p:attrNameLst>
                                      </p:cBhvr>
                                      <p:to>
                                        <p:strVal val="visible"/>
                                      </p:to>
                                    </p:set>
                                    <p:animEffect transition="in" filter="dissolve">
                                      <p:cBhvr>
                                        <p:cTn id="13" dur="500"/>
                                        <p:tgtEl>
                                          <p:spTgt spid="22528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5283">
                                            <p:txEl>
                                              <p:pRg st="2" end="2"/>
                                            </p:txEl>
                                          </p:spTgt>
                                        </p:tgtEl>
                                        <p:attrNameLst>
                                          <p:attrName>style.visibility</p:attrName>
                                        </p:attrNameLst>
                                      </p:cBhvr>
                                      <p:to>
                                        <p:strVal val="visible"/>
                                      </p:to>
                                    </p:set>
                                    <p:animEffect transition="in" filter="dissolve">
                                      <p:cBhvr>
                                        <p:cTn id="18" dur="500"/>
                                        <p:tgtEl>
                                          <p:spTgt spid="22528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5283">
                                            <p:txEl>
                                              <p:pRg st="3" end="3"/>
                                            </p:txEl>
                                          </p:spTgt>
                                        </p:tgtEl>
                                        <p:attrNameLst>
                                          <p:attrName>style.visibility</p:attrName>
                                        </p:attrNameLst>
                                      </p:cBhvr>
                                      <p:to>
                                        <p:strVal val="visible"/>
                                      </p:to>
                                    </p:set>
                                    <p:animEffect transition="in" filter="dissolve">
                                      <p:cBhvr>
                                        <p:cTn id="23" dur="500"/>
                                        <p:tgtEl>
                                          <p:spTgt spid="225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type="ctrTitle"/>
          </p:nvPr>
        </p:nvSpPr>
        <p:spPr/>
        <p:txBody>
          <a:bodyPr/>
          <a:lstStyle/>
          <a:p>
            <a:pPr eaLnBrk="1" fontAlgn="auto" hangingPunct="1">
              <a:spcAft>
                <a:spcPts val="0"/>
              </a:spcAft>
              <a:defRPr/>
            </a:pPr>
            <a:r>
              <a:rPr lang="en-US"/>
              <a:t>LAB 1</a:t>
            </a:r>
            <a:br>
              <a:rPr lang="en-US"/>
            </a:br>
            <a:r>
              <a:rPr lang="en-US"/>
              <a:t>Timers and Counters</a:t>
            </a:r>
          </a:p>
        </p:txBody>
      </p:sp>
      <p:sp>
        <p:nvSpPr>
          <p:cNvPr id="76803"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D12878D-3E53-4EAB-83D7-ECADE4EBD4CE}" type="slidenum">
              <a:rPr lang="en-US" smtClean="0">
                <a:latin typeface="Arial" charset="0"/>
              </a:rPr>
              <a:pPr/>
              <a:t>70</a:t>
            </a:fld>
            <a:endParaRPr lang="en-US" smtClean="0">
              <a:latin typeface="Arial" charset="0"/>
            </a:endParaRPr>
          </a:p>
        </p:txBody>
      </p:sp>
      <p:pic>
        <p:nvPicPr>
          <p:cNvPr id="76804" name="Picture 5"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4" name="Rectangle 8"/>
          <p:cNvSpPr>
            <a:spLocks noGrp="1" noChangeArrowheads="1"/>
          </p:cNvSpPr>
          <p:nvPr>
            <p:ph idx="1"/>
          </p:nvPr>
        </p:nvSpPr>
        <p:spPr>
          <a:xfrm>
            <a:off x="457200" y="1189038"/>
            <a:ext cx="8229600" cy="4525962"/>
          </a:xfrm>
        </p:spPr>
        <p:txBody>
          <a:bodyPr/>
          <a:lstStyle/>
          <a:p>
            <a:pPr eaLnBrk="1" hangingPunct="1"/>
            <a:r>
              <a:rPr lang="en-US" sz="2400" smtClean="0"/>
              <a:t>This instruction functions much the same as the OTE with the exception that once a bit is set with an OTL, it is "latched" on.</a:t>
            </a:r>
          </a:p>
          <a:p>
            <a:pPr eaLnBrk="1" hangingPunct="1"/>
            <a:r>
              <a:rPr lang="en-US" sz="2400" smtClean="0"/>
              <a:t> Once an OTL bit has been set "on" (1 in the memory) it will remain "on" even if the rung condition goes false. </a:t>
            </a:r>
          </a:p>
          <a:p>
            <a:pPr eaLnBrk="1" hangingPunct="1"/>
            <a:r>
              <a:rPr lang="en-US" sz="2400" smtClean="0"/>
              <a:t>The bit must be reset with an OTU instruction.</a:t>
            </a:r>
          </a:p>
          <a:p>
            <a:pPr eaLnBrk="1" hangingPunct="1"/>
            <a:r>
              <a:rPr lang="en-US" sz="2400" smtClean="0"/>
              <a:t>Latch and unlatch instructions must be assigned the same address in your logic program.  </a:t>
            </a:r>
          </a:p>
        </p:txBody>
      </p:sp>
      <p:sp>
        <p:nvSpPr>
          <p:cNvPr id="79875"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B5CC5CD-955D-46B6-9482-063DFBCEA0C2}" type="slidenum">
              <a:rPr lang="en-US" smtClean="0">
                <a:latin typeface="Arial" charset="0"/>
              </a:rPr>
              <a:pPr/>
              <a:t>71</a:t>
            </a:fld>
            <a:endParaRPr lang="en-US" sz="1400" smtClean="0">
              <a:latin typeface="Times" pitchFamily="18" charset="0"/>
            </a:endParaRPr>
          </a:p>
        </p:txBody>
      </p:sp>
      <p:sp>
        <p:nvSpPr>
          <p:cNvPr id="101378" name="Rectangle 2"/>
          <p:cNvSpPr>
            <a:spLocks noGrp="1" noChangeArrowheads="1"/>
          </p:cNvSpPr>
          <p:nvPr>
            <p:ph type="title"/>
          </p:nvPr>
        </p:nvSpPr>
        <p:spPr/>
        <p:txBody>
          <a:bodyPr/>
          <a:lstStyle/>
          <a:p>
            <a:pPr eaLnBrk="1" fontAlgn="auto" hangingPunct="1">
              <a:spcAft>
                <a:spcPts val="0"/>
              </a:spcAft>
              <a:defRPr/>
            </a:pPr>
            <a:r>
              <a:rPr lang="en-US" dirty="0"/>
              <a:t>OUTPUT LATCH AND UNLATCH</a:t>
            </a:r>
          </a:p>
        </p:txBody>
      </p:sp>
      <p:pic>
        <p:nvPicPr>
          <p:cNvPr id="79877" name="Picture 9"/>
          <p:cNvPicPr>
            <a:picLocks noChangeAspect="1" noChangeArrowheads="1"/>
          </p:cNvPicPr>
          <p:nvPr/>
        </p:nvPicPr>
        <p:blipFill>
          <a:blip r:embed="rId3"/>
          <a:srcRect/>
          <a:stretch>
            <a:fillRect/>
          </a:stretch>
        </p:blipFill>
        <p:spPr bwMode="auto">
          <a:xfrm>
            <a:off x="228600" y="4767263"/>
            <a:ext cx="8535988" cy="1100137"/>
          </a:xfrm>
          <a:prstGeom prst="rect">
            <a:avLst/>
          </a:prstGeom>
          <a:noFill/>
          <a:ln w="9525">
            <a:noFill/>
            <a:miter lim="800000"/>
            <a:headEnd/>
            <a:tailEnd/>
          </a:ln>
        </p:spPr>
      </p:pic>
      <p:pic>
        <p:nvPicPr>
          <p:cNvPr id="79878" name="Picture 10"/>
          <p:cNvPicPr>
            <a:picLocks noChangeAspect="1" noChangeArrowheads="1"/>
          </p:cNvPicPr>
          <p:nvPr/>
        </p:nvPicPr>
        <p:blipFill>
          <a:blip r:embed="rId4"/>
          <a:srcRect/>
          <a:stretch>
            <a:fillRect/>
          </a:stretch>
        </p:blipFill>
        <p:spPr bwMode="auto">
          <a:xfrm>
            <a:off x="228600" y="5757863"/>
            <a:ext cx="8535988" cy="1100137"/>
          </a:xfrm>
          <a:prstGeom prst="rect">
            <a:avLst/>
          </a:prstGeom>
          <a:noFill/>
          <a:ln w="9525">
            <a:noFill/>
            <a:miter lim="800000"/>
            <a:headEnd/>
            <a:tailEnd/>
          </a:ln>
        </p:spPr>
      </p:pic>
      <p:pic>
        <p:nvPicPr>
          <p:cNvPr id="79879" name="Picture 6"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384">
                                            <p:txEl>
                                              <p:pRg st="0" end="0"/>
                                            </p:txEl>
                                          </p:spTgt>
                                        </p:tgtEl>
                                        <p:attrNameLst>
                                          <p:attrName>style.visibility</p:attrName>
                                        </p:attrNameLst>
                                      </p:cBhvr>
                                      <p:to>
                                        <p:strVal val="visible"/>
                                      </p:to>
                                    </p:set>
                                    <p:anim calcmode="lin" valueType="num">
                                      <p:cBhvr additive="base">
                                        <p:cTn id="7" dur="500" fill="hold"/>
                                        <p:tgtEl>
                                          <p:spTgt spid="1013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1384">
                                            <p:txEl>
                                              <p:pRg st="1" end="1"/>
                                            </p:txEl>
                                          </p:spTgt>
                                        </p:tgtEl>
                                        <p:attrNameLst>
                                          <p:attrName>style.visibility</p:attrName>
                                        </p:attrNameLst>
                                      </p:cBhvr>
                                      <p:to>
                                        <p:strVal val="visible"/>
                                      </p:to>
                                    </p:set>
                                    <p:anim calcmode="lin" valueType="num">
                                      <p:cBhvr additive="base">
                                        <p:cTn id="13" dur="500" fill="hold"/>
                                        <p:tgtEl>
                                          <p:spTgt spid="10138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1384">
                                            <p:txEl>
                                              <p:pRg st="2" end="2"/>
                                            </p:txEl>
                                          </p:spTgt>
                                        </p:tgtEl>
                                        <p:attrNameLst>
                                          <p:attrName>style.visibility</p:attrName>
                                        </p:attrNameLst>
                                      </p:cBhvr>
                                      <p:to>
                                        <p:strVal val="visible"/>
                                      </p:to>
                                    </p:set>
                                    <p:anim calcmode="lin" valueType="num">
                                      <p:cBhvr additive="base">
                                        <p:cTn id="19" dur="500" fill="hold"/>
                                        <p:tgtEl>
                                          <p:spTgt spid="10138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3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1384">
                                            <p:txEl>
                                              <p:pRg st="3" end="3"/>
                                            </p:txEl>
                                          </p:spTgt>
                                        </p:tgtEl>
                                        <p:attrNameLst>
                                          <p:attrName>style.visibility</p:attrName>
                                        </p:attrNameLst>
                                      </p:cBhvr>
                                      <p:to>
                                        <p:strVal val="visible"/>
                                      </p:to>
                                    </p:set>
                                    <p:anim calcmode="lin" valueType="num">
                                      <p:cBhvr additive="base">
                                        <p:cTn id="25" dur="500" fill="hold"/>
                                        <p:tgtEl>
                                          <p:spTgt spid="10138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138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sz="quarter"/>
          </p:nvPr>
        </p:nvSpPr>
        <p:spPr/>
        <p:txBody>
          <a:bodyPr>
            <a:normAutofit fontScale="90000"/>
          </a:bodyPr>
          <a:lstStyle/>
          <a:p>
            <a:pPr eaLnBrk="1" fontAlgn="auto" hangingPunct="1">
              <a:spcAft>
                <a:spcPts val="0"/>
              </a:spcAft>
              <a:defRPr/>
            </a:pPr>
            <a:r>
              <a:rPr lang="en-US"/>
              <a:t>Fill (FLL) Instruction</a:t>
            </a:r>
          </a:p>
        </p:txBody>
      </p:sp>
      <p:sp>
        <p:nvSpPr>
          <p:cNvPr id="7174" name="Rectangle 6"/>
          <p:cNvSpPr>
            <a:spLocks noGrp="1" noChangeArrowheads="1"/>
          </p:cNvSpPr>
          <p:nvPr>
            <p:ph sz="quarter" idx="1"/>
          </p:nvPr>
        </p:nvSpPr>
        <p:spPr>
          <a:xfrm>
            <a:off x="381000" y="1219200"/>
            <a:ext cx="8382000" cy="2590800"/>
          </a:xfrm>
        </p:spPr>
        <p:txBody>
          <a:bodyPr/>
          <a:lstStyle/>
          <a:p>
            <a:pPr eaLnBrk="1" hangingPunct="1"/>
            <a:r>
              <a:rPr lang="en-US" sz="2000" smtClean="0"/>
              <a:t>The Fill instruction loads a </a:t>
            </a:r>
            <a:r>
              <a:rPr lang="en-US" sz="2000" i="1" u="sng" smtClean="0"/>
              <a:t>source</a:t>
            </a:r>
            <a:r>
              <a:rPr lang="en-US" sz="2000" u="sng" smtClean="0"/>
              <a:t> </a:t>
            </a:r>
            <a:r>
              <a:rPr lang="en-US" sz="2000" smtClean="0"/>
              <a:t>value into each position of the </a:t>
            </a:r>
            <a:r>
              <a:rPr lang="en-US" sz="2000" i="1" u="sng" smtClean="0"/>
              <a:t>destination</a:t>
            </a:r>
            <a:r>
              <a:rPr lang="en-US" sz="2000" smtClean="0"/>
              <a:t> file.</a:t>
            </a:r>
          </a:p>
        </p:txBody>
      </p:sp>
      <p:graphicFrame>
        <p:nvGraphicFramePr>
          <p:cNvPr id="7170" name="Object 10"/>
          <p:cNvGraphicFramePr>
            <a:graphicFrameLocks noChangeAspect="1"/>
          </p:cNvGraphicFramePr>
          <p:nvPr>
            <p:ph sz="quarter" idx="2"/>
          </p:nvPr>
        </p:nvGraphicFramePr>
        <p:xfrm>
          <a:off x="685800" y="1828800"/>
          <a:ext cx="7162800" cy="1524000"/>
        </p:xfrm>
        <a:graphic>
          <a:graphicData uri="http://schemas.openxmlformats.org/presentationml/2006/ole">
            <p:oleObj spid="_x0000_s112642" name="Bitmap Image" r:id="rId4" imgW="7182853" imgH="1467055" progId="Paint.Picture">
              <p:embed/>
            </p:oleObj>
          </a:graphicData>
        </a:graphic>
      </p:graphicFrame>
      <p:graphicFrame>
        <p:nvGraphicFramePr>
          <p:cNvPr id="7171" name="Object 11"/>
          <p:cNvGraphicFramePr>
            <a:graphicFrameLocks noChangeAspect="1"/>
          </p:cNvGraphicFramePr>
          <p:nvPr>
            <p:ph sz="quarter" idx="3"/>
          </p:nvPr>
        </p:nvGraphicFramePr>
        <p:xfrm>
          <a:off x="685800" y="4800600"/>
          <a:ext cx="7162800" cy="1676400"/>
        </p:xfrm>
        <a:graphic>
          <a:graphicData uri="http://schemas.openxmlformats.org/presentationml/2006/ole">
            <p:oleObj spid="_x0000_s112643" name="Bitmap Image" r:id="rId5" imgW="7182853" imgH="1467055" progId="Paint.Picture">
              <p:embed/>
            </p:oleObj>
          </a:graphicData>
        </a:graphic>
      </p:graphicFrame>
      <p:graphicFrame>
        <p:nvGraphicFramePr>
          <p:cNvPr id="7172" name="Object 13"/>
          <p:cNvGraphicFramePr>
            <a:graphicFrameLocks noChangeAspect="1"/>
          </p:cNvGraphicFramePr>
          <p:nvPr>
            <p:ph sz="quarter" idx="4"/>
          </p:nvPr>
        </p:nvGraphicFramePr>
        <p:xfrm>
          <a:off x="685800" y="3352800"/>
          <a:ext cx="7162800" cy="1447800"/>
        </p:xfrm>
        <a:graphic>
          <a:graphicData uri="http://schemas.openxmlformats.org/presentationml/2006/ole">
            <p:oleObj spid="_x0000_s112644" name="Bitmap Image" r:id="rId6" imgW="7182853" imgH="1467055" progId="Paint.Picture">
              <p:embed/>
            </p:oleObj>
          </a:graphicData>
        </a:graphic>
      </p:graphicFrame>
      <p:sp>
        <p:nvSpPr>
          <p:cNvPr id="7175" name="Slide Number Placeholder 6"/>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7082BFBE-4847-4D47-A63B-3601BB8081BD}" type="slidenum">
              <a:rPr lang="en-US" smtClean="0">
                <a:latin typeface="Arial" charset="0"/>
              </a:rPr>
              <a:pPr/>
              <a:t>72</a:t>
            </a:fld>
            <a:endParaRPr lang="en-US" sz="1400" smtClean="0">
              <a:latin typeface="Times" pitchFamily="18" charset="0"/>
            </a:endParaRPr>
          </a:p>
        </p:txBody>
      </p:sp>
      <p:pic>
        <p:nvPicPr>
          <p:cNvPr id="7176" name="Picture 7" descr="The Line.jpg"/>
          <p:cNvPicPr>
            <a:picLocks noChangeAspect="1"/>
          </p:cNvPicPr>
          <p:nvPr/>
        </p:nvPicPr>
        <p:blipFill>
          <a:blip r:embed="rId7"/>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228600" y="225425"/>
            <a:ext cx="8915400" cy="688975"/>
          </a:xfrm>
        </p:spPr>
        <p:txBody>
          <a:bodyPr>
            <a:normAutofit fontScale="90000"/>
          </a:bodyPr>
          <a:lstStyle/>
          <a:p>
            <a:pPr eaLnBrk="1" fontAlgn="auto" hangingPunct="1">
              <a:spcAft>
                <a:spcPts val="0"/>
              </a:spcAft>
              <a:defRPr/>
            </a:pPr>
            <a:r>
              <a:rPr lang="en-US" dirty="0"/>
              <a:t>Clear (CLR) Instruction</a:t>
            </a:r>
          </a:p>
        </p:txBody>
      </p:sp>
      <p:sp>
        <p:nvSpPr>
          <p:cNvPr id="486403" name="Rectangle 3"/>
          <p:cNvSpPr>
            <a:spLocks noGrp="1" noChangeArrowheads="1"/>
          </p:cNvSpPr>
          <p:nvPr>
            <p:ph type="body" sz="half" idx="1"/>
          </p:nvPr>
        </p:nvSpPr>
        <p:spPr>
          <a:xfrm>
            <a:off x="381000" y="914400"/>
            <a:ext cx="8534400" cy="1752600"/>
          </a:xfrm>
        </p:spPr>
        <p:txBody>
          <a:bodyPr>
            <a:normAutofit fontScale="92500"/>
          </a:bodyPr>
          <a:lstStyle/>
          <a:p>
            <a:pPr marL="365760" indent="-256032" eaLnBrk="1" fontAlgn="auto" hangingPunct="1">
              <a:spcAft>
                <a:spcPts val="0"/>
              </a:spcAft>
              <a:buFont typeface="Wingdings 3"/>
              <a:buChar char=""/>
              <a:defRPr/>
            </a:pPr>
            <a:r>
              <a:rPr lang="en-US" sz="2400" dirty="0"/>
              <a:t>Use the CLR instruction to set the destination value of a word to 0 (zero)</a:t>
            </a:r>
          </a:p>
          <a:p>
            <a:pPr marL="365760" indent="-256032" eaLnBrk="1" fontAlgn="auto" hangingPunct="1">
              <a:spcAft>
                <a:spcPts val="0"/>
              </a:spcAft>
              <a:buFont typeface="Wingdings 3"/>
              <a:buChar char=""/>
              <a:defRPr/>
            </a:pPr>
            <a:r>
              <a:rPr lang="en-US" sz="2400" dirty="0"/>
              <a:t>Typically the CLR instruction is used in the beginning of a program to clear all the Latches when the program starts.</a:t>
            </a:r>
          </a:p>
          <a:p>
            <a:pPr marL="365760" indent="-256032" eaLnBrk="1" fontAlgn="auto" hangingPunct="1">
              <a:spcAft>
                <a:spcPts val="0"/>
              </a:spcAft>
              <a:buFont typeface="Wingdings 3"/>
              <a:buChar char=""/>
              <a:defRPr/>
            </a:pPr>
            <a:endParaRPr lang="en-US" sz="2400" dirty="0"/>
          </a:p>
        </p:txBody>
      </p:sp>
      <p:graphicFrame>
        <p:nvGraphicFramePr>
          <p:cNvPr id="486409" name="Object 9"/>
          <p:cNvGraphicFramePr>
            <a:graphicFrameLocks noChangeAspect="1"/>
          </p:cNvGraphicFramePr>
          <p:nvPr>
            <p:ph sz="quarter" idx="2"/>
          </p:nvPr>
        </p:nvGraphicFramePr>
        <p:xfrm>
          <a:off x="762000" y="2362200"/>
          <a:ext cx="7924800" cy="1981200"/>
        </p:xfrm>
        <a:graphic>
          <a:graphicData uri="http://schemas.openxmlformats.org/presentationml/2006/ole">
            <p:oleObj spid="_x0000_s113666" name="Bitmap Image" r:id="rId4" imgW="7182853" imgH="2266667" progId="Paint.Picture">
              <p:embed/>
            </p:oleObj>
          </a:graphicData>
        </a:graphic>
      </p:graphicFrame>
      <p:graphicFrame>
        <p:nvGraphicFramePr>
          <p:cNvPr id="486410" name="Object 10"/>
          <p:cNvGraphicFramePr>
            <a:graphicFrameLocks noChangeAspect="1"/>
          </p:cNvGraphicFramePr>
          <p:nvPr>
            <p:ph sz="quarter" idx="3"/>
          </p:nvPr>
        </p:nvGraphicFramePr>
        <p:xfrm>
          <a:off x="762000" y="4267200"/>
          <a:ext cx="7924800" cy="1219200"/>
        </p:xfrm>
        <a:graphic>
          <a:graphicData uri="http://schemas.openxmlformats.org/presentationml/2006/ole">
            <p:oleObj spid="_x0000_s113667" name="Bitmap Image" r:id="rId5" imgW="7182853" imgH="1333333" progId="Paint.Picture">
              <p:embed/>
            </p:oleObj>
          </a:graphicData>
        </a:graphic>
      </p:graphicFrame>
      <p:sp>
        <p:nvSpPr>
          <p:cNvPr id="8199" name="Slide Number Placeholder 5"/>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D8E77972-E03B-49B4-9E5C-F70C30DED0D5}" type="slidenum">
              <a:rPr lang="en-US" smtClean="0">
                <a:latin typeface="Arial" charset="0"/>
              </a:rPr>
              <a:pPr/>
              <a:t>73</a:t>
            </a:fld>
            <a:endParaRPr lang="en-US" sz="1400" smtClean="0">
              <a:latin typeface="Times" pitchFamily="18" charset="0"/>
            </a:endParaRPr>
          </a:p>
        </p:txBody>
      </p:sp>
      <p:graphicFrame>
        <p:nvGraphicFramePr>
          <p:cNvPr id="486408" name="Object 8"/>
          <p:cNvGraphicFramePr>
            <a:graphicFrameLocks noChangeAspect="1"/>
          </p:cNvGraphicFramePr>
          <p:nvPr/>
        </p:nvGraphicFramePr>
        <p:xfrm>
          <a:off x="762000" y="5486400"/>
          <a:ext cx="7924800" cy="1333500"/>
        </p:xfrm>
        <a:graphic>
          <a:graphicData uri="http://schemas.openxmlformats.org/presentationml/2006/ole">
            <p:oleObj spid="_x0000_s113668" name="Bitmap Image" r:id="rId6" imgW="7182853" imgH="1333333" progId="Paint.Picture">
              <p:embed/>
            </p:oleObj>
          </a:graphicData>
        </a:graphic>
      </p:graphicFrame>
      <p:pic>
        <p:nvPicPr>
          <p:cNvPr id="8200" name="Picture 7" descr="The Line.jpg"/>
          <p:cNvPicPr>
            <a:picLocks noChangeAspect="1"/>
          </p:cNvPicPr>
          <p:nvPr/>
        </p:nvPicPr>
        <p:blipFill>
          <a:blip r:embed="rId7"/>
          <a:srcRect/>
          <a:stretch>
            <a:fillRect/>
          </a:stretch>
        </p:blipFill>
        <p:spPr bwMode="auto">
          <a:xfrm>
            <a:off x="0" y="7620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6403">
                                            <p:txEl>
                                              <p:pRg st="0" end="0"/>
                                            </p:txEl>
                                          </p:spTgt>
                                        </p:tgtEl>
                                        <p:attrNameLst>
                                          <p:attrName>style.visibility</p:attrName>
                                        </p:attrNameLst>
                                      </p:cBhvr>
                                      <p:to>
                                        <p:strVal val="visible"/>
                                      </p:to>
                                    </p:set>
                                    <p:anim calcmode="lin" valueType="num">
                                      <p:cBhvr additive="base">
                                        <p:cTn id="7" dur="500" fill="hold"/>
                                        <p:tgtEl>
                                          <p:spTgt spid="486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6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6403">
                                            <p:txEl>
                                              <p:pRg st="1" end="1"/>
                                            </p:txEl>
                                          </p:spTgt>
                                        </p:tgtEl>
                                        <p:attrNameLst>
                                          <p:attrName>style.visibility</p:attrName>
                                        </p:attrNameLst>
                                      </p:cBhvr>
                                      <p:to>
                                        <p:strVal val="visible"/>
                                      </p:to>
                                    </p:set>
                                    <p:anim calcmode="lin" valueType="num">
                                      <p:cBhvr additive="base">
                                        <p:cTn id="13" dur="500" fill="hold"/>
                                        <p:tgtEl>
                                          <p:spTgt spid="486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6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6409"/>
                                        </p:tgtEl>
                                        <p:attrNameLst>
                                          <p:attrName>style.visibility</p:attrName>
                                        </p:attrNameLst>
                                      </p:cBhvr>
                                      <p:to>
                                        <p:strVal val="visible"/>
                                      </p:to>
                                    </p:set>
                                    <p:animEffect transition="in" filter="fade">
                                      <p:cBhvr>
                                        <p:cTn id="19" dur="2000"/>
                                        <p:tgtEl>
                                          <p:spTgt spid="486409"/>
                                        </p:tgtEl>
                                      </p:cBhvr>
                                    </p:animEffect>
                                  </p:childTnLst>
                                </p:cTn>
                              </p:par>
                              <p:par>
                                <p:cTn id="20" presetID="10" presetClass="entr" presetSubtype="0" fill="hold" nodeType="withEffect">
                                  <p:stCondLst>
                                    <p:cond delay="0"/>
                                  </p:stCondLst>
                                  <p:childTnLst>
                                    <p:set>
                                      <p:cBhvr>
                                        <p:cTn id="21" dur="1" fill="hold">
                                          <p:stCondLst>
                                            <p:cond delay="0"/>
                                          </p:stCondLst>
                                        </p:cTn>
                                        <p:tgtEl>
                                          <p:spTgt spid="486410"/>
                                        </p:tgtEl>
                                        <p:attrNameLst>
                                          <p:attrName>style.visibility</p:attrName>
                                        </p:attrNameLst>
                                      </p:cBhvr>
                                      <p:to>
                                        <p:strVal val="visible"/>
                                      </p:to>
                                    </p:set>
                                    <p:animEffect transition="in" filter="fade">
                                      <p:cBhvr>
                                        <p:cTn id="22" dur="2000"/>
                                        <p:tgtEl>
                                          <p:spTgt spid="486410"/>
                                        </p:tgtEl>
                                      </p:cBhvr>
                                    </p:animEffect>
                                  </p:childTnLst>
                                </p:cTn>
                              </p:par>
                              <p:par>
                                <p:cTn id="23" presetID="10" presetClass="entr" presetSubtype="0" fill="hold" nodeType="withEffect">
                                  <p:stCondLst>
                                    <p:cond delay="0"/>
                                  </p:stCondLst>
                                  <p:childTnLst>
                                    <p:set>
                                      <p:cBhvr>
                                        <p:cTn id="24" dur="1" fill="hold">
                                          <p:stCondLst>
                                            <p:cond delay="0"/>
                                          </p:stCondLst>
                                        </p:cTn>
                                        <p:tgtEl>
                                          <p:spTgt spid="486408"/>
                                        </p:tgtEl>
                                        <p:attrNameLst>
                                          <p:attrName>style.visibility</p:attrName>
                                        </p:attrNameLst>
                                      </p:cBhvr>
                                      <p:to>
                                        <p:strVal val="visible"/>
                                      </p:to>
                                    </p:set>
                                    <p:animEffect transition="in" filter="fade">
                                      <p:cBhvr>
                                        <p:cTn id="25" dur="2000"/>
                                        <p:tgtEl>
                                          <p:spTgt spid="486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p:cNvSpPr>
            <a:spLocks noGrp="1" noChangeArrowheads="1"/>
          </p:cNvSpPr>
          <p:nvPr>
            <p:ph type="ctrTitle"/>
          </p:nvPr>
        </p:nvSpPr>
        <p:spPr>
          <a:xfrm>
            <a:off x="685800" y="1980239"/>
            <a:ext cx="7772400" cy="1829761"/>
          </a:xfrm>
        </p:spPr>
        <p:txBody>
          <a:bodyPr>
            <a:normAutofit fontScale="90000"/>
          </a:bodyPr>
          <a:lstStyle/>
          <a:p>
            <a:pPr eaLnBrk="1" fontAlgn="auto" hangingPunct="1">
              <a:spcAft>
                <a:spcPts val="0"/>
              </a:spcAft>
              <a:defRPr/>
            </a:pPr>
            <a:r>
              <a:rPr lang="en-US" sz="4000" dirty="0"/>
              <a:t>LAB 2</a:t>
            </a:r>
            <a:br>
              <a:rPr lang="en-US" sz="4000" dirty="0"/>
            </a:br>
            <a:r>
              <a:rPr lang="en-US" sz="4000" dirty="0"/>
              <a:t/>
            </a:r>
            <a:br>
              <a:rPr lang="en-US" sz="4000" dirty="0"/>
            </a:br>
            <a:r>
              <a:rPr lang="en-US" sz="4000" dirty="0"/>
              <a:t>Latch/Unlatch/FLL/CLR Instructions</a:t>
            </a:r>
          </a:p>
        </p:txBody>
      </p:sp>
      <p:sp>
        <p:nvSpPr>
          <p:cNvPr id="80899"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6ABD821-7BDC-42DA-8513-CFF61E1CBD40}" type="slidenum">
              <a:rPr lang="en-US" smtClean="0">
                <a:latin typeface="Arial" charset="0"/>
              </a:rPr>
              <a:pPr/>
              <a:t>74</a:t>
            </a:fld>
            <a:endParaRPr lang="en-US" smtClean="0">
              <a:latin typeface="Arial" charset="0"/>
            </a:endParaRPr>
          </a:p>
        </p:txBody>
      </p:sp>
      <p:pic>
        <p:nvPicPr>
          <p:cNvPr id="80900"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478AD35-DC19-4354-9399-021D7EE296F6}" type="slidenum">
              <a:rPr lang="en-US" smtClean="0">
                <a:latin typeface="Arial" charset="0"/>
              </a:rPr>
              <a:pPr/>
              <a:t>75</a:t>
            </a:fld>
            <a:endParaRPr lang="en-US" sz="1400" smtClean="0">
              <a:latin typeface="Times" pitchFamily="18" charset="0"/>
            </a:endParaRPr>
          </a:p>
        </p:txBody>
      </p:sp>
      <p:sp>
        <p:nvSpPr>
          <p:cNvPr id="112642" name="Rectangle 2"/>
          <p:cNvSpPr>
            <a:spLocks noGrp="1" noChangeArrowheads="1"/>
          </p:cNvSpPr>
          <p:nvPr>
            <p:ph type="title"/>
          </p:nvPr>
        </p:nvSpPr>
        <p:spPr>
          <a:xfrm>
            <a:off x="304800" y="496887"/>
            <a:ext cx="8839200" cy="1103313"/>
          </a:xfrm>
        </p:spPr>
        <p:txBody>
          <a:bodyPr>
            <a:normAutofit fontScale="90000"/>
          </a:bodyPr>
          <a:lstStyle/>
          <a:p>
            <a:pPr eaLnBrk="1" fontAlgn="auto" hangingPunct="1">
              <a:spcAft>
                <a:spcPts val="0"/>
              </a:spcAft>
              <a:defRPr/>
            </a:pPr>
            <a:r>
              <a:rPr lang="en-US" dirty="0">
                <a:solidFill>
                  <a:schemeClr val="bg1"/>
                </a:solidFill>
              </a:rPr>
              <a:t>JSR </a:t>
            </a:r>
            <a:r>
              <a:rPr lang="en-US" dirty="0" smtClean="0">
                <a:solidFill>
                  <a:schemeClr val="bg1"/>
                </a:solidFill>
              </a:rPr>
              <a:t>JMP LBL </a:t>
            </a:r>
            <a:r>
              <a:rPr lang="en-US" dirty="0">
                <a:solidFill>
                  <a:schemeClr val="bg1"/>
                </a:solidFill>
              </a:rPr>
              <a:t>INSTRUCTIONS</a:t>
            </a:r>
            <a:r>
              <a:rPr lang="en-US" dirty="0"/>
              <a:t/>
            </a:r>
            <a:br>
              <a:rPr lang="en-US" dirty="0"/>
            </a:br>
            <a:endParaRPr lang="en-US" dirty="0"/>
          </a:p>
        </p:txBody>
      </p:sp>
      <p:sp>
        <p:nvSpPr>
          <p:cNvPr id="112644" name="Rectangle 4"/>
          <p:cNvSpPr>
            <a:spLocks noChangeArrowheads="1"/>
          </p:cNvSpPr>
          <p:nvPr/>
        </p:nvSpPr>
        <p:spPr bwMode="auto">
          <a:xfrm>
            <a:off x="1905000" y="2819400"/>
            <a:ext cx="5334000" cy="1371600"/>
          </a:xfrm>
          <a:prstGeom prst="rect">
            <a:avLst/>
          </a:prstGeom>
          <a:noFill/>
          <a:ln w="9525">
            <a:noFill/>
            <a:miter lim="800000"/>
            <a:headEnd/>
            <a:tailEnd/>
          </a:ln>
        </p:spPr>
        <p:txBody>
          <a:bodyPr lIns="92075" tIns="46038" rIns="92075" bIns="46038"/>
          <a:lstStyle/>
          <a:p>
            <a:pPr marL="342900" indent="-342900" algn="ctr">
              <a:lnSpc>
                <a:spcPct val="100000"/>
              </a:lnSpc>
              <a:spcBef>
                <a:spcPct val="20000"/>
              </a:spcBef>
              <a:buClr>
                <a:schemeClr val="accent1"/>
              </a:buClr>
            </a:pPr>
            <a:r>
              <a:rPr kumimoji="1" lang="en-US" sz="2800">
                <a:solidFill>
                  <a:schemeClr val="bg1"/>
                </a:solidFill>
                <a:latin typeface="Arial Narrow" pitchFamily="34" charset="0"/>
              </a:rPr>
              <a:t>JSR Jump To Subroutine</a:t>
            </a:r>
          </a:p>
          <a:p>
            <a:pPr marL="342900" indent="-342900" algn="ctr">
              <a:lnSpc>
                <a:spcPct val="100000"/>
              </a:lnSpc>
              <a:spcBef>
                <a:spcPct val="20000"/>
              </a:spcBef>
              <a:buClr>
                <a:schemeClr val="accent1"/>
              </a:buClr>
            </a:pPr>
            <a:r>
              <a:rPr kumimoji="1" lang="en-US" sz="2800">
                <a:solidFill>
                  <a:schemeClr val="bg1"/>
                </a:solidFill>
                <a:latin typeface="Arial Narrow" pitchFamily="34" charset="0"/>
              </a:rPr>
              <a:t>JMP Jump </a:t>
            </a:r>
          </a:p>
          <a:p>
            <a:pPr marL="342900" indent="-342900" algn="ctr">
              <a:lnSpc>
                <a:spcPct val="100000"/>
              </a:lnSpc>
              <a:spcBef>
                <a:spcPct val="20000"/>
              </a:spcBef>
              <a:buClr>
                <a:schemeClr val="accent1"/>
              </a:buClr>
            </a:pPr>
            <a:r>
              <a:rPr kumimoji="1" lang="en-US" sz="2800">
                <a:solidFill>
                  <a:schemeClr val="bg1"/>
                </a:solidFill>
                <a:latin typeface="Arial Narrow" pitchFamily="34" charset="0"/>
              </a:rPr>
              <a:t>LBL Label</a:t>
            </a:r>
          </a:p>
        </p:txBody>
      </p:sp>
      <p:pic>
        <p:nvPicPr>
          <p:cNvPr id="81925" name="Picture 7"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anim calcmode="lin" valueType="num">
                                      <p:cBhvr additive="base">
                                        <p:cTn id="7" dur="500" fill="hold"/>
                                        <p:tgtEl>
                                          <p:spTgt spid="11264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4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44">
                                            <p:txEl>
                                              <p:pRg st="1" end="1"/>
                                            </p:txEl>
                                          </p:spTgt>
                                        </p:tgtEl>
                                        <p:attrNameLst>
                                          <p:attrName>style.visibility</p:attrName>
                                        </p:attrNameLst>
                                      </p:cBhvr>
                                      <p:to>
                                        <p:strVal val="visible"/>
                                      </p:to>
                                    </p:set>
                                    <p:anim calcmode="lin" valueType="num">
                                      <p:cBhvr additive="base">
                                        <p:cTn id="13" dur="500" fill="hold"/>
                                        <p:tgtEl>
                                          <p:spTgt spid="11264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4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44">
                                            <p:txEl>
                                              <p:pRg st="2" end="2"/>
                                            </p:txEl>
                                          </p:spTgt>
                                        </p:tgtEl>
                                        <p:attrNameLst>
                                          <p:attrName>style.visibility</p:attrName>
                                        </p:attrNameLst>
                                      </p:cBhvr>
                                      <p:to>
                                        <p:strVal val="visible"/>
                                      </p:to>
                                    </p:set>
                                    <p:anim calcmode="lin" valueType="num">
                                      <p:cBhvr additive="base">
                                        <p:cTn id="19" dur="500" fill="hold"/>
                                        <p:tgtEl>
                                          <p:spTgt spid="11264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4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8600" y="0"/>
            <a:ext cx="8915400" cy="1103313"/>
          </a:xfrm>
        </p:spPr>
        <p:txBody>
          <a:bodyPr>
            <a:normAutofit fontScale="90000"/>
          </a:bodyPr>
          <a:lstStyle/>
          <a:p>
            <a:pPr eaLnBrk="1" fontAlgn="auto" hangingPunct="1">
              <a:spcAft>
                <a:spcPts val="0"/>
              </a:spcAft>
              <a:defRPr/>
            </a:pPr>
            <a:r>
              <a:rPr lang="en-US" dirty="0"/>
              <a:t>JSR Instruction</a:t>
            </a:r>
            <a:br>
              <a:rPr lang="en-US" dirty="0"/>
            </a:br>
            <a:r>
              <a:rPr lang="en-US" dirty="0"/>
              <a:t>JUMP TO SUBROUTINE</a:t>
            </a:r>
          </a:p>
        </p:txBody>
      </p:sp>
      <p:sp>
        <p:nvSpPr>
          <p:cNvPr id="110595" name="Rectangle 3"/>
          <p:cNvSpPr>
            <a:spLocks noGrp="1" noChangeArrowheads="1"/>
          </p:cNvSpPr>
          <p:nvPr>
            <p:ph type="body" sz="half" idx="1"/>
          </p:nvPr>
        </p:nvSpPr>
        <p:spPr>
          <a:xfrm>
            <a:off x="381000" y="1066800"/>
            <a:ext cx="8534400" cy="5334000"/>
          </a:xfrm>
        </p:spPr>
        <p:txBody>
          <a:bodyPr/>
          <a:lstStyle/>
          <a:p>
            <a:pPr eaLnBrk="1" hangingPunct="1"/>
            <a:endParaRPr lang="en-US" sz="1800" b="1" smtClean="0"/>
          </a:p>
          <a:p>
            <a:pPr eaLnBrk="1" hangingPunct="1"/>
            <a:r>
              <a:rPr lang="en-US" sz="1800" b="1" smtClean="0"/>
              <a:t>The JSR instruction is used to direct the controller to execute a separate subroutine file within the ladder program and return to the instruction following the JSR instruction.</a:t>
            </a:r>
          </a:p>
          <a:p>
            <a:pPr eaLnBrk="1" hangingPunct="1"/>
            <a:endParaRPr lang="en-US" sz="1800" b="1" smtClean="0"/>
          </a:p>
          <a:p>
            <a:pPr eaLnBrk="1" hangingPunct="1">
              <a:buFontTx/>
              <a:buNone/>
            </a:pPr>
            <a:endParaRPr lang="en-US" sz="1800" b="1" smtClean="0"/>
          </a:p>
          <a:p>
            <a:pPr eaLnBrk="1" hangingPunct="1"/>
            <a:endParaRPr lang="en-US" sz="1800" b="1" smtClean="0"/>
          </a:p>
          <a:p>
            <a:pPr eaLnBrk="1" hangingPunct="1"/>
            <a:endParaRPr lang="en-US" sz="1800" b="1" smtClean="0"/>
          </a:p>
          <a:p>
            <a:pPr eaLnBrk="1" hangingPunct="1"/>
            <a:endParaRPr lang="en-US" sz="1800" b="1" smtClean="0"/>
          </a:p>
          <a:p>
            <a:pPr eaLnBrk="1" hangingPunct="1"/>
            <a:endParaRPr lang="en-US" sz="1800" b="1" smtClean="0"/>
          </a:p>
          <a:p>
            <a:pPr eaLnBrk="1" hangingPunct="1"/>
            <a:r>
              <a:rPr lang="en-US" sz="1800" b="1" smtClean="0"/>
              <a:t>All RS-Logix programs must have these subroutines in them in order to execute the various Program ladder files.</a:t>
            </a:r>
          </a:p>
          <a:p>
            <a:pPr eaLnBrk="1" hangingPunct="1"/>
            <a:r>
              <a:rPr lang="en-US" sz="1800" b="1" smtClean="0"/>
              <a:t>If they are not in the Logic the entire Ladder program file referenced by that subroutine is ignored.</a:t>
            </a:r>
          </a:p>
          <a:p>
            <a:pPr eaLnBrk="1" hangingPunct="1"/>
            <a:r>
              <a:rPr lang="en-US" sz="1800" b="1" smtClean="0"/>
              <a:t>They are typically located at the end of the LAD 2 Program file</a:t>
            </a:r>
          </a:p>
          <a:p>
            <a:pPr eaLnBrk="1" hangingPunct="1"/>
            <a:r>
              <a:rPr lang="en-US" sz="1800" b="1" smtClean="0"/>
              <a:t>This is why in Lab 2 you entered a JSR at the end of the file.</a:t>
            </a:r>
          </a:p>
        </p:txBody>
      </p:sp>
      <p:graphicFrame>
        <p:nvGraphicFramePr>
          <p:cNvPr id="110596" name="Object 4"/>
          <p:cNvGraphicFramePr>
            <a:graphicFrameLocks noChangeAspect="1"/>
          </p:cNvGraphicFramePr>
          <p:nvPr>
            <p:ph sz="half" idx="2"/>
          </p:nvPr>
        </p:nvGraphicFramePr>
        <p:xfrm>
          <a:off x="762000" y="2493963"/>
          <a:ext cx="7543800" cy="1260475"/>
        </p:xfrm>
        <a:graphic>
          <a:graphicData uri="http://schemas.openxmlformats.org/presentationml/2006/ole">
            <p:oleObj spid="_x0000_s114690" name="Bitmap Image" r:id="rId4" imgW="7182853" imgH="1200318" progId="Paint.Picture">
              <p:embed/>
            </p:oleObj>
          </a:graphicData>
        </a:graphic>
      </p:graphicFrame>
      <p:sp>
        <p:nvSpPr>
          <p:cNvPr id="9221"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8EBCB345-F126-4243-B7A8-ADCF5835CEF0}" type="slidenum">
              <a:rPr lang="en-US" smtClean="0">
                <a:latin typeface="Arial" charset="0"/>
              </a:rPr>
              <a:pPr/>
              <a:t>76</a:t>
            </a:fld>
            <a:endParaRPr lang="en-US" sz="1400" smtClean="0">
              <a:latin typeface="Times" pitchFamily="18" charset="0"/>
            </a:endParaRPr>
          </a:p>
        </p:txBody>
      </p:sp>
      <p:pic>
        <p:nvPicPr>
          <p:cNvPr id="9222" name="Picture 7"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0596"/>
                                        </p:tgtEl>
                                        <p:attrNameLst>
                                          <p:attrName>style.visibility</p:attrName>
                                        </p:attrNameLst>
                                      </p:cBhvr>
                                      <p:to>
                                        <p:strVal val="visible"/>
                                      </p:to>
                                    </p:set>
                                    <p:animEffect transition="in" filter="fade">
                                      <p:cBhvr>
                                        <p:cTn id="11" dur="2000"/>
                                        <p:tgtEl>
                                          <p:spTgt spid="11059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0595">
                                            <p:txEl>
                                              <p:pRg st="8" end="8"/>
                                            </p:txEl>
                                          </p:spTgt>
                                        </p:tgtEl>
                                        <p:attrNameLst>
                                          <p:attrName>style.visibility</p:attrName>
                                        </p:attrNameLst>
                                      </p:cBhvr>
                                      <p:to>
                                        <p:strVal val="visible"/>
                                      </p:to>
                                    </p:set>
                                    <p:anim calcmode="lin" valueType="num">
                                      <p:cBhvr additive="base">
                                        <p:cTn id="16" dur="500" fill="hold"/>
                                        <p:tgtEl>
                                          <p:spTgt spid="110595">
                                            <p:txEl>
                                              <p:pRg st="8" end="8"/>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05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0595">
                                            <p:txEl>
                                              <p:pRg st="9" end="9"/>
                                            </p:txEl>
                                          </p:spTgt>
                                        </p:tgtEl>
                                        <p:attrNameLst>
                                          <p:attrName>style.visibility</p:attrName>
                                        </p:attrNameLst>
                                      </p:cBhvr>
                                      <p:to>
                                        <p:strVal val="visible"/>
                                      </p:to>
                                    </p:set>
                                    <p:anim calcmode="lin" valueType="num">
                                      <p:cBhvr additive="base">
                                        <p:cTn id="22" dur="500" fill="hold"/>
                                        <p:tgtEl>
                                          <p:spTgt spid="110595">
                                            <p:txEl>
                                              <p:pRg st="9" end="9"/>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059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0595">
                                            <p:txEl>
                                              <p:pRg st="10" end="10"/>
                                            </p:txEl>
                                          </p:spTgt>
                                        </p:tgtEl>
                                        <p:attrNameLst>
                                          <p:attrName>style.visibility</p:attrName>
                                        </p:attrNameLst>
                                      </p:cBhvr>
                                      <p:to>
                                        <p:strVal val="visible"/>
                                      </p:to>
                                    </p:set>
                                    <p:anim calcmode="lin" valueType="num">
                                      <p:cBhvr additive="base">
                                        <p:cTn id="28" dur="500" fill="hold"/>
                                        <p:tgtEl>
                                          <p:spTgt spid="110595">
                                            <p:txEl>
                                              <p:pRg st="10" end="1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05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0595">
                                            <p:txEl>
                                              <p:pRg st="11" end="11"/>
                                            </p:txEl>
                                          </p:spTgt>
                                        </p:tgtEl>
                                        <p:attrNameLst>
                                          <p:attrName>style.visibility</p:attrName>
                                        </p:attrNameLst>
                                      </p:cBhvr>
                                      <p:to>
                                        <p:strVal val="visible"/>
                                      </p:to>
                                    </p:set>
                                    <p:anim calcmode="lin" valueType="num">
                                      <p:cBhvr additive="base">
                                        <p:cTn id="34" dur="500" fill="hold"/>
                                        <p:tgtEl>
                                          <p:spTgt spid="110595">
                                            <p:txEl>
                                              <p:pRg st="11" end="1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05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F3A5CB5-37D8-4308-9AE9-4D925B82E3C7}" type="slidenum">
              <a:rPr lang="en-US" smtClean="0">
                <a:latin typeface="Arial" charset="0"/>
              </a:rPr>
              <a:pPr/>
              <a:t>77</a:t>
            </a:fld>
            <a:endParaRPr lang="en-US" sz="1400" smtClean="0">
              <a:latin typeface="Times" pitchFamily="18" charset="0"/>
            </a:endParaRPr>
          </a:p>
        </p:txBody>
      </p:sp>
      <p:sp>
        <p:nvSpPr>
          <p:cNvPr id="82947" name="Rectangle 2"/>
          <p:cNvSpPr>
            <a:spLocks noChangeArrowheads="1"/>
          </p:cNvSpPr>
          <p:nvPr/>
        </p:nvSpPr>
        <p:spPr bwMode="auto">
          <a:xfrm>
            <a:off x="4479925" y="3176588"/>
            <a:ext cx="184150" cy="506412"/>
          </a:xfrm>
          <a:prstGeom prst="rect">
            <a:avLst/>
          </a:prstGeom>
          <a:noFill/>
          <a:ln w="12700" cap="sq">
            <a:noFill/>
            <a:miter lim="800000"/>
            <a:headEnd type="none" w="sm" len="sm"/>
            <a:tailEnd type="none" w="sm" len="sm"/>
          </a:ln>
        </p:spPr>
        <p:txBody>
          <a:bodyPr wrap="none">
            <a:spAutoFit/>
          </a:bodyPr>
          <a:lstStyle/>
          <a:p>
            <a:pPr algn="ctr">
              <a:lnSpc>
                <a:spcPct val="80000"/>
              </a:lnSpc>
              <a:spcBef>
                <a:spcPct val="0"/>
              </a:spcBef>
            </a:pPr>
            <a:endParaRPr kumimoji="1" lang="en-US" sz="3400" b="1">
              <a:solidFill>
                <a:schemeClr val="bg1"/>
              </a:solidFill>
              <a:latin typeface="Arial Narrow" pitchFamily="34" charset="0"/>
            </a:endParaRPr>
          </a:p>
        </p:txBody>
      </p:sp>
      <p:pic>
        <p:nvPicPr>
          <p:cNvPr id="82948" name="Picture 3"/>
          <p:cNvPicPr>
            <a:picLocks noChangeAspect="1" noChangeArrowheads="1"/>
          </p:cNvPicPr>
          <p:nvPr/>
        </p:nvPicPr>
        <p:blipFill>
          <a:blip r:embed="rId3"/>
          <a:srcRect/>
          <a:stretch>
            <a:fillRect/>
          </a:stretch>
        </p:blipFill>
        <p:spPr bwMode="auto">
          <a:xfrm>
            <a:off x="-304800" y="-152400"/>
            <a:ext cx="9753600" cy="7086600"/>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Grp="1" noChangeAspect="1" noChangeArrowheads="1"/>
          </p:cNvPicPr>
          <p:nvPr>
            <p:ph idx="1"/>
          </p:nvPr>
        </p:nvPicPr>
        <p:blipFill>
          <a:blip r:embed="rId3"/>
          <a:srcRect/>
          <a:stretch>
            <a:fillRect/>
          </a:stretch>
        </p:blipFill>
        <p:spPr>
          <a:xfrm>
            <a:off x="685800" y="2057400"/>
            <a:ext cx="7392988" cy="3057525"/>
          </a:xfrm>
        </p:spPr>
      </p:pic>
      <p:sp>
        <p:nvSpPr>
          <p:cNvPr id="83971"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3B2C210-E351-47D9-A197-D052032AF0DD}" type="slidenum">
              <a:rPr lang="en-US" smtClean="0">
                <a:latin typeface="Arial" charset="0"/>
              </a:rPr>
              <a:pPr/>
              <a:t>78</a:t>
            </a:fld>
            <a:endParaRPr lang="en-US" sz="1400" smtClean="0">
              <a:latin typeface="Times" pitchFamily="18" charset="0"/>
            </a:endParaRPr>
          </a:p>
        </p:txBody>
      </p:sp>
      <p:sp>
        <p:nvSpPr>
          <p:cNvPr id="208898" name="Rectangle 2"/>
          <p:cNvSpPr>
            <a:spLocks noGrp="1" noChangeArrowheads="1"/>
          </p:cNvSpPr>
          <p:nvPr>
            <p:ph type="title"/>
          </p:nvPr>
        </p:nvSpPr>
        <p:spPr/>
        <p:txBody>
          <a:bodyPr/>
          <a:lstStyle/>
          <a:p>
            <a:pPr eaLnBrk="1" fontAlgn="auto" hangingPunct="1">
              <a:spcAft>
                <a:spcPts val="0"/>
              </a:spcAft>
              <a:defRPr/>
            </a:pPr>
            <a:r>
              <a:rPr lang="en-US"/>
              <a:t>Jump (JMP) and Label (LBL)</a:t>
            </a:r>
          </a:p>
        </p:txBody>
      </p:sp>
      <p:pic>
        <p:nvPicPr>
          <p:cNvPr id="83973" name="Picture 7"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304800" y="533400"/>
            <a:ext cx="8839200" cy="688975"/>
          </a:xfrm>
        </p:spPr>
        <p:txBody>
          <a:bodyPr>
            <a:normAutofit fontScale="90000"/>
          </a:bodyPr>
          <a:lstStyle/>
          <a:p>
            <a:pPr eaLnBrk="1" fontAlgn="auto" hangingPunct="1">
              <a:spcAft>
                <a:spcPts val="0"/>
              </a:spcAft>
              <a:defRPr/>
            </a:pPr>
            <a:r>
              <a:rPr lang="en-US" dirty="0"/>
              <a:t>Jump (JMP) and Label (LBL)</a:t>
            </a:r>
          </a:p>
        </p:txBody>
      </p:sp>
      <p:sp>
        <p:nvSpPr>
          <p:cNvPr id="10246" name="Rectangle 3"/>
          <p:cNvSpPr>
            <a:spLocks noGrp="1" noChangeArrowheads="1"/>
          </p:cNvSpPr>
          <p:nvPr>
            <p:ph type="body" sz="half" idx="1"/>
          </p:nvPr>
        </p:nvSpPr>
        <p:spPr>
          <a:xfrm>
            <a:off x="381000" y="1371600"/>
            <a:ext cx="8610600" cy="1143000"/>
          </a:xfrm>
        </p:spPr>
        <p:txBody>
          <a:bodyPr/>
          <a:lstStyle/>
          <a:p>
            <a:pPr eaLnBrk="1" hangingPunct="1"/>
            <a:r>
              <a:rPr lang="en-US" sz="2400" smtClean="0"/>
              <a:t>The Jump (JMP) and Label (LBL) instructions are used to SKIP over portions of the ladder logic.</a:t>
            </a:r>
          </a:p>
        </p:txBody>
      </p:sp>
      <p:graphicFrame>
        <p:nvGraphicFramePr>
          <p:cNvPr id="10242" name="Object 4"/>
          <p:cNvGraphicFramePr>
            <a:graphicFrameLocks noChangeAspect="1"/>
          </p:cNvGraphicFramePr>
          <p:nvPr>
            <p:ph sz="quarter" idx="2"/>
          </p:nvPr>
        </p:nvGraphicFramePr>
        <p:xfrm>
          <a:off x="685800" y="2895600"/>
          <a:ext cx="7467600" cy="904875"/>
        </p:xfrm>
        <a:graphic>
          <a:graphicData uri="http://schemas.openxmlformats.org/presentationml/2006/ole">
            <p:oleObj spid="_x0000_s115714" name="Bitmap Image" r:id="rId4" imgW="7182853" imgH="666667" progId="Paint.Picture">
              <p:embed/>
            </p:oleObj>
          </a:graphicData>
        </a:graphic>
      </p:graphicFrame>
      <p:graphicFrame>
        <p:nvGraphicFramePr>
          <p:cNvPr id="10243" name="Object 6"/>
          <p:cNvGraphicFramePr>
            <a:graphicFrameLocks noChangeAspect="1"/>
          </p:cNvGraphicFramePr>
          <p:nvPr>
            <p:ph sz="quarter" idx="3"/>
          </p:nvPr>
        </p:nvGraphicFramePr>
        <p:xfrm>
          <a:off x="685800" y="3733800"/>
          <a:ext cx="7467600" cy="903288"/>
        </p:xfrm>
        <a:graphic>
          <a:graphicData uri="http://schemas.openxmlformats.org/presentationml/2006/ole">
            <p:oleObj spid="_x0000_s115715" name="Bitmap Image" r:id="rId5" imgW="7182853" imgH="666667" progId="Paint.Picture">
              <p:embed/>
            </p:oleObj>
          </a:graphicData>
        </a:graphic>
      </p:graphicFrame>
      <p:sp>
        <p:nvSpPr>
          <p:cNvPr id="10247" name="Slide Number Placeholder 5"/>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B3D0F898-B28B-4D09-B082-5E9E95697647}" type="slidenum">
              <a:rPr lang="en-US" smtClean="0">
                <a:latin typeface="Arial" charset="0"/>
              </a:rPr>
              <a:pPr/>
              <a:t>79</a:t>
            </a:fld>
            <a:endParaRPr lang="en-US" sz="1400" smtClean="0">
              <a:latin typeface="Times" pitchFamily="18" charset="0"/>
            </a:endParaRPr>
          </a:p>
        </p:txBody>
      </p:sp>
      <p:graphicFrame>
        <p:nvGraphicFramePr>
          <p:cNvPr id="10244" name="Object 8"/>
          <p:cNvGraphicFramePr>
            <a:graphicFrameLocks noChangeAspect="1"/>
          </p:cNvGraphicFramePr>
          <p:nvPr/>
        </p:nvGraphicFramePr>
        <p:xfrm>
          <a:off x="685800" y="4572000"/>
          <a:ext cx="7467600" cy="762000"/>
        </p:xfrm>
        <a:graphic>
          <a:graphicData uri="http://schemas.openxmlformats.org/presentationml/2006/ole">
            <p:oleObj spid="_x0000_s115716" name="Bitmap Image" r:id="rId6" imgW="7182853" imgH="533474" progId="Paint.Picture">
              <p:embed/>
            </p:oleObj>
          </a:graphicData>
        </a:graphic>
      </p:graphicFrame>
      <p:pic>
        <p:nvPicPr>
          <p:cNvPr id="10248" name="Picture 7" descr="The Line.jpg"/>
          <p:cNvPicPr>
            <a:picLocks noChangeAspect="1"/>
          </p:cNvPicPr>
          <p:nvPr/>
        </p:nvPicPr>
        <p:blipFill>
          <a:blip r:embed="rId7"/>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idx="1"/>
          </p:nvPr>
        </p:nvSpPr>
        <p:spPr/>
        <p:txBody>
          <a:bodyPr>
            <a:normAutofit fontScale="92500" lnSpcReduction="10000"/>
          </a:bodyPr>
          <a:lstStyle/>
          <a:p>
            <a:pPr>
              <a:buFontTx/>
              <a:buNone/>
            </a:pPr>
            <a:r>
              <a:rPr lang="en-US" dirty="0"/>
              <a:t>	</a:t>
            </a:r>
            <a:r>
              <a:rPr lang="en-US" dirty="0" smtClean="0"/>
              <a:t>The two </a:t>
            </a:r>
            <a:r>
              <a:rPr lang="en-US" dirty="0"/>
              <a:t>Basic Configured Drivers </a:t>
            </a:r>
            <a:r>
              <a:rPr lang="en-US" dirty="0" smtClean="0"/>
              <a:t>that are </a:t>
            </a:r>
            <a:r>
              <a:rPr lang="en-US" dirty="0"/>
              <a:t>required for the vast majority of applications at </a:t>
            </a:r>
            <a:r>
              <a:rPr lang="en-US" dirty="0" smtClean="0"/>
              <a:t>Brunner are DH</a:t>
            </a:r>
            <a:r>
              <a:rPr lang="en-US" dirty="0"/>
              <a:t>+ and Serial or RS-232</a:t>
            </a:r>
            <a:r>
              <a:rPr lang="en-US" dirty="0" smtClean="0"/>
              <a:t>. (others are available) </a:t>
            </a:r>
          </a:p>
          <a:p>
            <a:pPr>
              <a:buFontTx/>
              <a:buNone/>
            </a:pPr>
            <a:endParaRPr lang="en-US" dirty="0"/>
          </a:p>
          <a:p>
            <a:pPr>
              <a:buFontTx/>
              <a:buNone/>
            </a:pPr>
            <a:r>
              <a:rPr lang="en-US" dirty="0"/>
              <a:t>	DH+ is the most common</a:t>
            </a:r>
            <a:r>
              <a:rPr lang="en-US" dirty="0" smtClean="0"/>
              <a:t>.</a:t>
            </a:r>
          </a:p>
          <a:p>
            <a:pPr>
              <a:buFontTx/>
              <a:buNone/>
            </a:pPr>
            <a:endParaRPr lang="en-US" dirty="0"/>
          </a:p>
          <a:p>
            <a:pPr>
              <a:buFontTx/>
              <a:buNone/>
            </a:pPr>
            <a:r>
              <a:rPr lang="en-US" dirty="0"/>
              <a:t>	Each requires a different communication cable and configuration of the Driver.</a:t>
            </a:r>
          </a:p>
          <a:p>
            <a:pPr>
              <a:buFontTx/>
              <a:buNone/>
            </a:pPr>
            <a:r>
              <a:rPr lang="en-US" dirty="0"/>
              <a:t>	Once </a:t>
            </a:r>
            <a:r>
              <a:rPr lang="en-US" dirty="0" smtClean="0"/>
              <a:t>set, </a:t>
            </a:r>
            <a:r>
              <a:rPr lang="en-US" dirty="0"/>
              <a:t>you normally will not need to </a:t>
            </a:r>
            <a:r>
              <a:rPr lang="en-US" dirty="0" smtClean="0"/>
              <a:t>change </a:t>
            </a:r>
            <a:r>
              <a:rPr lang="en-US" dirty="0"/>
              <a:t>anything else </a:t>
            </a:r>
            <a:r>
              <a:rPr lang="en-US" dirty="0" smtClean="0"/>
              <a:t>with </a:t>
            </a:r>
            <a:r>
              <a:rPr lang="en-US" dirty="0"/>
              <a:t>the Driver configuration.</a:t>
            </a:r>
          </a:p>
          <a:p>
            <a:pPr>
              <a:buFontTx/>
              <a:buNone/>
            </a:pPr>
            <a:endParaRPr lang="en-US" dirty="0"/>
          </a:p>
        </p:txBody>
      </p:sp>
      <p:sp>
        <p:nvSpPr>
          <p:cNvPr id="4" name="Slide Number Placeholder 3"/>
          <p:cNvSpPr>
            <a:spLocks noGrp="1"/>
          </p:cNvSpPr>
          <p:nvPr>
            <p:ph type="sldNum" sz="quarter" idx="12"/>
          </p:nvPr>
        </p:nvSpPr>
        <p:spPr/>
        <p:txBody>
          <a:bodyPr/>
          <a:lstStyle/>
          <a:p>
            <a:fld id="{1BD8227D-CD9A-4F98-8D3C-6FF01E1A1710}" type="slidenum">
              <a:rPr lang="en-US"/>
              <a:pPr/>
              <a:t>8</a:t>
            </a:fld>
            <a:endParaRPr lang="en-US" sz="1400">
              <a:latin typeface="Times" pitchFamily="18" charset="0"/>
            </a:endParaRPr>
          </a:p>
        </p:txBody>
      </p:sp>
      <p:sp>
        <p:nvSpPr>
          <p:cNvPr id="230402" name="Rectangle 2"/>
          <p:cNvSpPr>
            <a:spLocks noGrp="1" noChangeArrowheads="1"/>
          </p:cNvSpPr>
          <p:nvPr>
            <p:ph type="title"/>
          </p:nvPr>
        </p:nvSpPr>
        <p:spPr>
          <a:xfrm>
            <a:off x="457200" y="304800"/>
            <a:ext cx="8229600" cy="1143000"/>
          </a:xfrm>
        </p:spPr>
        <p:txBody>
          <a:bodyPr/>
          <a:lstStyle/>
          <a:p>
            <a:r>
              <a:rPr lang="en-US" dirty="0"/>
              <a:t>RS-</a:t>
            </a:r>
            <a:r>
              <a:rPr lang="en-US" dirty="0" err="1"/>
              <a:t>Linx</a:t>
            </a:r>
            <a:endParaRPr lang="en-US" dirty="0"/>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4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04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04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Grp="1" noChangeArrowheads="1"/>
          </p:cNvSpPr>
          <p:nvPr>
            <p:ph type="ctrTitle"/>
          </p:nvPr>
        </p:nvSpPr>
        <p:spPr/>
        <p:txBody>
          <a:bodyPr/>
          <a:lstStyle/>
          <a:p>
            <a:pPr eaLnBrk="1" fontAlgn="auto" hangingPunct="1">
              <a:spcAft>
                <a:spcPts val="0"/>
              </a:spcAft>
              <a:defRPr/>
            </a:pPr>
            <a:r>
              <a:rPr lang="en-US"/>
              <a:t>LAB 3</a:t>
            </a:r>
            <a:br>
              <a:rPr lang="en-US"/>
            </a:br>
            <a:r>
              <a:rPr lang="en-US"/>
              <a:t>JMP and LBL Instructions</a:t>
            </a:r>
          </a:p>
        </p:txBody>
      </p:sp>
      <p:sp>
        <p:nvSpPr>
          <p:cNvPr id="84995"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95212D6-3EA7-4A85-96D7-46BEF2B5F159}" type="slidenum">
              <a:rPr lang="en-US" smtClean="0">
                <a:latin typeface="Arial" charset="0"/>
              </a:rPr>
              <a:pPr/>
              <a:t>80</a:t>
            </a:fld>
            <a:endParaRPr lang="en-US" smtClean="0">
              <a:latin typeface="Arial" charset="0"/>
            </a:endParaRPr>
          </a:p>
        </p:txBody>
      </p:sp>
      <p:pic>
        <p:nvPicPr>
          <p:cNvPr id="84996"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idx="1"/>
          </p:nvPr>
        </p:nvSpPr>
        <p:spPr/>
        <p:txBody>
          <a:bodyPr/>
          <a:lstStyle/>
          <a:p>
            <a:pPr eaLnBrk="1" hangingPunct="1"/>
            <a:r>
              <a:rPr lang="en-US" smtClean="0"/>
              <a:t>ADD </a:t>
            </a:r>
          </a:p>
          <a:p>
            <a:pPr eaLnBrk="1" hangingPunct="1"/>
            <a:r>
              <a:rPr lang="en-US" smtClean="0"/>
              <a:t>SUBTRACT</a:t>
            </a:r>
          </a:p>
          <a:p>
            <a:pPr eaLnBrk="1" hangingPunct="1"/>
            <a:r>
              <a:rPr lang="en-US" smtClean="0"/>
              <a:t>MULT</a:t>
            </a:r>
          </a:p>
          <a:p>
            <a:pPr eaLnBrk="1" hangingPunct="1"/>
            <a:r>
              <a:rPr lang="en-US" smtClean="0"/>
              <a:t>DIV</a:t>
            </a:r>
          </a:p>
          <a:p>
            <a:pPr eaLnBrk="1" hangingPunct="1"/>
            <a:r>
              <a:rPr lang="en-US" smtClean="0"/>
              <a:t>CPT (Compute)</a:t>
            </a:r>
          </a:p>
          <a:p>
            <a:pPr eaLnBrk="1" hangingPunct="1">
              <a:buFontTx/>
              <a:buNone/>
            </a:pPr>
            <a:endParaRPr lang="en-US" smtClean="0"/>
          </a:p>
        </p:txBody>
      </p:sp>
      <p:sp>
        <p:nvSpPr>
          <p:cNvPr id="86019"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9B695A6-AC2E-4955-A2BF-DA72E3A24580}" type="slidenum">
              <a:rPr lang="en-US" smtClean="0">
                <a:latin typeface="Arial" charset="0"/>
              </a:rPr>
              <a:pPr/>
              <a:t>81</a:t>
            </a:fld>
            <a:endParaRPr lang="en-US" sz="1400" smtClean="0">
              <a:latin typeface="Times" pitchFamily="18" charset="0"/>
            </a:endParaRPr>
          </a:p>
        </p:txBody>
      </p:sp>
      <p:sp>
        <p:nvSpPr>
          <p:cNvPr id="226306" name="Rectangle 2"/>
          <p:cNvSpPr>
            <a:spLocks noGrp="1" noChangeArrowheads="1"/>
          </p:cNvSpPr>
          <p:nvPr>
            <p:ph type="title"/>
          </p:nvPr>
        </p:nvSpPr>
        <p:spPr>
          <a:xfrm>
            <a:off x="304800" y="649287"/>
            <a:ext cx="8839200" cy="1103313"/>
          </a:xfrm>
        </p:spPr>
        <p:txBody>
          <a:bodyPr>
            <a:normAutofit fontScale="90000"/>
          </a:bodyPr>
          <a:lstStyle/>
          <a:p>
            <a:pPr eaLnBrk="1" fontAlgn="auto" hangingPunct="1">
              <a:spcAft>
                <a:spcPts val="0"/>
              </a:spcAft>
              <a:defRPr/>
            </a:pPr>
            <a:r>
              <a:rPr lang="en-US"/>
              <a:t>MATH INSTRUCTIONS</a:t>
            </a:r>
            <a:br>
              <a:rPr lang="en-US"/>
            </a:br>
            <a:endParaRPr lang="en-US"/>
          </a:p>
        </p:txBody>
      </p:sp>
      <p:pic>
        <p:nvPicPr>
          <p:cNvPr id="86021" name="Picture 4" descr="The Line.jpg"/>
          <p:cNvPicPr>
            <a:picLocks noChangeAspect="1"/>
          </p:cNvPicPr>
          <p:nvPr/>
        </p:nvPicPr>
        <p:blipFill>
          <a:blip r:embed="rId3"/>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Grp="1" noChangeAspect="1" noChangeArrowheads="1"/>
          </p:cNvPicPr>
          <p:nvPr>
            <p:ph idx="1"/>
          </p:nvPr>
        </p:nvPicPr>
        <p:blipFill>
          <a:blip r:embed="rId3"/>
          <a:srcRect/>
          <a:stretch>
            <a:fillRect/>
          </a:stretch>
        </p:blipFill>
        <p:spPr>
          <a:xfrm>
            <a:off x="1666875" y="4011613"/>
            <a:ext cx="6029325" cy="560387"/>
          </a:xfrm>
          <a:noFill/>
        </p:spPr>
      </p:pic>
      <p:sp>
        <p:nvSpPr>
          <p:cNvPr id="87043"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7F3BE93-53EE-4EAA-B037-F33A70CE9747}" type="slidenum">
              <a:rPr lang="en-US" smtClean="0">
                <a:latin typeface="Arial" charset="0"/>
              </a:rPr>
              <a:pPr/>
              <a:t>82</a:t>
            </a:fld>
            <a:endParaRPr lang="en-US" sz="1400" smtClean="0">
              <a:latin typeface="Times" pitchFamily="18" charset="0"/>
            </a:endParaRPr>
          </a:p>
        </p:txBody>
      </p:sp>
      <p:sp>
        <p:nvSpPr>
          <p:cNvPr id="227330" name="Rectangle 2"/>
          <p:cNvSpPr>
            <a:spLocks noGrp="1" noChangeArrowheads="1"/>
          </p:cNvSpPr>
          <p:nvPr>
            <p:ph type="title"/>
          </p:nvPr>
        </p:nvSpPr>
        <p:spPr/>
        <p:txBody>
          <a:bodyPr/>
          <a:lstStyle/>
          <a:p>
            <a:pPr eaLnBrk="1" fontAlgn="auto" hangingPunct="1">
              <a:spcAft>
                <a:spcPts val="0"/>
              </a:spcAft>
              <a:defRPr/>
            </a:pPr>
            <a:r>
              <a:rPr lang="en-US"/>
              <a:t>ADD (Add) </a:t>
            </a:r>
          </a:p>
        </p:txBody>
      </p:sp>
      <p:pic>
        <p:nvPicPr>
          <p:cNvPr id="87045" name="Picture 3"/>
          <p:cNvPicPr>
            <a:picLocks noChangeAspect="1" noChangeArrowheads="1"/>
          </p:cNvPicPr>
          <p:nvPr>
            <p:ph type="body" idx="4294967295"/>
          </p:nvPr>
        </p:nvPicPr>
        <p:blipFill>
          <a:blip r:embed="rId4"/>
          <a:srcRect/>
          <a:stretch>
            <a:fillRect/>
          </a:stretch>
        </p:blipFill>
        <p:spPr>
          <a:xfrm>
            <a:off x="2590800" y="1600200"/>
            <a:ext cx="3429000" cy="2133600"/>
          </a:xfrm>
        </p:spPr>
      </p:pic>
      <p:pic>
        <p:nvPicPr>
          <p:cNvPr id="87046"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Grp="1" noChangeAspect="1" noChangeArrowheads="1"/>
          </p:cNvPicPr>
          <p:nvPr>
            <p:ph idx="1"/>
          </p:nvPr>
        </p:nvPicPr>
        <p:blipFill>
          <a:blip r:embed="rId3"/>
          <a:srcRect/>
          <a:stretch>
            <a:fillRect/>
          </a:stretch>
        </p:blipFill>
        <p:spPr>
          <a:xfrm>
            <a:off x="1371600" y="4267200"/>
            <a:ext cx="6145213" cy="676275"/>
          </a:xfrm>
          <a:noFill/>
        </p:spPr>
      </p:pic>
      <p:sp>
        <p:nvSpPr>
          <p:cNvPr id="8806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8F81FD0-061E-4EF2-92CB-127F0C4464B5}" type="slidenum">
              <a:rPr lang="en-US" smtClean="0">
                <a:latin typeface="Arial" charset="0"/>
              </a:rPr>
              <a:pPr/>
              <a:t>83</a:t>
            </a:fld>
            <a:endParaRPr lang="en-US" sz="1400" smtClean="0">
              <a:latin typeface="Times" pitchFamily="18" charset="0"/>
            </a:endParaRPr>
          </a:p>
        </p:txBody>
      </p:sp>
      <p:sp>
        <p:nvSpPr>
          <p:cNvPr id="231426" name="Rectangle 2"/>
          <p:cNvSpPr>
            <a:spLocks noGrp="1" noChangeArrowheads="1"/>
          </p:cNvSpPr>
          <p:nvPr>
            <p:ph type="title"/>
          </p:nvPr>
        </p:nvSpPr>
        <p:spPr/>
        <p:txBody>
          <a:bodyPr/>
          <a:lstStyle/>
          <a:p>
            <a:pPr eaLnBrk="1" fontAlgn="auto" hangingPunct="1">
              <a:spcAft>
                <a:spcPts val="0"/>
              </a:spcAft>
              <a:defRPr/>
            </a:pPr>
            <a:r>
              <a:rPr lang="en-US"/>
              <a:t>SUB (Subtract)</a:t>
            </a:r>
          </a:p>
        </p:txBody>
      </p:sp>
      <p:pic>
        <p:nvPicPr>
          <p:cNvPr id="88069" name="Picture 3"/>
          <p:cNvPicPr>
            <a:picLocks noChangeAspect="1" noChangeArrowheads="1"/>
          </p:cNvPicPr>
          <p:nvPr>
            <p:ph type="body" idx="4294967295"/>
          </p:nvPr>
        </p:nvPicPr>
        <p:blipFill>
          <a:blip r:embed="rId4"/>
          <a:srcRect/>
          <a:stretch>
            <a:fillRect/>
          </a:stretch>
        </p:blipFill>
        <p:spPr>
          <a:xfrm>
            <a:off x="2667000" y="1676400"/>
            <a:ext cx="3810000" cy="2286000"/>
          </a:xfrm>
        </p:spPr>
      </p:pic>
      <p:pic>
        <p:nvPicPr>
          <p:cNvPr id="88070"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Grp="1" noChangeAspect="1" noChangeArrowheads="1"/>
          </p:cNvPicPr>
          <p:nvPr>
            <p:ph idx="1"/>
          </p:nvPr>
        </p:nvPicPr>
        <p:blipFill>
          <a:blip r:embed="rId3"/>
          <a:srcRect/>
          <a:stretch>
            <a:fillRect/>
          </a:stretch>
        </p:blipFill>
        <p:spPr>
          <a:xfrm>
            <a:off x="1371600" y="4419600"/>
            <a:ext cx="6191250" cy="619125"/>
          </a:xfrm>
          <a:noFill/>
        </p:spPr>
      </p:pic>
      <p:sp>
        <p:nvSpPr>
          <p:cNvPr id="89091"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3133530-E92E-4480-A2C8-EAAEBD80C114}" type="slidenum">
              <a:rPr lang="en-US" smtClean="0">
                <a:latin typeface="Arial" charset="0"/>
              </a:rPr>
              <a:pPr/>
              <a:t>84</a:t>
            </a:fld>
            <a:endParaRPr lang="en-US" sz="1400" smtClean="0">
              <a:latin typeface="Times" pitchFamily="18" charset="0"/>
            </a:endParaRPr>
          </a:p>
        </p:txBody>
      </p:sp>
      <p:sp>
        <p:nvSpPr>
          <p:cNvPr id="230402" name="Rectangle 2"/>
          <p:cNvSpPr>
            <a:spLocks noGrp="1" noChangeArrowheads="1"/>
          </p:cNvSpPr>
          <p:nvPr>
            <p:ph type="title"/>
          </p:nvPr>
        </p:nvSpPr>
        <p:spPr/>
        <p:txBody>
          <a:bodyPr/>
          <a:lstStyle/>
          <a:p>
            <a:pPr eaLnBrk="1" fontAlgn="auto" hangingPunct="1">
              <a:spcAft>
                <a:spcPts val="0"/>
              </a:spcAft>
              <a:defRPr/>
            </a:pPr>
            <a:r>
              <a:rPr lang="en-US"/>
              <a:t>MUL (Multiply)</a:t>
            </a:r>
          </a:p>
        </p:txBody>
      </p:sp>
      <p:pic>
        <p:nvPicPr>
          <p:cNvPr id="89093" name="Picture 3"/>
          <p:cNvPicPr>
            <a:picLocks noChangeAspect="1" noChangeArrowheads="1"/>
          </p:cNvPicPr>
          <p:nvPr>
            <p:ph type="body" idx="4294967295"/>
          </p:nvPr>
        </p:nvPicPr>
        <p:blipFill>
          <a:blip r:embed="rId4"/>
          <a:srcRect/>
          <a:stretch>
            <a:fillRect/>
          </a:stretch>
        </p:blipFill>
        <p:spPr>
          <a:xfrm>
            <a:off x="2743200" y="1600200"/>
            <a:ext cx="3733800" cy="2514600"/>
          </a:xfrm>
        </p:spPr>
      </p:pic>
      <p:pic>
        <p:nvPicPr>
          <p:cNvPr id="89094"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6"/>
          <p:cNvGraphicFramePr>
            <a:graphicFrameLocks noChangeAspect="1"/>
          </p:cNvGraphicFramePr>
          <p:nvPr>
            <p:ph idx="1"/>
          </p:nvPr>
        </p:nvGraphicFramePr>
        <p:xfrm>
          <a:off x="1905000" y="4419600"/>
          <a:ext cx="5276850" cy="885825"/>
        </p:xfrm>
        <a:graphic>
          <a:graphicData uri="http://schemas.openxmlformats.org/presentationml/2006/ole">
            <p:oleObj spid="_x0000_s116738" name="Bitmap Image" r:id="rId4" imgW="5276190" imgH="885949" progId="Paint.Picture">
              <p:embed/>
            </p:oleObj>
          </a:graphicData>
        </a:graphic>
      </p:graphicFrame>
      <p:sp>
        <p:nvSpPr>
          <p:cNvPr id="11267"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E88C5A9-6498-4459-9A33-C031C9645D58}" type="slidenum">
              <a:rPr lang="en-US" smtClean="0">
                <a:latin typeface="Arial" charset="0"/>
              </a:rPr>
              <a:pPr/>
              <a:t>85</a:t>
            </a:fld>
            <a:endParaRPr lang="en-US" sz="1400" smtClean="0">
              <a:latin typeface="Times" pitchFamily="18" charset="0"/>
            </a:endParaRPr>
          </a:p>
        </p:txBody>
      </p:sp>
      <p:sp>
        <p:nvSpPr>
          <p:cNvPr id="229378" name="Rectangle 2"/>
          <p:cNvSpPr>
            <a:spLocks noGrp="1" noChangeArrowheads="1"/>
          </p:cNvSpPr>
          <p:nvPr>
            <p:ph type="title"/>
          </p:nvPr>
        </p:nvSpPr>
        <p:spPr/>
        <p:txBody>
          <a:bodyPr/>
          <a:lstStyle/>
          <a:p>
            <a:pPr eaLnBrk="1" fontAlgn="auto" hangingPunct="1">
              <a:spcAft>
                <a:spcPts val="0"/>
              </a:spcAft>
              <a:defRPr/>
            </a:pPr>
            <a:r>
              <a:rPr lang="en-US"/>
              <a:t>DIV (Divide)</a:t>
            </a:r>
          </a:p>
        </p:txBody>
      </p:sp>
      <p:pic>
        <p:nvPicPr>
          <p:cNvPr id="11269" name="Picture 3"/>
          <p:cNvPicPr>
            <a:picLocks noChangeAspect="1" noChangeArrowheads="1"/>
          </p:cNvPicPr>
          <p:nvPr>
            <p:ph type="body" idx="4294967295"/>
          </p:nvPr>
        </p:nvPicPr>
        <p:blipFill>
          <a:blip r:embed="rId5"/>
          <a:srcRect/>
          <a:stretch>
            <a:fillRect/>
          </a:stretch>
        </p:blipFill>
        <p:spPr>
          <a:xfrm>
            <a:off x="2590800" y="1752600"/>
            <a:ext cx="3810000" cy="2590800"/>
          </a:xfrm>
        </p:spPr>
      </p:pic>
      <p:pic>
        <p:nvPicPr>
          <p:cNvPr id="11270" name="Picture 5" descr="The Line.jpg"/>
          <p:cNvPicPr>
            <a:picLocks noChangeAspect="1"/>
          </p:cNvPicPr>
          <p:nvPr/>
        </p:nvPicPr>
        <p:blipFill>
          <a:blip r:embed="rId6"/>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4" name="Rectangle 6"/>
          <p:cNvSpPr>
            <a:spLocks noGrp="1" noChangeArrowheads="1"/>
          </p:cNvSpPr>
          <p:nvPr>
            <p:ph type="title"/>
          </p:nvPr>
        </p:nvSpPr>
        <p:spPr>
          <a:xfrm>
            <a:off x="228600" y="530225"/>
            <a:ext cx="8839200" cy="688975"/>
          </a:xfrm>
        </p:spPr>
        <p:txBody>
          <a:bodyPr>
            <a:normAutofit fontScale="90000"/>
          </a:bodyPr>
          <a:lstStyle/>
          <a:p>
            <a:pPr eaLnBrk="1" fontAlgn="auto" hangingPunct="1">
              <a:spcAft>
                <a:spcPts val="0"/>
              </a:spcAft>
              <a:defRPr/>
            </a:pPr>
            <a:r>
              <a:rPr lang="en-US"/>
              <a:t>CPT (Compute) Instruction</a:t>
            </a:r>
          </a:p>
        </p:txBody>
      </p:sp>
      <p:sp>
        <p:nvSpPr>
          <p:cNvPr id="90115" name="Rectangle 3"/>
          <p:cNvSpPr>
            <a:spLocks noGrp="1" noChangeArrowheads="1"/>
          </p:cNvSpPr>
          <p:nvPr>
            <p:ph type="body" sz="half" idx="1"/>
          </p:nvPr>
        </p:nvSpPr>
        <p:spPr>
          <a:xfrm>
            <a:off x="381000" y="1828800"/>
            <a:ext cx="8458200" cy="1676400"/>
          </a:xfrm>
        </p:spPr>
        <p:txBody>
          <a:bodyPr/>
          <a:lstStyle/>
          <a:p>
            <a:pPr eaLnBrk="1" hangingPunct="1"/>
            <a:r>
              <a:rPr lang="en-US" sz="2400" smtClean="0"/>
              <a:t>Use the CPT (Compute ) instruction to Compute a mathematical expression and store the result in a Destination</a:t>
            </a:r>
          </a:p>
        </p:txBody>
      </p:sp>
      <p:pic>
        <p:nvPicPr>
          <p:cNvPr id="90116" name="Picture 5"/>
          <p:cNvPicPr>
            <a:picLocks noGrp="1" noChangeAspect="1" noChangeArrowheads="1"/>
          </p:cNvPicPr>
          <p:nvPr>
            <p:ph sz="half" idx="2"/>
          </p:nvPr>
        </p:nvPicPr>
        <p:blipFill>
          <a:blip r:embed="rId3"/>
          <a:srcRect/>
          <a:stretch>
            <a:fillRect/>
          </a:stretch>
        </p:blipFill>
        <p:spPr>
          <a:xfrm>
            <a:off x="152400" y="3810000"/>
            <a:ext cx="8763000" cy="1219200"/>
          </a:xfrm>
          <a:noFill/>
        </p:spPr>
      </p:pic>
      <p:sp>
        <p:nvSpPr>
          <p:cNvPr id="90117"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E789927E-0F22-4522-A692-3D4D299EC007}" type="slidenum">
              <a:rPr lang="en-US" smtClean="0">
                <a:latin typeface="Arial" charset="0"/>
              </a:rPr>
              <a:pPr/>
              <a:t>86</a:t>
            </a:fld>
            <a:endParaRPr lang="en-US" sz="1400" smtClean="0">
              <a:latin typeface="Times" pitchFamily="18" charset="0"/>
            </a:endParaRPr>
          </a:p>
        </p:txBody>
      </p:sp>
      <p:pic>
        <p:nvPicPr>
          <p:cNvPr id="90118" name="Picture 5"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lstStyle/>
          <a:p>
            <a:pPr eaLnBrk="1" fontAlgn="auto" hangingPunct="1">
              <a:spcAft>
                <a:spcPts val="0"/>
              </a:spcAft>
              <a:defRPr/>
            </a:pPr>
            <a:r>
              <a:rPr lang="en-US"/>
              <a:t>Lab 4</a:t>
            </a:r>
            <a:br>
              <a:rPr lang="en-US"/>
            </a:br>
            <a:r>
              <a:rPr lang="en-US"/>
              <a:t>Math Instructions</a:t>
            </a:r>
          </a:p>
        </p:txBody>
      </p:sp>
      <p:sp>
        <p:nvSpPr>
          <p:cNvPr id="91139"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CB5E55E-E379-4A36-B5DE-B211AF64C87D}" type="slidenum">
              <a:rPr lang="en-US" smtClean="0">
                <a:latin typeface="Arial" charset="0"/>
              </a:rPr>
              <a:pPr/>
              <a:t>87</a:t>
            </a:fld>
            <a:endParaRPr lang="en-US" smtClean="0">
              <a:latin typeface="Arial" charset="0"/>
            </a:endParaRPr>
          </a:p>
        </p:txBody>
      </p:sp>
      <p:pic>
        <p:nvPicPr>
          <p:cNvPr id="91140"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228600" y="530225"/>
            <a:ext cx="8915400" cy="688975"/>
          </a:xfrm>
        </p:spPr>
        <p:txBody>
          <a:bodyPr>
            <a:normAutofit fontScale="90000"/>
          </a:bodyPr>
          <a:lstStyle/>
          <a:p>
            <a:pPr eaLnBrk="1" fontAlgn="auto" hangingPunct="1">
              <a:spcAft>
                <a:spcPts val="0"/>
              </a:spcAft>
              <a:defRPr/>
            </a:pPr>
            <a:r>
              <a:rPr lang="en-US" dirty="0"/>
              <a:t>Move (MOV) Instruction</a:t>
            </a:r>
          </a:p>
        </p:txBody>
      </p:sp>
      <p:sp>
        <p:nvSpPr>
          <p:cNvPr id="496643" name="Rectangle 3"/>
          <p:cNvSpPr>
            <a:spLocks noGrp="1" noChangeArrowheads="1"/>
          </p:cNvSpPr>
          <p:nvPr>
            <p:ph type="body" sz="half" idx="1"/>
          </p:nvPr>
        </p:nvSpPr>
        <p:spPr>
          <a:xfrm>
            <a:off x="381000" y="1219200"/>
            <a:ext cx="8610600" cy="5334000"/>
          </a:xfrm>
        </p:spPr>
        <p:txBody>
          <a:bodyPr/>
          <a:lstStyle/>
          <a:p>
            <a:pPr eaLnBrk="1" hangingPunct="1"/>
            <a:r>
              <a:rPr lang="en-US" sz="2400" smtClean="0"/>
              <a:t>The Move (MOV) Instruction MOVES the Source value to a Destination location, as long as the rung remains true.</a:t>
            </a:r>
          </a:p>
          <a:p>
            <a:pPr eaLnBrk="1" hangingPunct="1"/>
            <a:r>
              <a:rPr lang="en-US" sz="2400" smtClean="0"/>
              <a:t>The instruction moves the data each scan</a:t>
            </a:r>
          </a:p>
          <a:p>
            <a:pPr eaLnBrk="1" hangingPunct="1">
              <a:buFontTx/>
              <a:buNone/>
            </a:pPr>
            <a:endParaRPr lang="en-US" sz="2400" smtClean="0"/>
          </a:p>
        </p:txBody>
      </p:sp>
      <p:graphicFrame>
        <p:nvGraphicFramePr>
          <p:cNvPr id="496644" name="Object 4"/>
          <p:cNvGraphicFramePr>
            <a:graphicFrameLocks noChangeAspect="1"/>
          </p:cNvGraphicFramePr>
          <p:nvPr>
            <p:ph sz="half" idx="2"/>
          </p:nvPr>
        </p:nvGraphicFramePr>
        <p:xfrm>
          <a:off x="798513" y="2819400"/>
          <a:ext cx="7316787" cy="3124200"/>
        </p:xfrm>
        <a:graphic>
          <a:graphicData uri="http://schemas.openxmlformats.org/presentationml/2006/ole">
            <p:oleObj spid="_x0000_s117762" name="Bitmap Image" r:id="rId4" imgW="7182853" imgH="3067478" progId="Paint.Picture">
              <p:embed/>
            </p:oleObj>
          </a:graphicData>
        </a:graphic>
      </p:graphicFrame>
      <p:sp>
        <p:nvSpPr>
          <p:cNvPr id="12293"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BE232D7A-8F1D-4073-94DF-1CA48C67EFE0}" type="slidenum">
              <a:rPr lang="en-US" smtClean="0">
                <a:latin typeface="Arial" charset="0"/>
              </a:rPr>
              <a:pPr/>
              <a:t>88</a:t>
            </a:fld>
            <a:endParaRPr lang="en-US" sz="1400" smtClean="0">
              <a:latin typeface="Times" pitchFamily="18" charset="0"/>
            </a:endParaRPr>
          </a:p>
        </p:txBody>
      </p:sp>
      <p:sp>
        <p:nvSpPr>
          <p:cNvPr id="496646" name="AutoShape 6"/>
          <p:cNvSpPr>
            <a:spLocks noChangeArrowheads="1"/>
          </p:cNvSpPr>
          <p:nvPr/>
        </p:nvSpPr>
        <p:spPr bwMode="auto">
          <a:xfrm>
            <a:off x="2362200" y="5638800"/>
            <a:ext cx="3657600" cy="609600"/>
          </a:xfrm>
          <a:prstGeom prst="wedgeRectCallout">
            <a:avLst>
              <a:gd name="adj1" fmla="val 75218"/>
              <a:gd name="adj2" fmla="val -74218"/>
            </a:avLst>
          </a:prstGeom>
          <a:noFill/>
          <a:ln w="12700" cap="sq">
            <a:solidFill>
              <a:schemeClr val="tx1"/>
            </a:solidFill>
            <a:miter lim="800000"/>
            <a:headEnd type="none" w="sm" len="sm"/>
            <a:tailEnd type="none" w="sm" len="sm"/>
          </a:ln>
        </p:spPr>
        <p:txBody>
          <a:bodyPr/>
          <a:lstStyle/>
          <a:p>
            <a:pPr algn="ctr"/>
            <a:r>
              <a:rPr lang="en-US" sz="1200"/>
              <a:t>When the rung is true, the T4:3 accumulated value is MOVED to destination N45:155.</a:t>
            </a:r>
          </a:p>
        </p:txBody>
      </p:sp>
      <p:pic>
        <p:nvPicPr>
          <p:cNvPr id="12295" name="Picture 6"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6643">
                                            <p:txEl>
                                              <p:pRg st="0" end="0"/>
                                            </p:txEl>
                                          </p:spTgt>
                                        </p:tgtEl>
                                        <p:attrNameLst>
                                          <p:attrName>style.visibility</p:attrName>
                                        </p:attrNameLst>
                                      </p:cBhvr>
                                      <p:to>
                                        <p:strVal val="visible"/>
                                      </p:to>
                                    </p:set>
                                    <p:anim calcmode="lin" valueType="num">
                                      <p:cBhvr additive="base">
                                        <p:cTn id="7" dur="500" fill="hold"/>
                                        <p:tgtEl>
                                          <p:spTgt spid="496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6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6643">
                                            <p:txEl>
                                              <p:pRg st="1" end="1"/>
                                            </p:txEl>
                                          </p:spTgt>
                                        </p:tgtEl>
                                        <p:attrNameLst>
                                          <p:attrName>style.visibility</p:attrName>
                                        </p:attrNameLst>
                                      </p:cBhvr>
                                      <p:to>
                                        <p:strVal val="visible"/>
                                      </p:to>
                                    </p:set>
                                    <p:anim calcmode="lin" valueType="num">
                                      <p:cBhvr additive="base">
                                        <p:cTn id="13" dur="500" fill="hold"/>
                                        <p:tgtEl>
                                          <p:spTgt spid="496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6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96644"/>
                                        </p:tgtEl>
                                        <p:attrNameLst>
                                          <p:attrName>style.visibility</p:attrName>
                                        </p:attrNameLst>
                                      </p:cBhvr>
                                      <p:to>
                                        <p:strVal val="visible"/>
                                      </p:to>
                                    </p:set>
                                    <p:animEffect transition="in" filter="fade">
                                      <p:cBhvr>
                                        <p:cTn id="19" dur="2000"/>
                                        <p:tgtEl>
                                          <p:spTgt spid="4966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96646"/>
                                        </p:tgtEl>
                                        <p:attrNameLst>
                                          <p:attrName>style.visibility</p:attrName>
                                        </p:attrNameLst>
                                      </p:cBhvr>
                                      <p:to>
                                        <p:strVal val="visible"/>
                                      </p:to>
                                    </p:set>
                                    <p:animEffect transition="in" filter="fade">
                                      <p:cBhvr>
                                        <p:cTn id="24" dur="2000"/>
                                        <p:tgtEl>
                                          <p:spTgt spid="496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228600" y="533400"/>
            <a:ext cx="8915400" cy="688975"/>
          </a:xfrm>
        </p:spPr>
        <p:txBody>
          <a:bodyPr>
            <a:normAutofit fontScale="90000"/>
          </a:bodyPr>
          <a:lstStyle/>
          <a:p>
            <a:pPr eaLnBrk="1" fontAlgn="auto" hangingPunct="1">
              <a:spcAft>
                <a:spcPts val="0"/>
              </a:spcAft>
              <a:defRPr/>
            </a:pPr>
            <a:r>
              <a:rPr lang="en-US"/>
              <a:t>Copy (COP) Instruction</a:t>
            </a:r>
          </a:p>
        </p:txBody>
      </p:sp>
      <p:sp>
        <p:nvSpPr>
          <p:cNvPr id="498691" name="Rectangle 3"/>
          <p:cNvSpPr>
            <a:spLocks noGrp="1" noChangeArrowheads="1"/>
          </p:cNvSpPr>
          <p:nvPr>
            <p:ph type="body" sz="half" idx="1"/>
          </p:nvPr>
        </p:nvSpPr>
        <p:spPr>
          <a:xfrm>
            <a:off x="381000" y="1371600"/>
            <a:ext cx="8610600" cy="609600"/>
          </a:xfrm>
        </p:spPr>
        <p:txBody>
          <a:bodyPr>
            <a:normAutofit fontScale="85000" lnSpcReduction="10000"/>
          </a:bodyPr>
          <a:lstStyle/>
          <a:p>
            <a:pPr marL="365760" indent="-256032" eaLnBrk="1" fontAlgn="auto" hangingPunct="1">
              <a:spcAft>
                <a:spcPts val="0"/>
              </a:spcAft>
              <a:buFont typeface="Wingdings 3"/>
              <a:buChar char=""/>
              <a:defRPr/>
            </a:pPr>
            <a:r>
              <a:rPr lang="en-US" sz="2400" dirty="0"/>
              <a:t>This instruction copies blocks of data from 1 location to another</a:t>
            </a:r>
          </a:p>
        </p:txBody>
      </p:sp>
      <p:graphicFrame>
        <p:nvGraphicFramePr>
          <p:cNvPr id="498692" name="Object 4"/>
          <p:cNvGraphicFramePr>
            <a:graphicFrameLocks noChangeAspect="1"/>
          </p:cNvGraphicFramePr>
          <p:nvPr>
            <p:ph sz="quarter" idx="2"/>
          </p:nvPr>
        </p:nvGraphicFramePr>
        <p:xfrm>
          <a:off x="914400" y="1828800"/>
          <a:ext cx="7162800" cy="1752600"/>
        </p:xfrm>
        <a:graphic>
          <a:graphicData uri="http://schemas.openxmlformats.org/presentationml/2006/ole">
            <p:oleObj spid="_x0000_s118786" name="Bitmap Image" r:id="rId4" imgW="7182853" imgH="2133898" progId="Paint.Picture">
              <p:embed/>
            </p:oleObj>
          </a:graphicData>
        </a:graphic>
      </p:graphicFrame>
      <p:graphicFrame>
        <p:nvGraphicFramePr>
          <p:cNvPr id="498694" name="Object 6"/>
          <p:cNvGraphicFramePr>
            <a:graphicFrameLocks noChangeAspect="1"/>
          </p:cNvGraphicFramePr>
          <p:nvPr>
            <p:ph sz="quarter" idx="3"/>
          </p:nvPr>
        </p:nvGraphicFramePr>
        <p:xfrm>
          <a:off x="914400" y="3581400"/>
          <a:ext cx="7162800" cy="1600200"/>
        </p:xfrm>
        <a:graphic>
          <a:graphicData uri="http://schemas.openxmlformats.org/presentationml/2006/ole">
            <p:oleObj spid="_x0000_s118787" name="Bitmap Image" r:id="rId5" imgW="7182853" imgH="2000000" progId="Paint.Picture">
              <p:embed/>
            </p:oleObj>
          </a:graphicData>
        </a:graphic>
      </p:graphicFrame>
      <p:sp>
        <p:nvSpPr>
          <p:cNvPr id="13319" name="Slide Number Placeholder 5"/>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BBBC3E6A-0EE2-4B18-A615-E90A1AB92E49}" type="slidenum">
              <a:rPr lang="en-US" smtClean="0">
                <a:latin typeface="Arial" charset="0"/>
              </a:rPr>
              <a:pPr/>
              <a:t>89</a:t>
            </a:fld>
            <a:endParaRPr lang="en-US" sz="1400" smtClean="0">
              <a:latin typeface="Times" pitchFamily="18" charset="0"/>
            </a:endParaRPr>
          </a:p>
        </p:txBody>
      </p:sp>
      <p:graphicFrame>
        <p:nvGraphicFramePr>
          <p:cNvPr id="498696" name="Object 8"/>
          <p:cNvGraphicFramePr>
            <a:graphicFrameLocks noChangeAspect="1"/>
          </p:cNvGraphicFramePr>
          <p:nvPr/>
        </p:nvGraphicFramePr>
        <p:xfrm>
          <a:off x="914400" y="5181600"/>
          <a:ext cx="7162800" cy="1524000"/>
        </p:xfrm>
        <a:graphic>
          <a:graphicData uri="http://schemas.openxmlformats.org/presentationml/2006/ole">
            <p:oleObj spid="_x0000_s118788" name="Bitmap Image" r:id="rId6" imgW="7182853" imgH="1333333" progId="Paint.Picture">
              <p:embed/>
            </p:oleObj>
          </a:graphicData>
        </a:graphic>
      </p:graphicFrame>
      <p:pic>
        <p:nvPicPr>
          <p:cNvPr id="13320" name="Picture 7" descr="The Line.jpg"/>
          <p:cNvPicPr>
            <a:picLocks noChangeAspect="1"/>
          </p:cNvPicPr>
          <p:nvPr/>
        </p:nvPicPr>
        <p:blipFill>
          <a:blip r:embed="rId7"/>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8691">
                                            <p:txEl>
                                              <p:pRg st="0" end="0"/>
                                            </p:txEl>
                                          </p:spTgt>
                                        </p:tgtEl>
                                        <p:attrNameLst>
                                          <p:attrName>style.visibility</p:attrName>
                                        </p:attrNameLst>
                                      </p:cBhvr>
                                      <p:to>
                                        <p:strVal val="visible"/>
                                      </p:to>
                                    </p:set>
                                    <p:anim calcmode="lin" valueType="num">
                                      <p:cBhvr additive="base">
                                        <p:cTn id="7" dur="500" fill="hold"/>
                                        <p:tgtEl>
                                          <p:spTgt spid="498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8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8692"/>
                                        </p:tgtEl>
                                        <p:attrNameLst>
                                          <p:attrName>style.visibility</p:attrName>
                                        </p:attrNameLst>
                                      </p:cBhvr>
                                      <p:to>
                                        <p:strVal val="visible"/>
                                      </p:to>
                                    </p:set>
                                    <p:animEffect transition="in" filter="fade">
                                      <p:cBhvr>
                                        <p:cTn id="13" dur="2000"/>
                                        <p:tgtEl>
                                          <p:spTgt spid="498692"/>
                                        </p:tgtEl>
                                      </p:cBhvr>
                                    </p:animEffect>
                                  </p:childTnLst>
                                </p:cTn>
                              </p:par>
                              <p:par>
                                <p:cTn id="14" presetID="10" presetClass="entr" presetSubtype="0" fill="hold" nodeType="withEffect">
                                  <p:stCondLst>
                                    <p:cond delay="0"/>
                                  </p:stCondLst>
                                  <p:childTnLst>
                                    <p:set>
                                      <p:cBhvr>
                                        <p:cTn id="15" dur="1" fill="hold">
                                          <p:stCondLst>
                                            <p:cond delay="0"/>
                                          </p:stCondLst>
                                        </p:cTn>
                                        <p:tgtEl>
                                          <p:spTgt spid="498694"/>
                                        </p:tgtEl>
                                        <p:attrNameLst>
                                          <p:attrName>style.visibility</p:attrName>
                                        </p:attrNameLst>
                                      </p:cBhvr>
                                      <p:to>
                                        <p:strVal val="visible"/>
                                      </p:to>
                                    </p:set>
                                    <p:animEffect transition="in" filter="fade">
                                      <p:cBhvr>
                                        <p:cTn id="16" dur="2000"/>
                                        <p:tgtEl>
                                          <p:spTgt spid="498694"/>
                                        </p:tgtEl>
                                      </p:cBhvr>
                                    </p:animEffect>
                                  </p:childTnLst>
                                </p:cTn>
                              </p:par>
                              <p:par>
                                <p:cTn id="17" presetID="10" presetClass="entr" presetSubtype="0" fill="hold" nodeType="withEffect">
                                  <p:stCondLst>
                                    <p:cond delay="0"/>
                                  </p:stCondLst>
                                  <p:childTnLst>
                                    <p:set>
                                      <p:cBhvr>
                                        <p:cTn id="18" dur="1" fill="hold">
                                          <p:stCondLst>
                                            <p:cond delay="0"/>
                                          </p:stCondLst>
                                        </p:cTn>
                                        <p:tgtEl>
                                          <p:spTgt spid="498696"/>
                                        </p:tgtEl>
                                        <p:attrNameLst>
                                          <p:attrName>style.visibility</p:attrName>
                                        </p:attrNameLst>
                                      </p:cBhvr>
                                      <p:to>
                                        <p:strVal val="visible"/>
                                      </p:to>
                                    </p:set>
                                    <p:animEffect transition="in" filter="fade">
                                      <p:cBhvr>
                                        <p:cTn id="19" dur="2000"/>
                                        <p:tgtEl>
                                          <p:spTgt spid="498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idx="1"/>
          </p:nvPr>
        </p:nvSpPr>
        <p:spPr/>
        <p:txBody>
          <a:bodyPr/>
          <a:lstStyle/>
          <a:p>
            <a:pPr>
              <a:buNone/>
            </a:pPr>
            <a:r>
              <a:rPr lang="en-US" dirty="0" smtClean="0"/>
              <a:t>(</a:t>
            </a:r>
            <a:r>
              <a:rPr lang="en-US" dirty="0"/>
              <a:t>Optional)	Instructor </a:t>
            </a:r>
            <a:r>
              <a:rPr lang="en-US" dirty="0" smtClean="0"/>
              <a:t>Walkthrough </a:t>
            </a:r>
            <a:r>
              <a:rPr lang="en-US" dirty="0"/>
              <a:t>of a typical </a:t>
            </a:r>
            <a:r>
              <a:rPr lang="en-US" dirty="0" smtClean="0"/>
              <a:t>		DH</a:t>
            </a:r>
            <a:r>
              <a:rPr lang="en-US" dirty="0"/>
              <a:t>+ </a:t>
            </a:r>
            <a:r>
              <a:rPr lang="en-US" dirty="0" smtClean="0"/>
              <a:t>Configuration</a:t>
            </a:r>
            <a:endParaRPr lang="en-US" dirty="0"/>
          </a:p>
          <a:p>
            <a:pPr>
              <a:buFontTx/>
              <a:buNone/>
            </a:pPr>
            <a:endParaRPr lang="en-US" dirty="0"/>
          </a:p>
          <a:p>
            <a:pPr>
              <a:buFontTx/>
              <a:buNone/>
            </a:pPr>
            <a:r>
              <a:rPr lang="en-US" dirty="0"/>
              <a:t>Student Objectives:</a:t>
            </a:r>
          </a:p>
          <a:p>
            <a:r>
              <a:rPr lang="en-US" dirty="0" smtClean="0"/>
              <a:t>Create </a:t>
            </a:r>
            <a:r>
              <a:rPr lang="en-US" dirty="0"/>
              <a:t>a DH+ Driver (Page </a:t>
            </a:r>
            <a:r>
              <a:rPr lang="en-US" dirty="0" smtClean="0"/>
              <a:t>1 of Connections manual</a:t>
            </a:r>
            <a:r>
              <a:rPr lang="en-US" dirty="0"/>
              <a:t>)</a:t>
            </a:r>
          </a:p>
          <a:p>
            <a:r>
              <a:rPr lang="en-US" dirty="0" smtClean="0"/>
              <a:t>Go </a:t>
            </a:r>
            <a:r>
              <a:rPr lang="en-US" dirty="0"/>
              <a:t>On line to a SLC-5/04 </a:t>
            </a:r>
            <a:r>
              <a:rPr lang="en-US" dirty="0" smtClean="0"/>
              <a:t>processor (Page 12 of Connections manual)</a:t>
            </a:r>
            <a:endParaRPr lang="en-US" dirty="0"/>
          </a:p>
        </p:txBody>
      </p:sp>
      <p:sp>
        <p:nvSpPr>
          <p:cNvPr id="4" name="Slide Number Placeholder 3"/>
          <p:cNvSpPr>
            <a:spLocks noGrp="1"/>
          </p:cNvSpPr>
          <p:nvPr>
            <p:ph type="sldNum" sz="quarter" idx="12"/>
          </p:nvPr>
        </p:nvSpPr>
        <p:spPr/>
        <p:txBody>
          <a:bodyPr/>
          <a:lstStyle/>
          <a:p>
            <a:fld id="{CDF023FA-F759-4F7B-91D1-3BC71E053BBC}" type="slidenum">
              <a:rPr lang="en-US"/>
              <a:pPr/>
              <a:t>9</a:t>
            </a:fld>
            <a:endParaRPr lang="en-US" sz="1400">
              <a:latin typeface="Times" pitchFamily="18" charset="0"/>
            </a:endParaRPr>
          </a:p>
        </p:txBody>
      </p:sp>
      <p:sp>
        <p:nvSpPr>
          <p:cNvPr id="289794" name="Rectangle 2"/>
          <p:cNvSpPr>
            <a:spLocks noGrp="1" noChangeArrowheads="1"/>
          </p:cNvSpPr>
          <p:nvPr>
            <p:ph type="title"/>
          </p:nvPr>
        </p:nvSpPr>
        <p:spPr>
          <a:xfrm>
            <a:off x="457200" y="76200"/>
            <a:ext cx="8229600" cy="1143000"/>
          </a:xfrm>
        </p:spPr>
        <p:txBody>
          <a:bodyPr>
            <a:normAutofit fontScale="90000"/>
          </a:bodyPr>
          <a:lstStyle/>
          <a:p>
            <a:pPr algn="ctr"/>
            <a:r>
              <a:rPr lang="en-US" dirty="0"/>
              <a:t>RS-</a:t>
            </a:r>
            <a:r>
              <a:rPr lang="en-US" dirty="0" err="1"/>
              <a:t>Linx</a:t>
            </a:r>
            <a:r>
              <a:rPr lang="en-US" dirty="0"/>
              <a:t> DH+ Configuration Hands on Demonstration</a:t>
            </a:r>
          </a:p>
        </p:txBody>
      </p:sp>
      <p:pic>
        <p:nvPicPr>
          <p:cNvPr id="5" name="Picture 4" descr="The Line.jpg"/>
          <p:cNvPicPr>
            <a:picLocks noChangeAspect="1"/>
          </p:cNvPicPr>
          <p:nvPr/>
        </p:nvPicPr>
        <p:blipFill>
          <a:blip r:embed="rId3"/>
          <a:stretch>
            <a:fillRect/>
          </a:stretch>
        </p:blipFill>
        <p:spPr>
          <a:xfrm>
            <a:off x="0" y="1066800"/>
            <a:ext cx="9144000" cy="2020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7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97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p:txBody>
          <a:bodyPr/>
          <a:lstStyle/>
          <a:p>
            <a:pPr eaLnBrk="1" fontAlgn="auto" hangingPunct="1">
              <a:spcAft>
                <a:spcPts val="0"/>
              </a:spcAft>
              <a:defRPr/>
            </a:pPr>
            <a:r>
              <a:rPr lang="en-US"/>
              <a:t>Lab 5  </a:t>
            </a:r>
            <a:br>
              <a:rPr lang="en-US"/>
            </a:br>
            <a:r>
              <a:rPr lang="en-US"/>
              <a:t>MOV/COP Instruction</a:t>
            </a:r>
          </a:p>
        </p:txBody>
      </p:sp>
      <p:sp>
        <p:nvSpPr>
          <p:cNvPr id="95235"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82546FE-9127-4B0D-A037-AABC11996F10}" type="slidenum">
              <a:rPr lang="en-US" smtClean="0">
                <a:latin typeface="Arial" charset="0"/>
              </a:rPr>
              <a:pPr/>
              <a:t>90</a:t>
            </a:fld>
            <a:endParaRPr lang="en-US" smtClean="0">
              <a:latin typeface="Arial" charset="0"/>
            </a:endParaRPr>
          </a:p>
        </p:txBody>
      </p:sp>
      <p:pic>
        <p:nvPicPr>
          <p:cNvPr id="95236"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228600" y="530225"/>
            <a:ext cx="8915400" cy="688975"/>
          </a:xfrm>
        </p:spPr>
        <p:txBody>
          <a:bodyPr>
            <a:normAutofit fontScale="90000"/>
          </a:bodyPr>
          <a:lstStyle/>
          <a:p>
            <a:pPr eaLnBrk="1" fontAlgn="auto" hangingPunct="1">
              <a:spcAft>
                <a:spcPts val="0"/>
              </a:spcAft>
              <a:defRPr/>
            </a:pPr>
            <a:r>
              <a:rPr lang="en-US"/>
              <a:t>One Shot Rising (OSR) Instruction</a:t>
            </a:r>
          </a:p>
        </p:txBody>
      </p:sp>
      <p:sp>
        <p:nvSpPr>
          <p:cNvPr id="516099" name="Rectangle 3"/>
          <p:cNvSpPr>
            <a:spLocks noGrp="1" noChangeArrowheads="1"/>
          </p:cNvSpPr>
          <p:nvPr>
            <p:ph type="body" sz="half" idx="1"/>
          </p:nvPr>
        </p:nvSpPr>
        <p:spPr>
          <a:xfrm>
            <a:off x="381000" y="1447800"/>
            <a:ext cx="8458200" cy="1828800"/>
          </a:xfrm>
        </p:spPr>
        <p:txBody>
          <a:bodyPr>
            <a:normAutofit fontScale="92500"/>
          </a:bodyPr>
          <a:lstStyle/>
          <a:p>
            <a:pPr marL="365760" indent="-256032" eaLnBrk="1" fontAlgn="auto" hangingPunct="1">
              <a:lnSpc>
                <a:spcPct val="110000"/>
              </a:lnSpc>
              <a:spcAft>
                <a:spcPts val="0"/>
              </a:spcAft>
              <a:buFont typeface="Wingdings 3"/>
              <a:buChar char=""/>
              <a:defRPr/>
            </a:pPr>
            <a:r>
              <a:rPr lang="en-US" sz="2400" dirty="0"/>
              <a:t>The OSR is a retentive input instruction that triggers an event to occur one time.</a:t>
            </a:r>
          </a:p>
          <a:p>
            <a:pPr marL="365760" indent="-256032" eaLnBrk="1" fontAlgn="auto" hangingPunct="1">
              <a:lnSpc>
                <a:spcPct val="110000"/>
              </a:lnSpc>
              <a:spcAft>
                <a:spcPts val="0"/>
              </a:spcAft>
              <a:buFont typeface="Wingdings 3"/>
              <a:buChar char=""/>
              <a:defRPr/>
            </a:pPr>
            <a:r>
              <a:rPr lang="en-US" sz="2400" dirty="0" smtClean="0"/>
              <a:t>Use </a:t>
            </a:r>
            <a:r>
              <a:rPr lang="en-US" sz="2400" dirty="0"/>
              <a:t>the OSR instruction when an event must start based on the change of state of the rung from false to true.</a:t>
            </a:r>
          </a:p>
          <a:p>
            <a:pPr marL="365760" indent="-256032" eaLnBrk="1" fontAlgn="auto" hangingPunct="1">
              <a:lnSpc>
                <a:spcPct val="110000"/>
              </a:lnSpc>
              <a:spcAft>
                <a:spcPts val="0"/>
              </a:spcAft>
              <a:buFont typeface="Wingdings 3"/>
              <a:buChar char=""/>
              <a:defRPr/>
            </a:pPr>
            <a:endParaRPr lang="en-US" sz="2400" dirty="0"/>
          </a:p>
        </p:txBody>
      </p:sp>
      <p:graphicFrame>
        <p:nvGraphicFramePr>
          <p:cNvPr id="516104" name="Object 8"/>
          <p:cNvGraphicFramePr>
            <a:graphicFrameLocks noChangeAspect="1"/>
          </p:cNvGraphicFramePr>
          <p:nvPr>
            <p:ph sz="half" idx="2"/>
          </p:nvPr>
        </p:nvGraphicFramePr>
        <p:xfrm>
          <a:off x="914400" y="3657600"/>
          <a:ext cx="7132638" cy="1733550"/>
        </p:xfrm>
        <a:graphic>
          <a:graphicData uri="http://schemas.openxmlformats.org/presentationml/2006/ole">
            <p:oleObj spid="_x0000_s119810" name="Bitmap Image" r:id="rId4" imgW="7133333" imgH="1733333" progId="Paint.Picture">
              <p:embed/>
            </p:oleObj>
          </a:graphicData>
        </a:graphic>
      </p:graphicFrame>
      <p:sp>
        <p:nvSpPr>
          <p:cNvPr id="19461"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D9ED72E3-69CC-42D7-9627-0C1B453A412E}" type="slidenum">
              <a:rPr lang="en-US" smtClean="0">
                <a:latin typeface="Arial" charset="0"/>
              </a:rPr>
              <a:pPr/>
              <a:t>91</a:t>
            </a:fld>
            <a:endParaRPr lang="en-US" sz="1400" smtClean="0">
              <a:latin typeface="Times" pitchFamily="18" charset="0"/>
            </a:endParaRPr>
          </a:p>
        </p:txBody>
      </p:sp>
      <p:pic>
        <p:nvPicPr>
          <p:cNvPr id="19462"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anim calcmode="lin" valueType="num">
                                      <p:cBhvr additive="base">
                                        <p:cTn id="7" dur="500" fill="hold"/>
                                        <p:tgtEl>
                                          <p:spTgt spid="516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6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6099">
                                            <p:txEl>
                                              <p:pRg st="1" end="1"/>
                                            </p:txEl>
                                          </p:spTgt>
                                        </p:tgtEl>
                                        <p:attrNameLst>
                                          <p:attrName>style.visibility</p:attrName>
                                        </p:attrNameLst>
                                      </p:cBhvr>
                                      <p:to>
                                        <p:strVal val="visible"/>
                                      </p:to>
                                    </p:set>
                                    <p:anim calcmode="lin" valueType="num">
                                      <p:cBhvr additive="base">
                                        <p:cTn id="13" dur="500" fill="hold"/>
                                        <p:tgtEl>
                                          <p:spTgt spid="516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6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6104"/>
                                        </p:tgtEl>
                                        <p:attrNameLst>
                                          <p:attrName>style.visibility</p:attrName>
                                        </p:attrNameLst>
                                      </p:cBhvr>
                                      <p:to>
                                        <p:strVal val="visible"/>
                                      </p:to>
                                    </p:set>
                                    <p:animEffect transition="in" filter="fade">
                                      <p:cBhvr>
                                        <p:cTn id="19" dur="2000"/>
                                        <p:tgtEl>
                                          <p:spTgt spid="516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p:nvPr>
        </p:nvSpPr>
        <p:spPr/>
        <p:txBody>
          <a:bodyPr/>
          <a:lstStyle/>
          <a:p>
            <a:pPr eaLnBrk="1" fontAlgn="auto" hangingPunct="1">
              <a:spcAft>
                <a:spcPts val="0"/>
              </a:spcAft>
              <a:defRPr/>
            </a:pPr>
            <a:r>
              <a:rPr lang="en-US"/>
              <a:t>Lab 7 </a:t>
            </a:r>
            <a:br>
              <a:rPr lang="en-US"/>
            </a:br>
            <a:r>
              <a:rPr lang="en-US"/>
              <a:t>OSR (One Shot Rising)</a:t>
            </a:r>
          </a:p>
        </p:txBody>
      </p:sp>
      <p:sp>
        <p:nvSpPr>
          <p:cNvPr id="103427" name="Rectangle 6"/>
          <p:cNvSpPr>
            <a:spLocks noGrp="1" noChangeArrowheads="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EE664C3-83C1-48CD-9417-232E6D0A2E0A}" type="slidenum">
              <a:rPr lang="en-US" smtClean="0">
                <a:latin typeface="Arial" charset="0"/>
              </a:rPr>
              <a:pPr/>
              <a:t>92</a:t>
            </a:fld>
            <a:endParaRPr lang="en-US" smtClean="0">
              <a:latin typeface="Arial" charset="0"/>
            </a:endParaRPr>
          </a:p>
        </p:txBody>
      </p:sp>
      <p:pic>
        <p:nvPicPr>
          <p:cNvPr id="103428" name="Picture 4" descr="Logo Extended Line.jpg"/>
          <p:cNvPicPr>
            <a:picLocks noChangeAspect="1"/>
          </p:cNvPicPr>
          <p:nvPr/>
        </p:nvPicPr>
        <p:blipFill>
          <a:blip r:embed="rId3"/>
          <a:srcRect/>
          <a:stretch>
            <a:fillRect/>
          </a:stretch>
        </p:blipFill>
        <p:spPr bwMode="auto">
          <a:xfrm>
            <a:off x="304800" y="228600"/>
            <a:ext cx="8305800" cy="131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F6BBC98-D4D9-49F2-BD88-2F1E960D79D5}" type="slidenum">
              <a:rPr lang="en-US" smtClean="0">
                <a:latin typeface="Arial" charset="0"/>
              </a:rPr>
              <a:pPr/>
              <a:t>93</a:t>
            </a:fld>
            <a:endParaRPr lang="en-US" sz="1400" smtClean="0">
              <a:latin typeface="Times" pitchFamily="18" charset="0"/>
            </a:endParaRPr>
          </a:p>
        </p:txBody>
      </p:sp>
      <p:sp>
        <p:nvSpPr>
          <p:cNvPr id="129027" name="Rectangle 1027"/>
          <p:cNvSpPr>
            <a:spLocks noGrp="1" noChangeArrowheads="1"/>
          </p:cNvSpPr>
          <p:nvPr>
            <p:ph type="title" idx="4294967295"/>
          </p:nvPr>
        </p:nvSpPr>
        <p:spPr>
          <a:xfrm>
            <a:off x="228600" y="609600"/>
            <a:ext cx="8915400" cy="1103313"/>
          </a:xfrm>
        </p:spPr>
        <p:txBody>
          <a:bodyPr>
            <a:normAutofit fontScale="90000"/>
          </a:bodyPr>
          <a:lstStyle/>
          <a:p>
            <a:pPr eaLnBrk="1" fontAlgn="auto" hangingPunct="1">
              <a:spcAft>
                <a:spcPts val="0"/>
              </a:spcAft>
              <a:defRPr/>
            </a:pPr>
            <a:r>
              <a:rPr lang="en-US"/>
              <a:t>EQU NEQ LES INSTRUCTIONS</a:t>
            </a:r>
            <a:br>
              <a:rPr lang="en-US"/>
            </a:br>
            <a:endParaRPr lang="en-US"/>
          </a:p>
        </p:txBody>
      </p:sp>
      <p:pic>
        <p:nvPicPr>
          <p:cNvPr id="96260" name="Picture 1026"/>
          <p:cNvPicPr>
            <a:picLocks noChangeAspect="1" noChangeArrowheads="1"/>
          </p:cNvPicPr>
          <p:nvPr/>
        </p:nvPicPr>
        <p:blipFill>
          <a:blip r:embed="rId3"/>
          <a:srcRect/>
          <a:stretch>
            <a:fillRect/>
          </a:stretch>
        </p:blipFill>
        <p:spPr bwMode="auto">
          <a:xfrm>
            <a:off x="1023938" y="1295400"/>
            <a:ext cx="7053262" cy="5410200"/>
          </a:xfrm>
          <a:prstGeom prst="rect">
            <a:avLst/>
          </a:prstGeom>
          <a:noFill/>
          <a:ln w="9525">
            <a:noFill/>
            <a:miter lim="800000"/>
            <a:headEnd/>
            <a:tailEnd/>
          </a:ln>
        </p:spPr>
      </p:pic>
      <p:pic>
        <p:nvPicPr>
          <p:cNvPr id="96261" name="Picture 4"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228600" y="454025"/>
            <a:ext cx="8915400" cy="688975"/>
          </a:xfrm>
        </p:spPr>
        <p:txBody>
          <a:bodyPr>
            <a:normAutofit fontScale="90000"/>
          </a:bodyPr>
          <a:lstStyle/>
          <a:p>
            <a:pPr eaLnBrk="1" fontAlgn="auto" hangingPunct="1">
              <a:spcAft>
                <a:spcPts val="0"/>
              </a:spcAft>
              <a:defRPr/>
            </a:pPr>
            <a:r>
              <a:rPr lang="en-US" dirty="0"/>
              <a:t>Equal (EQU) Instruction</a:t>
            </a:r>
          </a:p>
        </p:txBody>
      </p:sp>
      <p:sp>
        <p:nvSpPr>
          <p:cNvPr id="501763" name="Rectangle 3"/>
          <p:cNvSpPr>
            <a:spLocks noGrp="1" noChangeArrowheads="1"/>
          </p:cNvSpPr>
          <p:nvPr>
            <p:ph type="body" sz="half" idx="1"/>
          </p:nvPr>
        </p:nvSpPr>
        <p:spPr>
          <a:xfrm>
            <a:off x="381000" y="1066800"/>
            <a:ext cx="7620000" cy="5334000"/>
          </a:xfrm>
        </p:spPr>
        <p:txBody>
          <a:bodyPr/>
          <a:lstStyle/>
          <a:p>
            <a:pPr eaLnBrk="1" hangingPunct="1">
              <a:lnSpc>
                <a:spcPct val="90000"/>
              </a:lnSpc>
            </a:pPr>
            <a:endParaRPr lang="en-US" sz="2400" smtClean="0"/>
          </a:p>
          <a:p>
            <a:pPr eaLnBrk="1" hangingPunct="1">
              <a:lnSpc>
                <a:spcPct val="90000"/>
              </a:lnSpc>
            </a:pPr>
            <a:r>
              <a:rPr lang="en-US" sz="2400" smtClean="0"/>
              <a:t>Use this instruction to test to see if 2 values are Equal.</a:t>
            </a:r>
          </a:p>
          <a:p>
            <a:pPr eaLnBrk="1" hangingPunct="1">
              <a:lnSpc>
                <a:spcPct val="90000"/>
              </a:lnSpc>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buFontTx/>
              <a:buNone/>
            </a:pPr>
            <a:endParaRPr lang="en-US" sz="2400" smtClean="0"/>
          </a:p>
          <a:p>
            <a:pPr eaLnBrk="1" hangingPunct="1">
              <a:lnSpc>
                <a:spcPct val="90000"/>
              </a:lnSpc>
            </a:pPr>
            <a:r>
              <a:rPr lang="en-US" sz="2400" smtClean="0"/>
              <a:t>If they are equal the Instruction is True</a:t>
            </a:r>
          </a:p>
          <a:p>
            <a:pPr eaLnBrk="1" hangingPunct="1">
              <a:lnSpc>
                <a:spcPct val="90000"/>
              </a:lnSpc>
            </a:pPr>
            <a:r>
              <a:rPr lang="en-US" sz="2400" smtClean="0"/>
              <a:t>If they are not Equal the Instruction is False</a:t>
            </a:r>
          </a:p>
        </p:txBody>
      </p:sp>
      <p:graphicFrame>
        <p:nvGraphicFramePr>
          <p:cNvPr id="501764" name="Object 4"/>
          <p:cNvGraphicFramePr>
            <a:graphicFrameLocks noChangeAspect="1"/>
          </p:cNvGraphicFramePr>
          <p:nvPr>
            <p:ph sz="half" idx="2"/>
          </p:nvPr>
        </p:nvGraphicFramePr>
        <p:xfrm>
          <a:off x="2362200" y="1933575"/>
          <a:ext cx="4908550" cy="3552825"/>
        </p:xfrm>
        <a:graphic>
          <a:graphicData uri="http://schemas.openxmlformats.org/presentationml/2006/ole">
            <p:oleObj spid="_x0000_s120834" name="Bitmap Image" r:id="rId4" imgW="7182853" imgH="5200000" progId="Paint.Picture">
              <p:embed/>
            </p:oleObj>
          </a:graphicData>
        </a:graphic>
      </p:graphicFrame>
      <p:sp>
        <p:nvSpPr>
          <p:cNvPr id="14341"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A6504B5C-B7D0-47AB-917F-C5CF93575FF5}" type="slidenum">
              <a:rPr lang="en-US" smtClean="0">
                <a:latin typeface="Arial" charset="0"/>
              </a:rPr>
              <a:pPr/>
              <a:t>94</a:t>
            </a:fld>
            <a:endParaRPr lang="en-US" sz="1400" smtClean="0">
              <a:latin typeface="Times" pitchFamily="18" charset="0"/>
            </a:endParaRPr>
          </a:p>
        </p:txBody>
      </p:sp>
      <p:pic>
        <p:nvPicPr>
          <p:cNvPr id="14342"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763">
                                            <p:txEl>
                                              <p:pRg st="1" end="1"/>
                                            </p:txEl>
                                          </p:spTgt>
                                        </p:tgtEl>
                                        <p:attrNameLst>
                                          <p:attrName>style.visibility</p:attrName>
                                        </p:attrNameLst>
                                      </p:cBhvr>
                                      <p:to>
                                        <p:strVal val="visible"/>
                                      </p:to>
                                    </p:set>
                                    <p:anim calcmode="lin" valueType="num">
                                      <p:cBhvr additive="base">
                                        <p:cTn id="7" dur="500" fill="hold"/>
                                        <p:tgtEl>
                                          <p:spTgt spid="5017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1764"/>
                                        </p:tgtEl>
                                        <p:attrNameLst>
                                          <p:attrName>style.visibility</p:attrName>
                                        </p:attrNameLst>
                                      </p:cBhvr>
                                      <p:to>
                                        <p:strVal val="visible"/>
                                      </p:to>
                                    </p:set>
                                    <p:animEffect transition="in" filter="fade">
                                      <p:cBhvr>
                                        <p:cTn id="13" dur="2000"/>
                                        <p:tgtEl>
                                          <p:spTgt spid="50176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01763">
                                            <p:txEl>
                                              <p:pRg st="11" end="11"/>
                                            </p:txEl>
                                          </p:spTgt>
                                        </p:tgtEl>
                                        <p:attrNameLst>
                                          <p:attrName>style.visibility</p:attrName>
                                        </p:attrNameLst>
                                      </p:cBhvr>
                                      <p:to>
                                        <p:strVal val="visible"/>
                                      </p:to>
                                    </p:set>
                                    <p:anim calcmode="lin" valueType="num">
                                      <p:cBhvr additive="base">
                                        <p:cTn id="18" dur="500" fill="hold"/>
                                        <p:tgtEl>
                                          <p:spTgt spid="501763">
                                            <p:txEl>
                                              <p:pRg st="11" end="1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0176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01763">
                                            <p:txEl>
                                              <p:pRg st="12" end="12"/>
                                            </p:txEl>
                                          </p:spTgt>
                                        </p:tgtEl>
                                        <p:attrNameLst>
                                          <p:attrName>style.visibility</p:attrName>
                                        </p:attrNameLst>
                                      </p:cBhvr>
                                      <p:to>
                                        <p:strVal val="visible"/>
                                      </p:to>
                                    </p:set>
                                    <p:anim calcmode="lin" valueType="num">
                                      <p:cBhvr additive="base">
                                        <p:cTn id="24" dur="500" fill="hold"/>
                                        <p:tgtEl>
                                          <p:spTgt spid="501763">
                                            <p:txEl>
                                              <p:pRg st="12" end="1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0176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304800" y="530225"/>
            <a:ext cx="8839200" cy="688975"/>
          </a:xfrm>
        </p:spPr>
        <p:txBody>
          <a:bodyPr>
            <a:normAutofit fontScale="90000"/>
          </a:bodyPr>
          <a:lstStyle/>
          <a:p>
            <a:pPr eaLnBrk="1" fontAlgn="auto" hangingPunct="1">
              <a:spcAft>
                <a:spcPts val="0"/>
              </a:spcAft>
              <a:defRPr/>
            </a:pPr>
            <a:r>
              <a:rPr lang="en-US"/>
              <a:t>Not Equal (NEQ)</a:t>
            </a:r>
          </a:p>
        </p:txBody>
      </p:sp>
      <p:sp>
        <p:nvSpPr>
          <p:cNvPr id="503811" name="Rectangle 3"/>
          <p:cNvSpPr>
            <a:spLocks noGrp="1" noChangeArrowheads="1"/>
          </p:cNvSpPr>
          <p:nvPr>
            <p:ph type="body" sz="half" idx="1"/>
          </p:nvPr>
        </p:nvSpPr>
        <p:spPr>
          <a:xfrm>
            <a:off x="381000" y="1828800"/>
            <a:ext cx="8610600" cy="685800"/>
          </a:xfrm>
        </p:spPr>
        <p:txBody>
          <a:bodyPr>
            <a:normAutofit fontScale="92500"/>
          </a:bodyPr>
          <a:lstStyle/>
          <a:p>
            <a:pPr marL="365760" indent="-256032" eaLnBrk="1" fontAlgn="auto" hangingPunct="1">
              <a:spcAft>
                <a:spcPts val="0"/>
              </a:spcAft>
              <a:buFont typeface="Wingdings 3"/>
              <a:buChar char=""/>
              <a:defRPr/>
            </a:pPr>
            <a:r>
              <a:rPr lang="en-US" sz="2400"/>
              <a:t>Use the NEQ instruction to test if 2 values are not Equal.</a:t>
            </a:r>
          </a:p>
          <a:p>
            <a:pPr marL="365760" indent="-256032" eaLnBrk="1" fontAlgn="auto" hangingPunct="1">
              <a:spcAft>
                <a:spcPts val="0"/>
              </a:spcAft>
              <a:buFontTx/>
              <a:buNone/>
              <a:defRPr/>
            </a:pPr>
            <a:endParaRPr lang="en-US" sz="2400"/>
          </a:p>
          <a:p>
            <a:pPr marL="365760" indent="-256032" eaLnBrk="1" fontAlgn="auto" hangingPunct="1">
              <a:spcAft>
                <a:spcPts val="0"/>
              </a:spcAft>
              <a:buFontTx/>
              <a:buNone/>
              <a:defRPr/>
            </a:pPr>
            <a:endParaRPr lang="en-US" sz="2400"/>
          </a:p>
        </p:txBody>
      </p:sp>
      <p:graphicFrame>
        <p:nvGraphicFramePr>
          <p:cNvPr id="503816" name="Object 8"/>
          <p:cNvGraphicFramePr>
            <a:graphicFrameLocks noChangeAspect="1"/>
          </p:cNvGraphicFramePr>
          <p:nvPr>
            <p:ph sz="half" idx="2"/>
          </p:nvPr>
        </p:nvGraphicFramePr>
        <p:xfrm>
          <a:off x="609600" y="2705100"/>
          <a:ext cx="7132638" cy="1600200"/>
        </p:xfrm>
        <a:graphic>
          <a:graphicData uri="http://schemas.openxmlformats.org/presentationml/2006/ole">
            <p:oleObj spid="_x0000_s121858" name="Bitmap Image" r:id="rId4" imgW="7133333" imgH="1600000" progId="Paint.Picture">
              <p:embed/>
            </p:oleObj>
          </a:graphicData>
        </a:graphic>
      </p:graphicFrame>
      <p:sp>
        <p:nvSpPr>
          <p:cNvPr id="15365"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951FD9D9-0617-4AE3-8B6E-2643D8DB3201}" type="slidenum">
              <a:rPr lang="en-US" smtClean="0">
                <a:latin typeface="Arial" charset="0"/>
              </a:rPr>
              <a:pPr/>
              <a:t>95</a:t>
            </a:fld>
            <a:endParaRPr lang="en-US" sz="1400" smtClean="0">
              <a:latin typeface="Times" pitchFamily="18" charset="0"/>
            </a:endParaRPr>
          </a:p>
        </p:txBody>
      </p:sp>
      <p:pic>
        <p:nvPicPr>
          <p:cNvPr id="15366"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anim calcmode="lin" valueType="num">
                                      <p:cBhvr additive="base">
                                        <p:cTn id="7" dur="500" fill="hold"/>
                                        <p:tgtEl>
                                          <p:spTgt spid="503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3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3816"/>
                                        </p:tgtEl>
                                        <p:attrNameLst>
                                          <p:attrName>style.visibility</p:attrName>
                                        </p:attrNameLst>
                                      </p:cBhvr>
                                      <p:to>
                                        <p:strVal val="visible"/>
                                      </p:to>
                                    </p:set>
                                    <p:animEffect transition="in" filter="fade">
                                      <p:cBhvr>
                                        <p:cTn id="13" dur="2000"/>
                                        <p:tgtEl>
                                          <p:spTgt spid="503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228600" y="530225"/>
            <a:ext cx="8915400" cy="688975"/>
          </a:xfrm>
        </p:spPr>
        <p:txBody>
          <a:bodyPr>
            <a:normAutofit fontScale="90000"/>
          </a:bodyPr>
          <a:lstStyle/>
          <a:p>
            <a:pPr eaLnBrk="1" fontAlgn="auto" hangingPunct="1">
              <a:spcAft>
                <a:spcPts val="0"/>
              </a:spcAft>
              <a:defRPr/>
            </a:pPr>
            <a:r>
              <a:rPr lang="en-US" dirty="0"/>
              <a:t>Less Than (LES) Instruction</a:t>
            </a:r>
          </a:p>
        </p:txBody>
      </p:sp>
      <p:sp>
        <p:nvSpPr>
          <p:cNvPr id="505859" name="Rectangle 3"/>
          <p:cNvSpPr>
            <a:spLocks noGrp="1" noChangeArrowheads="1"/>
          </p:cNvSpPr>
          <p:nvPr>
            <p:ph type="body" sz="half" idx="1"/>
          </p:nvPr>
        </p:nvSpPr>
        <p:spPr>
          <a:xfrm>
            <a:off x="381000" y="1371600"/>
            <a:ext cx="8382000" cy="1676400"/>
          </a:xfrm>
        </p:spPr>
        <p:txBody>
          <a:bodyPr>
            <a:normAutofit fontScale="85000" lnSpcReduction="10000"/>
          </a:bodyPr>
          <a:lstStyle/>
          <a:p>
            <a:pPr marL="365760" indent="-256032" eaLnBrk="1" fontAlgn="auto" hangingPunct="1">
              <a:lnSpc>
                <a:spcPct val="110000"/>
              </a:lnSpc>
              <a:spcAft>
                <a:spcPts val="0"/>
              </a:spcAft>
              <a:buFont typeface="Wingdings 3"/>
              <a:buChar char=""/>
              <a:defRPr/>
            </a:pPr>
            <a:r>
              <a:rPr lang="en-US" sz="2400" dirty="0"/>
              <a:t>This instruction tests whether the value in Source A is Less Than the value in Source B.</a:t>
            </a:r>
          </a:p>
          <a:p>
            <a:pPr marL="365760" indent="-256032" eaLnBrk="1" fontAlgn="auto" hangingPunct="1">
              <a:lnSpc>
                <a:spcPct val="110000"/>
              </a:lnSpc>
              <a:spcAft>
                <a:spcPts val="0"/>
              </a:spcAft>
              <a:buFont typeface="Wingdings 3"/>
              <a:buChar char=""/>
              <a:defRPr/>
            </a:pPr>
            <a:r>
              <a:rPr lang="en-US" sz="2400" dirty="0"/>
              <a:t>If Source A is Less Than Source B, the Instruction is True.</a:t>
            </a:r>
          </a:p>
          <a:p>
            <a:pPr marL="365760" indent="-256032" eaLnBrk="1" fontAlgn="auto" hangingPunct="1">
              <a:lnSpc>
                <a:spcPct val="110000"/>
              </a:lnSpc>
              <a:spcAft>
                <a:spcPts val="0"/>
              </a:spcAft>
              <a:buFont typeface="Wingdings 3"/>
              <a:buChar char=""/>
              <a:defRPr/>
            </a:pPr>
            <a:r>
              <a:rPr lang="en-US" sz="2400" dirty="0"/>
              <a:t>If Source A is Greater than Source B, the Instruction is False.</a:t>
            </a:r>
          </a:p>
          <a:p>
            <a:pPr marL="365760" indent="-256032" eaLnBrk="1" fontAlgn="auto" hangingPunct="1">
              <a:lnSpc>
                <a:spcPct val="110000"/>
              </a:lnSpc>
              <a:spcAft>
                <a:spcPts val="0"/>
              </a:spcAft>
              <a:buFont typeface="Wingdings 3"/>
              <a:buChar char=""/>
              <a:defRPr/>
            </a:pPr>
            <a:endParaRPr lang="en-US" sz="2400" dirty="0"/>
          </a:p>
        </p:txBody>
      </p:sp>
      <p:pic>
        <p:nvPicPr>
          <p:cNvPr id="505861" name="Picture 5"/>
          <p:cNvPicPr>
            <a:picLocks noGrp="1" noChangeAspect="1" noChangeArrowheads="1"/>
          </p:cNvPicPr>
          <p:nvPr>
            <p:ph sz="half" idx="2"/>
          </p:nvPr>
        </p:nvPicPr>
        <p:blipFill>
          <a:blip r:embed="rId3"/>
          <a:srcRect/>
          <a:stretch>
            <a:fillRect/>
          </a:stretch>
        </p:blipFill>
        <p:spPr>
          <a:xfrm>
            <a:off x="685800" y="3124200"/>
            <a:ext cx="8001000" cy="2066925"/>
          </a:xfrm>
          <a:noFill/>
        </p:spPr>
      </p:pic>
      <p:sp>
        <p:nvSpPr>
          <p:cNvPr id="97285"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C70DCA4C-FC6D-437B-95F5-7F0CA2F07FA0}" type="slidenum">
              <a:rPr lang="en-US" smtClean="0">
                <a:latin typeface="Arial" charset="0"/>
              </a:rPr>
              <a:pPr/>
              <a:t>96</a:t>
            </a:fld>
            <a:endParaRPr lang="en-US" sz="1400" smtClean="0">
              <a:latin typeface="Times" pitchFamily="18" charset="0"/>
            </a:endParaRPr>
          </a:p>
        </p:txBody>
      </p:sp>
      <p:pic>
        <p:nvPicPr>
          <p:cNvPr id="97286" name="Picture 5"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5859">
                                            <p:txEl>
                                              <p:pRg st="0" end="0"/>
                                            </p:txEl>
                                          </p:spTgt>
                                        </p:tgtEl>
                                        <p:attrNameLst>
                                          <p:attrName>style.visibility</p:attrName>
                                        </p:attrNameLst>
                                      </p:cBhvr>
                                      <p:to>
                                        <p:strVal val="visible"/>
                                      </p:to>
                                    </p:set>
                                    <p:anim calcmode="lin" valueType="num">
                                      <p:cBhvr additive="base">
                                        <p:cTn id="7" dur="500" fill="hold"/>
                                        <p:tgtEl>
                                          <p:spTgt spid="505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5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5861"/>
                                        </p:tgtEl>
                                        <p:attrNameLst>
                                          <p:attrName>style.visibility</p:attrName>
                                        </p:attrNameLst>
                                      </p:cBhvr>
                                      <p:to>
                                        <p:strVal val="visible"/>
                                      </p:to>
                                    </p:set>
                                    <p:animEffect transition="in" filter="fade">
                                      <p:cBhvr>
                                        <p:cTn id="13" dur="2000"/>
                                        <p:tgtEl>
                                          <p:spTgt spid="50586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05859">
                                            <p:txEl>
                                              <p:pRg st="1" end="1"/>
                                            </p:txEl>
                                          </p:spTgt>
                                        </p:tgtEl>
                                        <p:attrNameLst>
                                          <p:attrName>style.visibility</p:attrName>
                                        </p:attrNameLst>
                                      </p:cBhvr>
                                      <p:to>
                                        <p:strVal val="visible"/>
                                      </p:to>
                                    </p:set>
                                    <p:anim calcmode="lin" valueType="num">
                                      <p:cBhvr additive="base">
                                        <p:cTn id="18" dur="500" fill="hold"/>
                                        <p:tgtEl>
                                          <p:spTgt spid="50585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05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05859">
                                            <p:txEl>
                                              <p:pRg st="2" end="2"/>
                                            </p:txEl>
                                          </p:spTgt>
                                        </p:tgtEl>
                                        <p:attrNameLst>
                                          <p:attrName>style.visibility</p:attrName>
                                        </p:attrNameLst>
                                      </p:cBhvr>
                                      <p:to>
                                        <p:strVal val="visible"/>
                                      </p:to>
                                    </p:set>
                                    <p:anim calcmode="lin" valueType="num">
                                      <p:cBhvr additive="base">
                                        <p:cTn id="24" dur="500" fill="hold"/>
                                        <p:tgtEl>
                                          <p:spTgt spid="50585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058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F54C9B7-D113-4ABA-A0D7-D2D3A5674B41}" type="slidenum">
              <a:rPr lang="en-US" smtClean="0">
                <a:latin typeface="Arial" charset="0"/>
              </a:rPr>
              <a:pPr/>
              <a:t>97</a:t>
            </a:fld>
            <a:endParaRPr lang="en-US" sz="1400" smtClean="0">
              <a:latin typeface="Times" pitchFamily="18" charset="0"/>
            </a:endParaRPr>
          </a:p>
        </p:txBody>
      </p:sp>
      <p:sp>
        <p:nvSpPr>
          <p:cNvPr id="130051" name="Rectangle 3"/>
          <p:cNvSpPr>
            <a:spLocks noGrp="1" noChangeArrowheads="1"/>
          </p:cNvSpPr>
          <p:nvPr>
            <p:ph type="title" idx="4294967295"/>
          </p:nvPr>
        </p:nvSpPr>
        <p:spPr>
          <a:xfrm>
            <a:off x="304800" y="304800"/>
            <a:ext cx="7924800" cy="1143000"/>
          </a:xfrm>
        </p:spPr>
        <p:txBody>
          <a:bodyPr/>
          <a:lstStyle/>
          <a:p>
            <a:pPr eaLnBrk="1" fontAlgn="auto" hangingPunct="1">
              <a:spcAft>
                <a:spcPts val="0"/>
              </a:spcAft>
              <a:defRPr/>
            </a:pPr>
            <a:r>
              <a:rPr lang="en-US" dirty="0"/>
              <a:t>LEQ GRT GEQ INSTRUCTIONS</a:t>
            </a:r>
          </a:p>
        </p:txBody>
      </p:sp>
      <p:pic>
        <p:nvPicPr>
          <p:cNvPr id="98308" name="Picture 2"/>
          <p:cNvPicPr>
            <a:picLocks noChangeAspect="1" noChangeArrowheads="1"/>
          </p:cNvPicPr>
          <p:nvPr/>
        </p:nvPicPr>
        <p:blipFill>
          <a:blip r:embed="rId3"/>
          <a:srcRect/>
          <a:stretch>
            <a:fillRect/>
          </a:stretch>
        </p:blipFill>
        <p:spPr bwMode="auto">
          <a:xfrm>
            <a:off x="1295400" y="1357313"/>
            <a:ext cx="6629400" cy="5500687"/>
          </a:xfrm>
          <a:prstGeom prst="rect">
            <a:avLst/>
          </a:prstGeom>
          <a:noFill/>
          <a:ln w="9525">
            <a:noFill/>
            <a:miter lim="800000"/>
            <a:headEnd/>
            <a:tailEnd/>
          </a:ln>
        </p:spPr>
      </p:pic>
      <p:pic>
        <p:nvPicPr>
          <p:cNvPr id="98309" name="Picture 4" descr="The Line.jpg"/>
          <p:cNvPicPr>
            <a:picLocks noChangeAspect="1"/>
          </p:cNvPicPr>
          <p:nvPr/>
        </p:nvPicPr>
        <p:blipFill>
          <a:blip r:embed="rId4"/>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a:xfrm>
            <a:off x="304800" y="533400"/>
            <a:ext cx="8839200" cy="688975"/>
          </a:xfrm>
        </p:spPr>
        <p:txBody>
          <a:bodyPr>
            <a:normAutofit fontScale="90000"/>
          </a:bodyPr>
          <a:lstStyle/>
          <a:p>
            <a:pPr eaLnBrk="1" fontAlgn="auto" hangingPunct="1">
              <a:spcAft>
                <a:spcPts val="0"/>
              </a:spcAft>
              <a:defRPr/>
            </a:pPr>
            <a:r>
              <a:rPr lang="en-US"/>
              <a:t>Less Than or Equal (LEQ) Instruction</a:t>
            </a:r>
          </a:p>
        </p:txBody>
      </p:sp>
      <p:sp>
        <p:nvSpPr>
          <p:cNvPr id="507907" name="Rectangle 3"/>
          <p:cNvSpPr>
            <a:spLocks noGrp="1" noChangeArrowheads="1"/>
          </p:cNvSpPr>
          <p:nvPr>
            <p:ph type="body" sz="half" idx="1"/>
          </p:nvPr>
        </p:nvSpPr>
        <p:spPr>
          <a:xfrm>
            <a:off x="381000" y="1219200"/>
            <a:ext cx="8610600" cy="5334000"/>
          </a:xfrm>
        </p:spPr>
        <p:txBody>
          <a:bodyPr/>
          <a:lstStyle/>
          <a:p>
            <a:pPr eaLnBrk="1" hangingPunct="1"/>
            <a:r>
              <a:rPr lang="en-US" sz="2400" smtClean="0"/>
              <a:t>This instruction tests whether Source A is Less Than or Equal to Source B.</a:t>
            </a:r>
          </a:p>
          <a:p>
            <a:pPr eaLnBrk="1" hangingPunct="1">
              <a:buFontTx/>
              <a:buNone/>
            </a:pPr>
            <a:endParaRPr lang="en-US" sz="2400" smtClean="0"/>
          </a:p>
          <a:p>
            <a:pPr eaLnBrk="1" hangingPunct="1">
              <a:buFontTx/>
              <a:buNone/>
            </a:pPr>
            <a:endParaRPr lang="en-US" sz="2400" smtClean="0"/>
          </a:p>
          <a:p>
            <a:pPr eaLnBrk="1" hangingPunct="1">
              <a:buFontTx/>
              <a:buNone/>
            </a:pPr>
            <a:endParaRPr lang="en-US" sz="2400" smtClean="0"/>
          </a:p>
          <a:p>
            <a:pPr eaLnBrk="1" hangingPunct="1">
              <a:buFontTx/>
              <a:buNone/>
            </a:pPr>
            <a:endParaRPr lang="en-US" sz="2400" smtClean="0"/>
          </a:p>
          <a:p>
            <a:pPr eaLnBrk="1" hangingPunct="1">
              <a:buFontTx/>
              <a:buNone/>
            </a:pPr>
            <a:endParaRPr lang="en-US" sz="2400" smtClean="0"/>
          </a:p>
          <a:p>
            <a:pPr eaLnBrk="1" hangingPunct="1"/>
            <a:r>
              <a:rPr lang="en-US" sz="2400" smtClean="0"/>
              <a:t>If the value of source A is Less Than or Equal to Source B, the Instruction is True.</a:t>
            </a:r>
          </a:p>
          <a:p>
            <a:pPr eaLnBrk="1" hangingPunct="1"/>
            <a:r>
              <a:rPr lang="en-US" sz="2400" smtClean="0"/>
              <a:t>If the value of Source A is Greater Than Source B, The instruction is False.</a:t>
            </a:r>
          </a:p>
          <a:p>
            <a:pPr eaLnBrk="1" hangingPunct="1"/>
            <a:endParaRPr lang="en-US" sz="2400" smtClean="0"/>
          </a:p>
        </p:txBody>
      </p:sp>
      <p:graphicFrame>
        <p:nvGraphicFramePr>
          <p:cNvPr id="507908" name="Object 4"/>
          <p:cNvGraphicFramePr>
            <a:graphicFrameLocks noChangeAspect="1"/>
          </p:cNvGraphicFramePr>
          <p:nvPr>
            <p:ph sz="half" idx="2"/>
          </p:nvPr>
        </p:nvGraphicFramePr>
        <p:xfrm>
          <a:off x="687388" y="2147888"/>
          <a:ext cx="8074025" cy="1798637"/>
        </p:xfrm>
        <a:graphic>
          <a:graphicData uri="http://schemas.openxmlformats.org/presentationml/2006/ole">
            <p:oleObj spid="_x0000_s122882" name="Bitmap Image" r:id="rId4" imgW="7182853" imgH="1600000" progId="Paint.Picture">
              <p:embed/>
            </p:oleObj>
          </a:graphicData>
        </a:graphic>
      </p:graphicFrame>
      <p:sp>
        <p:nvSpPr>
          <p:cNvPr id="16389"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FD5B3B08-02E0-4A5F-8B20-F726E59047D9}" type="slidenum">
              <a:rPr lang="en-US" smtClean="0">
                <a:latin typeface="Arial" charset="0"/>
              </a:rPr>
              <a:pPr/>
              <a:t>98</a:t>
            </a:fld>
            <a:endParaRPr lang="en-US" sz="1400" smtClean="0">
              <a:latin typeface="Times" pitchFamily="18" charset="0"/>
            </a:endParaRPr>
          </a:p>
        </p:txBody>
      </p:sp>
      <p:pic>
        <p:nvPicPr>
          <p:cNvPr id="16390"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7907">
                                            <p:txEl>
                                              <p:pRg st="0" end="0"/>
                                            </p:txEl>
                                          </p:spTgt>
                                        </p:tgtEl>
                                        <p:attrNameLst>
                                          <p:attrName>style.visibility</p:attrName>
                                        </p:attrNameLst>
                                      </p:cBhvr>
                                      <p:to>
                                        <p:strVal val="visible"/>
                                      </p:to>
                                    </p:set>
                                    <p:anim calcmode="lin" valueType="num">
                                      <p:cBhvr additive="base">
                                        <p:cTn id="7" dur="500" fill="hold"/>
                                        <p:tgtEl>
                                          <p:spTgt spid="507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79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7908"/>
                                        </p:tgtEl>
                                        <p:attrNameLst>
                                          <p:attrName>style.visibility</p:attrName>
                                        </p:attrNameLst>
                                      </p:cBhvr>
                                      <p:to>
                                        <p:strVal val="visible"/>
                                      </p:to>
                                    </p:set>
                                    <p:animEffect transition="in" filter="fade">
                                      <p:cBhvr>
                                        <p:cTn id="13" dur="2000"/>
                                        <p:tgtEl>
                                          <p:spTgt spid="50790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07907">
                                            <p:txEl>
                                              <p:pRg st="6" end="6"/>
                                            </p:txEl>
                                          </p:spTgt>
                                        </p:tgtEl>
                                        <p:attrNameLst>
                                          <p:attrName>style.visibility</p:attrName>
                                        </p:attrNameLst>
                                      </p:cBhvr>
                                      <p:to>
                                        <p:strVal val="visible"/>
                                      </p:to>
                                    </p:set>
                                    <p:anim calcmode="lin" valueType="num">
                                      <p:cBhvr additive="base">
                                        <p:cTn id="18" dur="500" fill="hold"/>
                                        <p:tgtEl>
                                          <p:spTgt spid="507907">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079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07907">
                                            <p:txEl>
                                              <p:pRg st="7" end="7"/>
                                            </p:txEl>
                                          </p:spTgt>
                                        </p:tgtEl>
                                        <p:attrNameLst>
                                          <p:attrName>style.visibility</p:attrName>
                                        </p:attrNameLst>
                                      </p:cBhvr>
                                      <p:to>
                                        <p:strVal val="visible"/>
                                      </p:to>
                                    </p:set>
                                    <p:anim calcmode="lin" valueType="num">
                                      <p:cBhvr additive="base">
                                        <p:cTn id="24" dur="500" fill="hold"/>
                                        <p:tgtEl>
                                          <p:spTgt spid="507907">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079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304800" y="530225"/>
            <a:ext cx="8839200" cy="688975"/>
          </a:xfrm>
        </p:spPr>
        <p:txBody>
          <a:bodyPr>
            <a:normAutofit fontScale="90000"/>
          </a:bodyPr>
          <a:lstStyle/>
          <a:p>
            <a:pPr eaLnBrk="1" fontAlgn="auto" hangingPunct="1">
              <a:spcAft>
                <a:spcPts val="0"/>
              </a:spcAft>
              <a:defRPr/>
            </a:pPr>
            <a:r>
              <a:rPr lang="en-US" dirty="0"/>
              <a:t>Greater Than (GRT) Instruction</a:t>
            </a:r>
          </a:p>
        </p:txBody>
      </p:sp>
      <p:sp>
        <p:nvSpPr>
          <p:cNvPr id="509955" name="Rectangle 3"/>
          <p:cNvSpPr>
            <a:spLocks noGrp="1" noChangeArrowheads="1"/>
          </p:cNvSpPr>
          <p:nvPr>
            <p:ph type="body" sz="half" idx="1"/>
          </p:nvPr>
        </p:nvSpPr>
        <p:spPr>
          <a:xfrm>
            <a:off x="381000" y="1600200"/>
            <a:ext cx="8763000" cy="5334000"/>
          </a:xfrm>
        </p:spPr>
        <p:txBody>
          <a:bodyPr/>
          <a:lstStyle/>
          <a:p>
            <a:pPr eaLnBrk="1" hangingPunct="1"/>
            <a:r>
              <a:rPr lang="en-US" sz="2400" smtClean="0"/>
              <a:t>This instruction tests whether Source A is Greater than Source B.</a:t>
            </a:r>
          </a:p>
          <a:p>
            <a:pPr eaLnBrk="1" hangingPunct="1"/>
            <a:endParaRPr lang="en-US" sz="2400" smtClean="0"/>
          </a:p>
        </p:txBody>
      </p:sp>
      <p:graphicFrame>
        <p:nvGraphicFramePr>
          <p:cNvPr id="509960" name="Object 8"/>
          <p:cNvGraphicFramePr>
            <a:graphicFrameLocks noChangeAspect="1"/>
          </p:cNvGraphicFramePr>
          <p:nvPr>
            <p:ph sz="half" idx="2"/>
          </p:nvPr>
        </p:nvGraphicFramePr>
        <p:xfrm>
          <a:off x="966788" y="2933700"/>
          <a:ext cx="7132637" cy="1600200"/>
        </p:xfrm>
        <a:graphic>
          <a:graphicData uri="http://schemas.openxmlformats.org/presentationml/2006/ole">
            <p:oleObj spid="_x0000_s123906" name="Bitmap Image" r:id="rId4" imgW="7133333" imgH="1600000" progId="Paint.Picture">
              <p:embed/>
            </p:oleObj>
          </a:graphicData>
        </a:graphic>
      </p:graphicFrame>
      <p:sp>
        <p:nvSpPr>
          <p:cNvPr id="17413" name="Slide Number Placeholder 4"/>
          <p:cNvSpPr>
            <a:spLocks noGrp="1"/>
          </p:cNvSpPr>
          <p:nvPr>
            <p:ph type="sldNum" sz="quarter" idx="10"/>
          </p:nvPr>
        </p:nvSpPr>
        <p:spPr bwMode="auto">
          <a:noFill/>
          <a:ln>
            <a:miter lim="800000"/>
            <a:headEnd/>
            <a:tailEnd/>
          </a:ln>
        </p:spPr>
        <p:txBody>
          <a:bodyPr wrap="square" lIns="91440" tIns="45720" rIns="91440" bIns="45720" numCol="1" anchorCtr="0" compatLnSpc="1">
            <a:prstTxWarp prst="textNoShape">
              <a:avLst/>
            </a:prstTxWarp>
          </a:bodyPr>
          <a:lstStyle/>
          <a:p>
            <a:fld id="{060ABF89-FD39-4EFE-8A26-6B59B53F2F25}" type="slidenum">
              <a:rPr lang="en-US" smtClean="0">
                <a:latin typeface="Arial" charset="0"/>
              </a:rPr>
              <a:pPr/>
              <a:t>99</a:t>
            </a:fld>
            <a:endParaRPr lang="en-US" sz="1400" smtClean="0">
              <a:latin typeface="Times" pitchFamily="18" charset="0"/>
            </a:endParaRPr>
          </a:p>
        </p:txBody>
      </p:sp>
      <p:pic>
        <p:nvPicPr>
          <p:cNvPr id="17414" name="Picture 5" descr="The Line.jpg"/>
          <p:cNvPicPr>
            <a:picLocks noChangeAspect="1"/>
          </p:cNvPicPr>
          <p:nvPr/>
        </p:nvPicPr>
        <p:blipFill>
          <a:blip r:embed="rId5"/>
          <a:srcRect/>
          <a:stretch>
            <a:fillRect/>
          </a:stretch>
        </p:blipFill>
        <p:spPr bwMode="auto">
          <a:xfrm>
            <a:off x="0" y="1066800"/>
            <a:ext cx="9144000" cy="2016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9955">
                                            <p:txEl>
                                              <p:pRg st="0" end="0"/>
                                            </p:txEl>
                                          </p:spTgt>
                                        </p:tgtEl>
                                        <p:attrNameLst>
                                          <p:attrName>style.visibility</p:attrName>
                                        </p:attrNameLst>
                                      </p:cBhvr>
                                      <p:to>
                                        <p:strVal val="visible"/>
                                      </p:to>
                                    </p:set>
                                    <p:anim calcmode="lin" valueType="num">
                                      <p:cBhvr additive="base">
                                        <p:cTn id="7" dur="500" fill="hold"/>
                                        <p:tgtEl>
                                          <p:spTgt spid="5099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9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9960"/>
                                        </p:tgtEl>
                                        <p:attrNameLst>
                                          <p:attrName>style.visibility</p:attrName>
                                        </p:attrNameLst>
                                      </p:cBhvr>
                                      <p:to>
                                        <p:strVal val="visible"/>
                                      </p:to>
                                    </p:set>
                                    <p:animEffect transition="in" filter="fade">
                                      <p:cBhvr>
                                        <p:cTn id="13" dur="2000"/>
                                        <p:tgtEl>
                                          <p:spTgt spid="509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1648</TotalTime>
  <Words>5892</Words>
  <Application>Microsoft Office PowerPoint</Application>
  <PresentationFormat>On-screen Show (4:3)</PresentationFormat>
  <Paragraphs>888</Paragraphs>
  <Slides>145</Slides>
  <Notes>145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145</vt:i4>
      </vt:variant>
    </vt:vector>
  </HeadingPairs>
  <TitlesOfParts>
    <vt:vector size="148" baseType="lpstr">
      <vt:lpstr>Concourse</vt:lpstr>
      <vt:lpstr>Bitmap Image</vt:lpstr>
      <vt:lpstr>PBrush</vt:lpstr>
      <vt:lpstr>Brunner International SLC500 Level 3 Training Program</vt:lpstr>
      <vt:lpstr>Slide 2</vt:lpstr>
      <vt:lpstr>Terminology</vt:lpstr>
      <vt:lpstr>Terminology</vt:lpstr>
      <vt:lpstr>Terminology</vt:lpstr>
      <vt:lpstr>Typical Network Configuration</vt:lpstr>
      <vt:lpstr>RS-Linx</vt:lpstr>
      <vt:lpstr>RS-Linx</vt:lpstr>
      <vt:lpstr>RS-Linx DH+ Configuration Hands on Demonstration</vt:lpstr>
      <vt:lpstr>Configuring the DH+ RS-Linx Driver</vt:lpstr>
      <vt:lpstr>Configuring the DH+ RS-Linx Driver Cont.</vt:lpstr>
      <vt:lpstr>Configuring the DH+ RS-Linx Driver Cont.</vt:lpstr>
      <vt:lpstr>Online Connection to SLC Via DH+</vt:lpstr>
      <vt:lpstr>Online Connection to SLC Via DH+ Cont</vt:lpstr>
      <vt:lpstr>Online Connection to SLC Via DH+ Cont</vt:lpstr>
      <vt:lpstr>Online Connection to SLC Via DH+ Cont</vt:lpstr>
      <vt:lpstr>RS-Linx Serial Driver Configuration Demonstration</vt:lpstr>
      <vt:lpstr>Configuring the RS-232 RS-Linx Driver</vt:lpstr>
      <vt:lpstr>Configuring the RS-232 RS-Linx Driver Cont.</vt:lpstr>
      <vt:lpstr>Online Connection to SLC (RS-232)</vt:lpstr>
      <vt:lpstr>Online Connection to SLC (RS-232) Cont.</vt:lpstr>
      <vt:lpstr>Online Connection to SLC (RS-232) Cont.</vt:lpstr>
      <vt:lpstr>Online Connection to SLC (RS-232) Cont.</vt:lpstr>
      <vt:lpstr>RS-Linx Drivers</vt:lpstr>
      <vt:lpstr>Comments and Symbols</vt:lpstr>
      <vt:lpstr>Project file Extension</vt:lpstr>
      <vt:lpstr>SLC-500 Back up File</vt:lpstr>
      <vt:lpstr>Comments and Symbols</vt:lpstr>
      <vt:lpstr>Comments and Symbols</vt:lpstr>
      <vt:lpstr>Comments and Symbols</vt:lpstr>
      <vt:lpstr>Comments and Symbols</vt:lpstr>
      <vt:lpstr>Comments and Symbols</vt:lpstr>
      <vt:lpstr>Comments and Symbols</vt:lpstr>
      <vt:lpstr>Comments and Symbols</vt:lpstr>
      <vt:lpstr>Comments and Symbols</vt:lpstr>
      <vt:lpstr>SLC Out of the Box</vt:lpstr>
      <vt:lpstr>Micrologix 1200</vt:lpstr>
      <vt:lpstr>Micrologix 1200 Online Lab</vt:lpstr>
      <vt:lpstr>SLC and PLC Addressing</vt:lpstr>
      <vt:lpstr>SLC 5/04 Addressing</vt:lpstr>
      <vt:lpstr>PLC 5 Addressing</vt:lpstr>
      <vt:lpstr>SLC Rack Configuration</vt:lpstr>
      <vt:lpstr>Remote I/O Scanner Configuration </vt:lpstr>
      <vt:lpstr>RIO Mapping</vt:lpstr>
      <vt:lpstr>Rio Configuration Worksheet</vt:lpstr>
      <vt:lpstr>RS-Logix 500 Functions</vt:lpstr>
      <vt:lpstr>Panelview Operator Terminals</vt:lpstr>
      <vt:lpstr>PV</vt:lpstr>
      <vt:lpstr>PV</vt:lpstr>
      <vt:lpstr>Slide 50</vt:lpstr>
      <vt:lpstr>Slide 51</vt:lpstr>
      <vt:lpstr>SLC 5/04 Bit Instructions</vt:lpstr>
      <vt:lpstr>Examine If Closed (XIC) Also called  Normally Open or Examine On</vt:lpstr>
      <vt:lpstr>Examine if Open (XIO) Also called Normally Closed or Examine Off  </vt:lpstr>
      <vt:lpstr>Output Energize (OTE)</vt:lpstr>
      <vt:lpstr>XIC, XIO, OTE EXAMPLE</vt:lpstr>
      <vt:lpstr>Slide 57</vt:lpstr>
      <vt:lpstr>TIMERS AND COUNTERS</vt:lpstr>
      <vt:lpstr>Timers and Counters</vt:lpstr>
      <vt:lpstr>TIMER ON DELAY</vt:lpstr>
      <vt:lpstr>Timer Off Delay</vt:lpstr>
      <vt:lpstr>TOF Timer Example</vt:lpstr>
      <vt:lpstr>Retentive Timer On Delay (RTO)</vt:lpstr>
      <vt:lpstr>RESET (RES)</vt:lpstr>
      <vt:lpstr>Slide 65</vt:lpstr>
      <vt:lpstr> Counters</vt:lpstr>
      <vt:lpstr>Cont Up (CTU) </vt:lpstr>
      <vt:lpstr>Count Down (CTD)</vt:lpstr>
      <vt:lpstr> RESET INSTRUCTION (RES)</vt:lpstr>
      <vt:lpstr>LAB 1 Timers and Counters</vt:lpstr>
      <vt:lpstr>OUTPUT LATCH AND UNLATCH</vt:lpstr>
      <vt:lpstr>Fill (FLL) Instruction</vt:lpstr>
      <vt:lpstr>Clear (CLR) Instruction</vt:lpstr>
      <vt:lpstr>LAB 2  Latch/Unlatch/FLL/CLR Instructions</vt:lpstr>
      <vt:lpstr>JSR JMP LBL INSTRUCTIONS </vt:lpstr>
      <vt:lpstr>JSR Instruction JUMP TO SUBROUTINE</vt:lpstr>
      <vt:lpstr>Slide 77</vt:lpstr>
      <vt:lpstr>Jump (JMP) and Label (LBL)</vt:lpstr>
      <vt:lpstr>Jump (JMP) and Label (LBL)</vt:lpstr>
      <vt:lpstr>LAB 3 JMP and LBL Instructions</vt:lpstr>
      <vt:lpstr>MATH INSTRUCTIONS </vt:lpstr>
      <vt:lpstr>ADD (Add) </vt:lpstr>
      <vt:lpstr>SUB (Subtract)</vt:lpstr>
      <vt:lpstr>MUL (Multiply)</vt:lpstr>
      <vt:lpstr>DIV (Divide)</vt:lpstr>
      <vt:lpstr>CPT (Compute) Instruction</vt:lpstr>
      <vt:lpstr>Lab 4 Math Instructions</vt:lpstr>
      <vt:lpstr>Move (MOV) Instruction</vt:lpstr>
      <vt:lpstr>Copy (COP) Instruction</vt:lpstr>
      <vt:lpstr>Lab 5   MOV/COP Instruction</vt:lpstr>
      <vt:lpstr>One Shot Rising (OSR) Instruction</vt:lpstr>
      <vt:lpstr>Lab 7  OSR (One Shot Rising)</vt:lpstr>
      <vt:lpstr>EQU NEQ LES INSTRUCTIONS </vt:lpstr>
      <vt:lpstr>Equal (EQU) Instruction</vt:lpstr>
      <vt:lpstr>Not Equal (NEQ)</vt:lpstr>
      <vt:lpstr>Less Than (LES) Instruction</vt:lpstr>
      <vt:lpstr>LEQ GRT GEQ INSTRUCTIONS</vt:lpstr>
      <vt:lpstr>Less Than or Equal (LEQ) Instruction</vt:lpstr>
      <vt:lpstr>Greater Than (GRT) Instruction</vt:lpstr>
      <vt:lpstr>Greater Than or Equal (GEQ) Instruction</vt:lpstr>
      <vt:lpstr>Limit (LIM) Instruction</vt:lpstr>
      <vt:lpstr>Lab 6   EQU, NEQ, LES, LEQ, GRT, GEQ, LIM Instructions</vt:lpstr>
      <vt:lpstr>What is Remote I/O ?</vt:lpstr>
      <vt:lpstr>TYPICAL RIO NETWORK LAYOUT</vt:lpstr>
      <vt:lpstr>RIO DIP Switch and Addressing</vt:lpstr>
      <vt:lpstr>1747-SN Scanner </vt:lpstr>
      <vt:lpstr>Remote I/O Scanner Configuration </vt:lpstr>
      <vt:lpstr>Scanner I/O Image Table</vt:lpstr>
      <vt:lpstr>Scanner Hardware Features</vt:lpstr>
      <vt:lpstr>1747-SN Troubleshooting</vt:lpstr>
      <vt:lpstr>Additional Items that may be Connected to Remote I/O</vt:lpstr>
      <vt:lpstr>1746 DCM Direct Communication Module</vt:lpstr>
      <vt:lpstr>Panelview Terminals </vt:lpstr>
      <vt:lpstr>1794-Flex I/O </vt:lpstr>
      <vt:lpstr>Flex I/O</vt:lpstr>
      <vt:lpstr>Slide 116</vt:lpstr>
      <vt:lpstr>Flex I/O</vt:lpstr>
      <vt:lpstr>G Files</vt:lpstr>
      <vt:lpstr>LAB 8</vt:lpstr>
      <vt:lpstr>Lab 8 RIO Configuration</vt:lpstr>
      <vt:lpstr>DEMO RIO NETWORK LAYOUT</vt:lpstr>
      <vt:lpstr>RIO Addressing</vt:lpstr>
      <vt:lpstr>RIO Addressing</vt:lpstr>
      <vt:lpstr>Remote I/O Scanner Configuration  </vt:lpstr>
      <vt:lpstr>RIO Mapping</vt:lpstr>
      <vt:lpstr>Remote Scanner I/O Map</vt:lpstr>
      <vt:lpstr>Lab 9 RIO Addressing</vt:lpstr>
      <vt:lpstr>Slide 128</vt:lpstr>
      <vt:lpstr>Slide 129</vt:lpstr>
      <vt:lpstr>Indirect Addressing</vt:lpstr>
      <vt:lpstr>Slide 131</vt:lpstr>
      <vt:lpstr>Slide 132</vt:lpstr>
      <vt:lpstr>Slide 133</vt:lpstr>
      <vt:lpstr>Slide 134</vt:lpstr>
      <vt:lpstr>Slide 135</vt:lpstr>
      <vt:lpstr>Slide 136</vt:lpstr>
      <vt:lpstr>Scale with Parameters</vt:lpstr>
      <vt:lpstr>Entering Parameters</vt:lpstr>
      <vt:lpstr>Value Checking</vt:lpstr>
      <vt:lpstr>Slide 140</vt:lpstr>
      <vt:lpstr>Slide 141</vt:lpstr>
      <vt:lpstr>Slide 142</vt:lpstr>
      <vt:lpstr>Troubleshooting</vt:lpstr>
      <vt:lpstr>LAB 10 - UPLOADING</vt:lpstr>
      <vt:lpstr>End of Course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Brunner International SLC500 Level 3 Training Program</dc:title>
  <dc:creator>John A. Nappa</dc:creator>
  <cp:lastModifiedBy>John A. Nappa</cp:lastModifiedBy>
  <cp:revision>16</cp:revision>
  <dcterms:created xsi:type="dcterms:W3CDTF">2009-03-18T16:08:17Z</dcterms:created>
  <dcterms:modified xsi:type="dcterms:W3CDTF">2009-03-19T19:36:28Z</dcterms:modified>
</cp:coreProperties>
</file>